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62" r:id="rId3"/>
    <p:sldId id="257" r:id="rId4"/>
    <p:sldId id="265" r:id="rId5"/>
    <p:sldId id="258" r:id="rId6"/>
    <p:sldId id="266" r:id="rId7"/>
    <p:sldId id="267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356" autoAdjust="0"/>
  </p:normalViewPr>
  <p:slideViewPr>
    <p:cSldViewPr>
      <p:cViewPr>
        <p:scale>
          <a:sx n="100" d="100"/>
          <a:sy n="100" d="100"/>
        </p:scale>
        <p:origin x="-946" y="6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9780A26-522A-436B-A808-DC775D2D4C85}" type="datetime1">
              <a:rPr lang="en-US" smtClean="0"/>
              <a:pPr/>
              <a:t>8/11/2014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ED35D48-B48F-425B-BD6C-CBB22BDE4311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D8FDA5-7B39-4184-B2E5-649F49540467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94F45-A588-473D-A54B-205F62FEA4C8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58E0-DCEA-4B99-BDE3-5639B5C69016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686C96F8-6246-4445-848E-8619058E5F8F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48895-B880-474B-9541-2A6136867B1B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219EF814-0822-4F10-909A-EB7CB209BC13}" type="datetime1">
              <a:rPr lang="en-US" smtClean="0"/>
              <a:pPr algn="r" eaLnBrk="1" latinLnBrk="0" hangingPunct="1"/>
              <a:t>8/11/2014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44E99985-B4A7-4A46-9074-3EB132CCE6E0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C8C69-DE50-4F4A-A844-1D05E7303139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F1D6A-88CC-484E-88C1-85704FE546E4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C151FBAB-7532-4C34-881D-F6AE1BDDF661}" type="datetime1">
              <a:rPr lang="en-US" smtClean="0"/>
              <a:pPr algn="r" eaLnBrk="1" latinLnBrk="0" hangingPunct="1"/>
              <a:t>8/11/2014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276872"/>
            <a:ext cx="7772400" cy="1326753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VY_32_INOVACE_SA4A_12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12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„realizace-kontaktní práce“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6" name="obrázek 2" descr="MSMT_slogan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124744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458959"/>
              </p:ext>
            </p:extLst>
          </p:nvPr>
        </p:nvGraphicFramePr>
        <p:xfrm>
          <a:off x="395536" y="1073825"/>
          <a:ext cx="7992887" cy="54304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KLÍČE K POZNÁVÁNÍ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VY_32_INOVACE_SA4A_12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1" kern="1200" dirty="0" smtClean="0">
                          <a:effectLst/>
                        </a:rPr>
                        <a:t>R</a:t>
                      </a:r>
                      <a:r>
                        <a:rPr lang="cs-CZ" sz="1100" b="1" dirty="0" smtClean="0"/>
                        <a:t>ealizace-kontaktní práce</a:t>
                      </a:r>
                      <a:endParaRPr lang="cs-CZ" sz="11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8. 10. </a:t>
                      </a:r>
                      <a:r>
                        <a:rPr kumimoji="0" lang="cs-CZ" sz="1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2013</a:t>
                      </a:r>
                      <a:endParaRPr kumimoji="0" lang="cs-CZ" sz="1000" kern="5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</a:rPr>
                        <a:t>IV. SOŠ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45064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kontaktní práce,uživatel služby, cílová skupina, nízkoprahová zařízení pro děti a mládež,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altLang="cs-CZ" sz="1000" dirty="0" smtClean="0"/>
                        <a:t>standardy kvality sociálních služeb, </a:t>
                      </a:r>
                      <a:r>
                        <a:rPr lang="cs-CZ" sz="1000" dirty="0" smtClean="0"/>
                        <a:t>sociální prevence, sociální vyloučení,</a:t>
                      </a:r>
                      <a:r>
                        <a:rPr lang="cs-CZ" altLang="cs-CZ" sz="1000" b="0" dirty="0" smtClean="0"/>
                        <a:t> nepříznivá sociální situace.</a:t>
                      </a:r>
                      <a:endParaRPr lang="cs-CZ" sz="1000" dirty="0" smtClean="0"/>
                    </a:p>
                  </a:txBody>
                  <a:tcPr marL="60417" marR="60417" marT="0" marB="0"/>
                </a:tc>
              </a:tr>
              <a:tr h="92955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</a:t>
                      </a:r>
                      <a:r>
                        <a:rPr lang="cs-CZ" sz="1000" dirty="0" smtClean="0"/>
                        <a:t>ovládá </a:t>
                      </a:r>
                      <a:r>
                        <a:rPr lang="cs-CZ" sz="1000" dirty="0" smtClean="0"/>
                        <a:t>základní divadelní propriety; </a:t>
                      </a:r>
                      <a:r>
                        <a:rPr lang="cs-CZ" sz="1000" dirty="0" smtClean="0"/>
                        <a:t>dokáže </a:t>
                      </a:r>
                      <a:r>
                        <a:rPr lang="cs-CZ" sz="1000" dirty="0" smtClean="0"/>
                        <a:t>se prezentovat v různých situacích ve skupině; </a:t>
                      </a:r>
                      <a:r>
                        <a:rPr lang="cs-CZ" sz="1000" dirty="0" smtClean="0"/>
                        <a:t>prozkoumává </a:t>
                      </a:r>
                      <a:r>
                        <a:rPr lang="cs-CZ" sz="1000" dirty="0" smtClean="0"/>
                        <a:t>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Kombinované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607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lang="cs-CZ" sz="1000" smtClean="0"/>
                        <a:t>Výukové</a:t>
                      </a:r>
                      <a:r>
                        <a:rPr lang="cs-CZ" sz="1000" baseline="0" smtClean="0"/>
                        <a:t> materiály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259632" y="116632"/>
            <a:ext cx="6521450" cy="762000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" name="obrázek 2" descr="MSMT_slogan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908720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168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3826768" cy="288032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404664"/>
            <a:ext cx="8280920" cy="5976664"/>
          </a:xfrm>
        </p:spPr>
        <p:txBody>
          <a:bodyPr>
            <a:normAutofit/>
          </a:bodyPr>
          <a:lstStyle/>
          <a:p>
            <a:r>
              <a:rPr lang="cs-CZ" sz="1100" b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1100" b="1" i="1" dirty="0"/>
              <a:t>S</a:t>
            </a:r>
            <a:r>
              <a:rPr lang="cs-CZ" altLang="cs-CZ" sz="1100" b="1" i="1" dirty="0" smtClean="0"/>
              <a:t>tandardy </a:t>
            </a:r>
            <a:r>
              <a:rPr lang="cs-CZ" altLang="cs-CZ" sz="1100" b="1" i="1" dirty="0"/>
              <a:t>kvality sociálních </a:t>
            </a:r>
            <a:r>
              <a:rPr lang="cs-CZ" altLang="cs-CZ" sz="1100" b="1" i="1" dirty="0" smtClean="0"/>
              <a:t>služeb. </a:t>
            </a:r>
          </a:p>
          <a:p>
            <a:endParaRPr lang="cs-CZ" altLang="cs-CZ" sz="1100" b="1" i="1" dirty="0" smtClean="0"/>
          </a:p>
          <a:p>
            <a:pPr marL="0" indent="0">
              <a:buNone/>
            </a:pPr>
            <a:r>
              <a:rPr lang="cs-CZ" altLang="cs-CZ" sz="1100" b="1" dirty="0" smtClean="0"/>
              <a:t>SEZNAMTE SE S TÍMTO TEXTEM:</a:t>
            </a:r>
          </a:p>
          <a:p>
            <a:pPr marL="0" indent="0">
              <a:buNone/>
            </a:pPr>
            <a:r>
              <a:rPr lang="cs-CZ" altLang="cs-CZ" sz="1100" b="1" u="sng" dirty="0" smtClean="0"/>
              <a:t>CÍLEM NZDM JE DĚTEM A MLÁDEŽI ZABEZPEČIT:</a:t>
            </a:r>
          </a:p>
          <a:p>
            <a:pPr>
              <a:buNone/>
            </a:pPr>
            <a:r>
              <a:rPr lang="cs-CZ" altLang="cs-CZ" sz="1100" b="1" dirty="0" smtClean="0"/>
              <a:t>• </a:t>
            </a:r>
            <a:r>
              <a:rPr lang="cs-CZ" altLang="cs-CZ" sz="1100" b="1" dirty="0"/>
              <a:t>podporu pro zvládnutí obtížných životních </a:t>
            </a:r>
            <a:r>
              <a:rPr lang="cs-CZ" altLang="cs-CZ" sz="1100" b="1" dirty="0" smtClean="0"/>
              <a:t>událostí;</a:t>
            </a:r>
            <a:endParaRPr lang="cs-CZ" altLang="cs-CZ" sz="1100" b="1" dirty="0"/>
          </a:p>
          <a:p>
            <a:pPr>
              <a:buNone/>
            </a:pPr>
            <a:r>
              <a:rPr lang="cs-CZ" altLang="cs-CZ" sz="1100" b="1" dirty="0"/>
              <a:t>• snížení sociálních rizik vyplývajících z konfliktních společenských situací, životního způsobu a rizikového </a:t>
            </a:r>
            <a:r>
              <a:rPr lang="cs-CZ" altLang="cs-CZ" sz="1100" b="1" dirty="0" smtClean="0"/>
              <a:t>chování;</a:t>
            </a:r>
            <a:endParaRPr lang="cs-CZ" altLang="cs-CZ" sz="1100" b="1" dirty="0"/>
          </a:p>
          <a:p>
            <a:pPr>
              <a:buNone/>
            </a:pPr>
            <a:r>
              <a:rPr lang="cs-CZ" altLang="cs-CZ" sz="1100" b="1" dirty="0"/>
              <a:t>• zvýšení sociálních schopností a </a:t>
            </a:r>
            <a:r>
              <a:rPr lang="cs-CZ" altLang="cs-CZ" sz="1100" b="1" dirty="0" smtClean="0"/>
              <a:t>dovedností;</a:t>
            </a:r>
            <a:endParaRPr lang="cs-CZ" altLang="cs-CZ" sz="1100" b="1" dirty="0"/>
          </a:p>
          <a:p>
            <a:pPr>
              <a:buNone/>
            </a:pPr>
            <a:r>
              <a:rPr lang="cs-CZ" altLang="cs-CZ" sz="1100" b="1" dirty="0"/>
              <a:t>• podporu sociálního začlenění do skupiny vrstevníků i do společnosti, včetně zapojení do dění místní </a:t>
            </a:r>
            <a:r>
              <a:rPr lang="cs-CZ" altLang="cs-CZ" sz="1100" b="1" dirty="0" smtClean="0"/>
              <a:t>komunity;</a:t>
            </a:r>
            <a:endParaRPr lang="cs-CZ" altLang="cs-CZ" sz="1100" b="1" dirty="0"/>
          </a:p>
          <a:p>
            <a:pPr>
              <a:buNone/>
            </a:pPr>
            <a:r>
              <a:rPr lang="cs-CZ" altLang="cs-CZ" sz="1100" b="1" dirty="0"/>
              <a:t>• nezbytnou psychickou, fyzickou, právní a sociální ochranu během pobytu v zařízení a podmínky pro realizaci osobních </a:t>
            </a:r>
            <a:r>
              <a:rPr lang="cs-CZ" altLang="cs-CZ" sz="1100" b="1" dirty="0" smtClean="0"/>
              <a:t>aktivit;</a:t>
            </a:r>
            <a:endParaRPr lang="cs-CZ" altLang="cs-CZ" sz="1100" b="1" dirty="0"/>
          </a:p>
          <a:p>
            <a:pPr>
              <a:buNone/>
            </a:pPr>
            <a:r>
              <a:rPr lang="cs-CZ" altLang="cs-CZ" sz="1100" b="1" dirty="0"/>
              <a:t>• zlepšovat kvalitu jejich </a:t>
            </a:r>
            <a:r>
              <a:rPr lang="cs-CZ" altLang="cs-CZ" sz="1100" b="1" dirty="0" smtClean="0"/>
              <a:t>života;</a:t>
            </a:r>
            <a:endParaRPr lang="cs-CZ" altLang="cs-CZ" sz="1100" b="1" dirty="0"/>
          </a:p>
          <a:p>
            <a:pPr>
              <a:buNone/>
            </a:pPr>
            <a:r>
              <a:rPr lang="cs-CZ" altLang="cs-CZ" sz="1100" b="1" dirty="0"/>
              <a:t>• předcházet nebo snížit zdravotní rizika související s jejich způsobem </a:t>
            </a:r>
            <a:r>
              <a:rPr lang="cs-CZ" altLang="cs-CZ" sz="1100" b="1" dirty="0" smtClean="0"/>
              <a:t>života;</a:t>
            </a:r>
            <a:endParaRPr lang="cs-CZ" altLang="cs-CZ" sz="1100" b="1" dirty="0"/>
          </a:p>
          <a:p>
            <a:pPr>
              <a:buNone/>
            </a:pPr>
            <a:r>
              <a:rPr lang="cs-CZ" altLang="cs-CZ" sz="1100" b="1" dirty="0"/>
              <a:t>• lepší orientaci v jejich sociálním </a:t>
            </a:r>
            <a:r>
              <a:rPr lang="cs-CZ" altLang="cs-CZ" sz="1100" b="1" dirty="0" smtClean="0"/>
              <a:t>prostředí;</a:t>
            </a:r>
            <a:endParaRPr lang="cs-CZ" altLang="cs-CZ" sz="1100" b="1" dirty="0"/>
          </a:p>
          <a:p>
            <a:pPr>
              <a:buNone/>
            </a:pPr>
            <a:r>
              <a:rPr lang="cs-CZ" altLang="cs-CZ" sz="1100" b="1" dirty="0"/>
              <a:t>• podmínky k řešení jejich nepříznivé sociální situace.</a:t>
            </a:r>
          </a:p>
          <a:p>
            <a:pPr>
              <a:buFont typeface="Wingdings" pitchFamily="2" charset="2"/>
              <a:buChar char="Ø"/>
              <a:defRPr/>
            </a:pPr>
            <a:endParaRPr lang="cs-CZ" sz="1100" b="1" dirty="0"/>
          </a:p>
          <a:p>
            <a:pPr>
              <a:buFont typeface="Wingdings" pitchFamily="2" charset="2"/>
              <a:buChar char="Ø"/>
              <a:defRPr/>
            </a:pPr>
            <a:endParaRPr lang="cs-CZ" sz="1100" b="1" dirty="0"/>
          </a:p>
          <a:p>
            <a:pPr>
              <a:buNone/>
              <a:defRPr/>
            </a:pPr>
            <a:endParaRPr lang="cs-CZ" sz="1100" b="1" dirty="0"/>
          </a:p>
          <a:p>
            <a:pPr>
              <a:defRPr/>
            </a:pPr>
            <a:endParaRPr lang="cs-CZ" sz="1100" b="1" dirty="0" smtClean="0"/>
          </a:p>
          <a:p>
            <a:pPr>
              <a:defRPr/>
            </a:pPr>
            <a:endParaRPr lang="cs-CZ" sz="1100" b="1" dirty="0"/>
          </a:p>
          <a:p>
            <a:pPr>
              <a:buNone/>
              <a:defRPr/>
            </a:pPr>
            <a:r>
              <a:rPr lang="cs-CZ" sz="1100" b="1" dirty="0" smtClean="0"/>
              <a:t>      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697231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736" cy="418058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TEXT PRO ŽÁKA: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rmAutofit/>
          </a:bodyPr>
          <a:lstStyle/>
          <a:p>
            <a:pPr marL="0" indent="0">
              <a:spcBef>
                <a:spcPts val="580"/>
              </a:spcBef>
              <a:buNone/>
              <a:defRPr/>
            </a:pPr>
            <a:r>
              <a:rPr lang="cs-CZ" sz="1200" b="1" dirty="0"/>
              <a:t>OBSAH SLUŽBY- </a:t>
            </a:r>
            <a:r>
              <a:rPr lang="cs-CZ" sz="1200" b="1" dirty="0" smtClean="0"/>
              <a:t>nyní se postupně seznámíme se základními aktivitami (intervencemi) realizovanými v NZDM ve prospěch uživatelů, jsou to činnosti na které se pracovníci zařízení dlouhodobě připravují, aby je mohli poskytnout svým klientům</a:t>
            </a:r>
          </a:p>
          <a:p>
            <a:pPr marL="0" indent="0">
              <a:spcBef>
                <a:spcPts val="580"/>
              </a:spcBef>
              <a:buNone/>
              <a:defRPr/>
            </a:pPr>
            <a:r>
              <a:rPr lang="cs-CZ" sz="1200" i="1" dirty="0" smtClean="0"/>
              <a:t>(tyto aktivity si následně budete moci sami vyzkoušet…)</a:t>
            </a:r>
          </a:p>
          <a:p>
            <a:pPr marL="0" indent="0">
              <a:spcBef>
                <a:spcPts val="580"/>
              </a:spcBef>
              <a:buNone/>
              <a:defRPr/>
            </a:pPr>
            <a:endParaRPr lang="cs-CZ" sz="1200" b="1" i="1" dirty="0" smtClean="0"/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u="sng" dirty="0" smtClean="0"/>
              <a:t>Kontaktní </a:t>
            </a:r>
            <a:r>
              <a:rPr lang="cs-CZ" sz="1200" b="1" u="sng" dirty="0"/>
              <a:t>práce</a:t>
            </a:r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57992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6131024" cy="418058"/>
          </a:xfrm>
        </p:spPr>
        <p:txBody>
          <a:bodyPr>
            <a:normAutofit/>
          </a:bodyPr>
          <a:lstStyle/>
          <a:p>
            <a:r>
              <a:rPr lang="cs-CZ" sz="1400" b="1" dirty="0"/>
              <a:t>PRACOVNÍ TEXT PRO ŽÁKA: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92696"/>
            <a:ext cx="8064896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altLang="cs-CZ" sz="1200" b="1" u="sng" dirty="0" smtClean="0"/>
              <a:t>Kontaktní práce v NZDM s jejími klienty, uživateli služby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pl-PL" sz="1200" b="1" dirty="0" smtClean="0"/>
              <a:t>Jedná se o nejčastěji používaný styl práce při kterém se pracovník zařízení dostává do styku s klientem.</a:t>
            </a:r>
            <a:endParaRPr lang="cs-CZ" sz="1200" b="1" dirty="0" smtClean="0"/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 smtClean="0"/>
              <a:t>Kontaktní </a:t>
            </a:r>
            <a:r>
              <a:rPr lang="cs-CZ" sz="1200" b="1" dirty="0"/>
              <a:t>práce - Způsob a metoda práce, pomocí které vytváříme </a:t>
            </a:r>
            <a:r>
              <a:rPr lang="cs-CZ" sz="1200" b="1" dirty="0" smtClean="0"/>
              <a:t>prostor a </a:t>
            </a:r>
            <a:r>
              <a:rPr lang="cs-CZ" sz="1200" b="1" dirty="0"/>
              <a:t>situaci pro realizaci drobných individuálních plánům - cílených intervencí. 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Jde o vytvoření základního pracovního rámce potřebného pro realizaci konkrétního výkonu (činností a služeb). 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Jedná se o specifický druh kontaktu s uživatelem, který má za cíl vytvořit dostatečnou vzájemnou důvěru a podmínky potřebné pro rozvíjení kontaktu </a:t>
            </a:r>
            <a:r>
              <a:rPr lang="cs-CZ" sz="1200" b="1" dirty="0" smtClean="0"/>
              <a:t>a </a:t>
            </a:r>
            <a:r>
              <a:rPr lang="cs-CZ" sz="1200" b="1" dirty="0"/>
              <a:t>poskytování dalších služeb. 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Součástí kontaktní práce je hledání a upevňování hranic komunikace </a:t>
            </a:r>
            <a:r>
              <a:rPr lang="cs-CZ" sz="1200" b="1" dirty="0" smtClean="0"/>
              <a:t>s </a:t>
            </a:r>
            <a:r>
              <a:rPr lang="cs-CZ" sz="1200" b="1" dirty="0"/>
              <a:t>uživatelem a kultivování jeho schopnosti vyjádřit své </a:t>
            </a:r>
            <a:r>
              <a:rPr lang="cs-CZ" sz="1200" b="1" dirty="0" smtClean="0"/>
              <a:t>potřeby a </a:t>
            </a:r>
            <a:r>
              <a:rPr lang="cs-CZ" sz="1200" b="1" dirty="0"/>
              <a:t>naučit se využívat existující nabídky služeb. 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Kontaktní práce má nejčastěji podobu rozhovoru v přirozeném prostředí </a:t>
            </a:r>
            <a:r>
              <a:rPr lang="cs-CZ" sz="1200" b="1" dirty="0" smtClean="0"/>
              <a:t>uživatele              </a:t>
            </a:r>
            <a:r>
              <a:rPr lang="pl-PL" sz="1200" b="1" dirty="0" smtClean="0"/>
              <a:t>(např</a:t>
            </a:r>
            <a:r>
              <a:rPr lang="pl-PL" sz="1200" b="1" dirty="0"/>
              <a:t>. v kontaktní místnosti, na ulici, v klubu</a:t>
            </a:r>
            <a:r>
              <a:rPr lang="pl-PL" sz="1200" b="1" dirty="0" smtClean="0"/>
              <a:t>).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0343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45170160"/>
              </p:ext>
            </p:extLst>
          </p:nvPr>
        </p:nvGraphicFramePr>
        <p:xfrm>
          <a:off x="251520" y="580648"/>
          <a:ext cx="8352928" cy="602265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352928"/>
              </a:tblGrid>
              <a:tr h="41719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Úkoly - zadání </a:t>
                      </a:r>
                      <a:r>
                        <a:rPr lang="cs-CZ" sz="1200" kern="50" dirty="0">
                          <a:solidFill>
                            <a:srgbClr val="002060"/>
                          </a:solidFill>
                          <a:effectLst/>
                        </a:rPr>
                        <a:t>pro </a:t>
                      </a: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žáka</a:t>
                      </a:r>
                      <a:endParaRPr lang="cs-CZ" sz="1200" kern="5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198470">
                <a:tc>
                  <a:txBody>
                    <a:bodyPr/>
                    <a:lstStyle/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</a:rPr>
                        <a:t>Pečlivě si přečtěte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 Pracovní text.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Vašim úkolem je realizovat aktivitu, určenou pro cílovou věkovou skupinu dětí a mládeže 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12 let v rámci Kontaktní práce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Dramatická situace-rozhovor (kontaktní pracovník+klient); v klubu se Vám nesměle a postupně svěřuje klient se svým osobním problémem-trpí ve škole šikanou od svých spolužáků, kteří se mu posmívají kvůli nemodernímu oblečení; obává se, nahlásit šikanu; nikomu se zatím nesvěřil; neví na koho se obrátit; vše řeší únikem-do školy nechodí a hromadí se mu neomluvené hodiny.  Při dramatizaci nemusíte nutně dojít k samotnému vyřešení problému, postačí se zaměřit na vhodnou, klientovi přiměřenou komunikaci směřující k nastolení důvěry.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Realizace – připravenou aktivitu za pomoci prvků dramatické výchovy předveďte; můžete využít i práce ve dvojicích, případně zástupnou loutku, nebo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realizovat projekt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jako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týmového představení;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nezapomeňte se zaměřit na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aktivní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komunikaci s divákem/klientem, ve Vašem případě to budou pravděpodobně spolužáci a vyučující.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Ve všech směrech by realizovaná aktivita měla odpovídat poslání a cílům NZDM a jejich klientů.</a:t>
                      </a:r>
                    </a:p>
                  </a:txBody>
                  <a:tcPr marL="68580" marR="68580" marT="0" marB="0"/>
                </a:tc>
              </a:tr>
              <a:tr h="105954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 realizaci si ihned k zapište do Pracovního listu poznámky, zkušenosti, které </a:t>
                      </a:r>
                      <a:r>
                        <a:rPr kumimoji="0" lang="cs-CZ" sz="1200" b="1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jste získali (pozitivní 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negativní).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Přípravu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dramatizace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zaznamenanou v Pracovním listu následně prezentujte spolužákům pomocí interaktivní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tabule.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 prezentaci se zaměřte i na odůvodnění vašeho výběru. </a:t>
                      </a:r>
                      <a:endParaRPr kumimoji="0" lang="cs-CZ" sz="1200" b="1" i="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1" i="0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4183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Vaše p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rezentace přípravy dramatizace slouží jako podklad k následné diskuzi,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tu zorganizujte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(při organizaci diskuze se řiďte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pokyny vyučujícího).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b="1" i="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66770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Zajímavé podněty z diskuze (někdy postačí i pouhé doplnění, či zvýraznění) zaznamenejte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 Pracovního listu;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pro záznam podnětů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můžete využít pestré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nabídky programů interaktivní tabule.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b="1" i="0" kern="5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87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55918171"/>
              </p:ext>
            </p:extLst>
          </p:nvPr>
        </p:nvGraphicFramePr>
        <p:xfrm>
          <a:off x="179512" y="764705"/>
          <a:ext cx="8208912" cy="56166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912"/>
              </a:tblGrid>
              <a:tr h="48840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Pracovní list žáka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87220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Moje příprava dramatizace: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86060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Co vše se mi v dramatizaci podařilo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:</a:t>
                      </a: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Co je třeba zlepšit, co chybělo :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39540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Získané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podněty z diskuze: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713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0466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 smtClean="0">
                <a:latin typeface="+mn-lt"/>
              </a:rPr>
              <a:t>Zdroj:</a:t>
            </a:r>
            <a:endParaRPr lang="cs-CZ" sz="1200" dirty="0" smtClean="0">
              <a:latin typeface="+mn-lt"/>
            </a:endParaRPr>
          </a:p>
          <a:p>
            <a:r>
              <a:rPr lang="cs-CZ" sz="1200" i="1" dirty="0" smtClean="0">
                <a:latin typeface="+mn-lt"/>
              </a:rPr>
              <a:t>Pojmosloví nízkoprahových zařízení pro děti a mládež.</a:t>
            </a:r>
            <a:r>
              <a:rPr lang="cs-CZ" sz="1200" dirty="0" smtClean="0">
                <a:latin typeface="+mn-lt"/>
              </a:rPr>
              <a:t> In: </a:t>
            </a:r>
            <a:r>
              <a:rPr lang="cs-CZ" sz="1200" i="1" dirty="0" smtClean="0">
                <a:latin typeface="+mn-lt"/>
              </a:rPr>
              <a:t>www.</a:t>
            </a:r>
            <a:r>
              <a:rPr lang="cs-CZ" sz="1200" i="1" dirty="0" err="1" smtClean="0">
                <a:latin typeface="+mn-lt"/>
              </a:rPr>
              <a:t>streetwork.cz</a:t>
            </a:r>
            <a:r>
              <a:rPr lang="cs-CZ" sz="1200" dirty="0" smtClean="0">
                <a:latin typeface="+mn-lt"/>
              </a:rPr>
              <a:t> [online]. 2008. </a:t>
            </a:r>
            <a:r>
              <a:rPr lang="cs-CZ" sz="1200" dirty="0" err="1" smtClean="0">
                <a:latin typeface="+mn-lt"/>
              </a:rPr>
              <a:t>vyd</a:t>
            </a:r>
            <a:r>
              <a:rPr lang="cs-CZ" sz="1200" dirty="0" smtClean="0">
                <a:latin typeface="+mn-lt"/>
              </a:rPr>
              <a:t>. Praha [cit. 2013-09-02]. Dostupné z: </a:t>
            </a:r>
            <a:r>
              <a:rPr lang="cs-CZ" sz="1200" u="sng" dirty="0" smtClean="0">
                <a:latin typeface="+mn-lt"/>
                <a:hlinkClick r:id="rId2"/>
              </a:rPr>
              <a:t>http://www.</a:t>
            </a:r>
            <a:r>
              <a:rPr lang="cs-CZ" sz="1200" u="sng" dirty="0" err="1" smtClean="0">
                <a:latin typeface="+mn-lt"/>
                <a:hlinkClick r:id="rId2"/>
              </a:rPr>
              <a:t>streetwork.cz</a:t>
            </a:r>
            <a:r>
              <a:rPr lang="cs-CZ" sz="1200" u="sng" dirty="0" smtClean="0">
                <a:latin typeface="+mn-lt"/>
                <a:hlinkClick r:id="rId2"/>
              </a:rPr>
              <a:t>/</a:t>
            </a:r>
            <a:r>
              <a:rPr lang="cs-CZ" sz="1200" u="sng" dirty="0" err="1" smtClean="0">
                <a:latin typeface="+mn-lt"/>
                <a:hlinkClick r:id="rId2"/>
              </a:rPr>
              <a:t>images</a:t>
            </a:r>
            <a:r>
              <a:rPr lang="cs-CZ" sz="1200" u="sng" dirty="0" smtClean="0">
                <a:latin typeface="+mn-lt"/>
                <a:hlinkClick r:id="rId2"/>
              </a:rPr>
              <a:t>/</a:t>
            </a:r>
            <a:r>
              <a:rPr lang="cs-CZ" sz="1200" u="sng" dirty="0" err="1" smtClean="0">
                <a:latin typeface="+mn-lt"/>
                <a:hlinkClick r:id="rId2"/>
              </a:rPr>
              <a:t>download</a:t>
            </a:r>
            <a:r>
              <a:rPr lang="cs-CZ" sz="1200" u="sng" dirty="0" smtClean="0">
                <a:latin typeface="+mn-lt"/>
                <a:hlinkClick r:id="rId2"/>
              </a:rPr>
              <a:t>/</a:t>
            </a:r>
            <a:r>
              <a:rPr lang="cs-CZ" sz="1200" u="sng" dirty="0" err="1" smtClean="0">
                <a:latin typeface="+mn-lt"/>
                <a:hlinkClick r:id="rId2"/>
              </a:rPr>
              <a:t>Pojmoslovi</a:t>
            </a:r>
            <a:r>
              <a:rPr lang="cs-CZ" sz="1200" u="sng" dirty="0" smtClean="0">
                <a:latin typeface="+mn-lt"/>
                <a:hlinkClick r:id="rId2"/>
              </a:rPr>
              <a:t>_text.</a:t>
            </a:r>
            <a:r>
              <a:rPr lang="cs-CZ" sz="1200" u="sng" dirty="0" err="1" smtClean="0">
                <a:latin typeface="+mn-lt"/>
                <a:hlinkClick r:id="rId2"/>
              </a:rPr>
              <a:t>pdf</a:t>
            </a:r>
            <a:endParaRPr lang="cs-CZ" sz="1200" dirty="0" smtClean="0">
              <a:latin typeface="+mn-lt"/>
            </a:endParaRPr>
          </a:p>
          <a:p>
            <a:pPr hangingPunct="0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592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625</TotalTime>
  <Words>1023</Words>
  <Application>Microsoft Office PowerPoint</Application>
  <PresentationFormat>Předvádění na obrazovce (4:3)</PresentationFormat>
  <Paragraphs>100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  VY_32_INOVACE_SA4A_12 DUM 12. „realizace-kontaktní práce“</vt:lpstr>
      <vt:lpstr>Prezentace aplikace PowerPoint</vt:lpstr>
      <vt:lpstr>PRACOVNÍ TEXT PRO ŽÁKA:</vt:lpstr>
      <vt:lpstr>PRACOVNÍ TEXT PRO ŽÁKA:</vt:lpstr>
      <vt:lpstr>PRACOVNÍ TEXT PRO ŽÁKA:</vt:lpstr>
      <vt:lpstr>Úkoly - zadání pro žáka</vt:lpstr>
      <vt:lpstr>Pracovní list žáka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Tomáš Vorochta</cp:lastModifiedBy>
  <cp:revision>92</cp:revision>
  <dcterms:created xsi:type="dcterms:W3CDTF">2013-03-21T19:25:01Z</dcterms:created>
  <dcterms:modified xsi:type="dcterms:W3CDTF">2014-08-11T09:20:41Z</dcterms:modified>
</cp:coreProperties>
</file>