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handoutMasterIdLst>
    <p:handoutMasterId r:id="rId11"/>
  </p:handoutMasterIdLst>
  <p:sldIdLst>
    <p:sldId id="256" r:id="rId2"/>
    <p:sldId id="262" r:id="rId3"/>
    <p:sldId id="257" r:id="rId4"/>
    <p:sldId id="265" r:id="rId5"/>
    <p:sldId id="258" r:id="rId6"/>
    <p:sldId id="266" r:id="rId7"/>
    <p:sldId id="267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67" autoAdjust="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1387DE99-73AF-400B-8A23-AE195227241D}" type="datetimeFigureOut">
              <a:rPr lang="cs-CZ"/>
              <a:pPr>
                <a:defRPr/>
              </a:pPr>
              <a:t>11.8.2014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290E6C5E-70E9-4F6F-8207-A13FAC48DA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87F9DEC-AA8F-4E74-A39A-0E465A3870FE}" type="datetimeFigureOut">
              <a:rPr lang="cs-CZ"/>
              <a:pPr>
                <a:defRPr/>
              </a:pPr>
              <a:t>11.8.2014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0C317CC-C826-42B9-9D0A-A681FABE8D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5" name="Přímá spojovací čára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Elipsa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0" name="Elipsa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1" name="Elipsa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2CC54B-607E-4ADF-866E-5F2B66948060}" type="datetime1">
              <a:rPr lang="en-US"/>
              <a:pPr>
                <a:defRPr/>
              </a:pPr>
              <a:t>8/11/2014</a:t>
            </a:fld>
            <a:endParaRPr lang="en-US" dirty="0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088C0D-7D73-4785-94CE-271F9579A49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001EAC9-4E3A-46F8-B0C2-B3D13D175676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EEDC765-5F53-4DEE-B5E5-DE9D26735BD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Přímá spojovací čára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Přímá spojovací čára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4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5" name="Elipsa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6" name="Elipsa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Přímá spojovací čára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B7FB88-92D5-4E8A-B556-6F8B0404E924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E92E7D-34D3-49FE-B10B-9CC182E821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2A1716-CEC1-4B28-B046-A97636F307A4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776AA0-9701-46F9-A455-7CC28767C7C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DC1024-2A6A-4282-88CC-D0DE70EF3B4D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0224C-90B3-4487-8E68-1C3F273228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8A80842-7697-421E-9942-0393CFE595F7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71BBE8B-D776-4446-BE6F-A45C278FAF1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242B25-5917-420A-931D-1D9072C7A3F0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566B9-590D-4FFD-A895-0A86F03E209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7" name="Přímá spojovací čára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8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Elipsa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7E2E5BD-088E-4CC1-B462-BF51CEE4D154}" type="datetime1">
              <a:rPr lang="en-US"/>
              <a:pPr>
                <a:defRPr/>
              </a:pPr>
              <a:t>8/11/2014</a:t>
            </a:fld>
            <a:endParaRPr lang="en-US" dirty="0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30B6089-3D22-455C-A299-6BBF653103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Elipsa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1" name="Přímá spojovací čára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3084FE7-2061-447C-82CC-14209A5E0054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8546082-E714-4E7A-A953-D8AE7A84906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67FC93-BFDA-4074-A138-727167422A49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408F7A-1E96-4217-9CFD-328628F7218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826F6C-0C47-4671-9483-355F9A51785A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DD50BA-2BE8-4E98-9263-036825AF948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9248A39E-CB87-4553-A274-0DA06A4735F9}" type="datetime1">
              <a:rPr lang="en-US"/>
              <a:pPr>
                <a:defRPr/>
              </a:pPr>
              <a:t>8/11/2014</a:t>
            </a:fld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277AC62-8F62-4541-AB71-E93C74CC74C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hf sldNum="0" hdr="0" ftr="0" dt="0"/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6FB833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C0E5A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F3AABE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etwork.cz/images/download/Pojmoslovi_text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276475"/>
            <a:ext cx="7772400" cy="132715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dirty="0" smtClean="0"/>
              <a:t>VY_32_INOVACE_SA4A_13</a:t>
            </a:r>
            <a:r>
              <a:rPr lang="cs-CZ" smtClean="0"/>
              <a:t/>
            </a:r>
            <a:br>
              <a:rPr lang="cs-CZ" smtClean="0"/>
            </a:br>
            <a:r>
              <a:rPr lang="cs-CZ"/>
              <a:t>DUM 13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„realizace-situační intervence“</a:t>
            </a:r>
          </a:p>
        </p:txBody>
      </p:sp>
      <p:grpSp>
        <p:nvGrpSpPr>
          <p:cNvPr id="15362" name="Skupina 1"/>
          <p:cNvGrpSpPr>
            <a:grpSpLocks/>
          </p:cNvGrpSpPr>
          <p:nvPr/>
        </p:nvGrpSpPr>
        <p:grpSpPr bwMode="auto">
          <a:xfrm>
            <a:off x="1258888" y="349250"/>
            <a:ext cx="6521450" cy="762000"/>
            <a:chOff x="1187624" y="348726"/>
            <a:chExt cx="6521450" cy="762000"/>
          </a:xfrm>
        </p:grpSpPr>
        <p:pic>
          <p:nvPicPr>
            <p:cNvPr id="15364" name="Picture 0" descr="MSMT_logolink_bez_vl_a_sloganu.ai"/>
            <p:cNvPicPr>
              <a:picLocks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5" name="obrázek 2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15363" name="obrázek 2" descr="MSMT_slogan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28975" y="1125538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95288" y="1073150"/>
          <a:ext cx="7993062" cy="550386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0716"/>
                <a:gridCol w="5522171"/>
              </a:tblGrid>
              <a:tr h="35632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Název školy: 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Střední škola sociální PERSPEKTIVA a Vyšší odborná škola, s.r.o.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Mírová 218/6, Dubí III Pozorka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KLÍČE K POZNÁVÁNÍ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0236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CZ.1.07/1.5.00/34.0928</a:t>
                      </a:r>
                      <a:endParaRPr lang="cs-CZ" sz="11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 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5760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Šablona: 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III/2  Inovace a zkvalitnění výuky prostřednictvím ICT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978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VY_32_INOVACE_SA4A_13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TÉMA </a:t>
                      </a:r>
                      <a:r>
                        <a:rPr lang="cs-CZ" sz="1000" kern="50" dirty="0">
                          <a:effectLst/>
                        </a:rPr>
                        <a:t>SADY: Sociální aktivity s dětmi a mládeží ze sociálně vyloučených lokalit</a:t>
                      </a:r>
                      <a:endParaRPr lang="cs-CZ" sz="1100" kern="50" dirty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kern="50" dirty="0">
                          <a:effectLst/>
                        </a:rPr>
                        <a:t>NÁZEV: </a:t>
                      </a:r>
                      <a:r>
                        <a:rPr lang="cs-CZ" sz="11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R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</a:rPr>
                        <a:t>ealizace-s</a:t>
                      </a:r>
                      <a:r>
                        <a:rPr lang="cs-CZ" altLang="cs-CZ" sz="1100" b="1" dirty="0" smtClean="0">
                          <a:solidFill>
                            <a:schemeClr val="tx1"/>
                          </a:solidFill>
                        </a:rPr>
                        <a:t>ituační intervence</a:t>
                      </a:r>
                      <a:endParaRPr lang="cs-CZ" sz="1100" b="1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22860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kern="5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9. 10. 2013</a:t>
                      </a:r>
                      <a:endParaRPr kumimoji="0" lang="cs-CZ" sz="1000" kern="5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Times New Roman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Mgr. Tomáš Vorochta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Tvořivá dramatika / navazuje na předmět Dramatická výchova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</a:rPr>
                        <a:t>IV. SOŠ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02177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Didaktický učební materiál je určen pro žáky maturitních oborů SOŠ.  Vychází z průřezového tématu ČLOVĚK A SVĚT PRÁCE. Je zaměřen na získání dovedností potřebných k tvorbě volnočasových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pro nízkoprahová zařízení pro děti a mládež s využitím ICT techniky.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připravuje na realizaci sociálních aktivit s vybranou cílovou skupinou, materiál obsahuje základní informace pro tuto přípravu, úkoly pro žáka. Žák využívá při práci ICT,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splněné úkoly zaznamenané v pracovním listu a prezentuje spolužákům pomocí interaktivní tabule; prezentace záznamů slouží jako podklad k diskuzi, zajímavé podněty z diskuze žák zaznamenává pomocí interaktivní tabule.</a:t>
                      </a:r>
                    </a:p>
                  </a:txBody>
                  <a:tcPr marL="60417" marR="60417" marT="0" marB="0"/>
                </a:tc>
              </a:tr>
              <a:tr h="45064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s</a:t>
                      </a:r>
                      <a:r>
                        <a:rPr lang="cs-CZ" altLang="cs-CZ" sz="1000" dirty="0" smtClean="0"/>
                        <a:t>ituační intervence, </a:t>
                      </a:r>
                      <a:r>
                        <a:rPr lang="cs-CZ" sz="1000" dirty="0" smtClean="0"/>
                        <a:t>uživatel služby, cílová skupina</a:t>
                      </a:r>
                      <a:r>
                        <a:rPr lang="cs-CZ" sz="1000" smtClean="0"/>
                        <a:t>, nízkoprahová </a:t>
                      </a:r>
                      <a:r>
                        <a:rPr lang="cs-CZ" sz="1000" dirty="0" smtClean="0"/>
                        <a:t>zařízení pro děti a mládež</a:t>
                      </a:r>
                      <a:r>
                        <a:rPr lang="cs-CZ" sz="1000" smtClean="0"/>
                        <a:t>, </a:t>
                      </a:r>
                      <a:r>
                        <a:rPr lang="cs-CZ" altLang="cs-CZ" sz="1000" smtClean="0"/>
                        <a:t>standardy </a:t>
                      </a:r>
                      <a:r>
                        <a:rPr lang="cs-CZ" altLang="cs-CZ" sz="1000" dirty="0" smtClean="0"/>
                        <a:t>kvality sociálních služeb, </a:t>
                      </a:r>
                      <a:r>
                        <a:rPr lang="cs-CZ" sz="1000" dirty="0" smtClean="0"/>
                        <a:t>sociální prevence, </a:t>
                      </a:r>
                      <a:r>
                        <a:rPr lang="cs-CZ" sz="1000" smtClean="0"/>
                        <a:t>sociální vyloučení,</a:t>
                      </a:r>
                      <a:r>
                        <a:rPr lang="cs-CZ" altLang="cs-CZ" sz="1000" b="0" smtClean="0"/>
                        <a:t> nepříznivá sociální situace.</a:t>
                      </a:r>
                      <a:endParaRPr lang="cs-CZ" sz="1000" dirty="0" smtClean="0"/>
                    </a:p>
                  </a:txBody>
                  <a:tcPr marL="60417" marR="60417" marT="0" marB="0"/>
                </a:tc>
              </a:tr>
              <a:tr h="100155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Výsledky vzdělávání dle RVP: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Navrhuje průpravné hry a cvičení pro děti a mládež.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Spolupodílí se na tvorbě a na realizaci projektu týmového představení; naplánuje, připraví finální projekt a realizuje své vlastní představení určené k aktivní komunikaci s divákem/klientem; přijímá zodpovědnost za inscenaci jako výsledek procesu společné tvorby; ovládá základní divadelní propriety; dokáže se prezentovat v různých situacích ve skupině; prozkoumává témata z více úhlů pohledu a pojmenovává hlavní téma a konflikt.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Kombinované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607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smtClean="0"/>
                        <a:t>Výukové</a:t>
                      </a:r>
                      <a:r>
                        <a:rPr lang="cs-CZ" sz="1000" baseline="0" smtClean="0"/>
                        <a:t> materiály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</a:tbl>
          </a:graphicData>
        </a:graphic>
      </p:graphicFrame>
      <p:grpSp>
        <p:nvGrpSpPr>
          <p:cNvPr id="17459" name="Skupina 3"/>
          <p:cNvGrpSpPr>
            <a:grpSpLocks/>
          </p:cNvGrpSpPr>
          <p:nvPr/>
        </p:nvGrpSpPr>
        <p:grpSpPr bwMode="auto">
          <a:xfrm>
            <a:off x="1258888" y="115888"/>
            <a:ext cx="6521450" cy="762000"/>
            <a:chOff x="1187624" y="348726"/>
            <a:chExt cx="6521450" cy="762000"/>
          </a:xfrm>
        </p:grpSpPr>
        <p:pic>
          <p:nvPicPr>
            <p:cNvPr id="17461" name="Picture 0" descr="MSMT_logolink_bez_vl_a_sloganu.ai"/>
            <p:cNvPicPr>
              <a:picLocks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7462" name="obrázek 2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17460" name="obrázek 2" descr="MSMT_slogan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28975" y="908050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3827463" cy="2889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b="1" dirty="0"/>
              <a:t>PRACOVNÍ </a:t>
            </a:r>
            <a:r>
              <a:rPr lang="cs-CZ" sz="1200" b="1" dirty="0" smtClean="0"/>
              <a:t>TEXT </a:t>
            </a:r>
            <a:r>
              <a:rPr lang="cs-CZ" sz="1200" b="1" dirty="0"/>
              <a:t>PRO ŽÁKA</a:t>
            </a:r>
            <a:r>
              <a:rPr lang="cs-CZ" sz="1200" b="1" dirty="0" smtClean="0"/>
              <a:t>: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388" y="404813"/>
            <a:ext cx="8280400" cy="5976937"/>
          </a:xfrm>
        </p:spPr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300" b="1" dirty="0" smtClean="0"/>
              <a:t>ZÁKLADNÍ INFORMACE: Aktivity, které budete připravovat pro děti a mládež ze sociálně vyloučených lokalit budou realizovány ve spolupráci s Nízkoprahovými zařízeními pro děti a mládež (NZDM), popřípadě s organizacemi, které také splňují </a:t>
            </a:r>
            <a:r>
              <a:rPr lang="cs-CZ" sz="1300" b="1" i="1" dirty="0"/>
              <a:t>S</a:t>
            </a:r>
            <a:r>
              <a:rPr lang="cs-CZ" altLang="cs-CZ" sz="1300" b="1" i="1" dirty="0" smtClean="0"/>
              <a:t>tandardy </a:t>
            </a:r>
            <a:r>
              <a:rPr lang="cs-CZ" altLang="cs-CZ" sz="1300" b="1" i="1" dirty="0"/>
              <a:t>kvality sociálních </a:t>
            </a:r>
            <a:r>
              <a:rPr lang="cs-CZ" altLang="cs-CZ" sz="1300" b="1" i="1" dirty="0" smtClean="0"/>
              <a:t>služeb. 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altLang="cs-CZ" sz="1300" b="1" i="1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altLang="cs-CZ" sz="1300" b="1" dirty="0" smtClean="0"/>
              <a:t>SEZNAMTE SE S TÍMTO TEXTEM: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altLang="cs-CZ" sz="1300" b="1" u="sng" dirty="0" smtClean="0"/>
              <a:t>CÍLEM NZDM JE DĚTEM A MLÁDEŽI ZABEZPEČIT: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altLang="cs-CZ" sz="1300" b="1" dirty="0" smtClean="0"/>
              <a:t>• </a:t>
            </a:r>
            <a:r>
              <a:rPr lang="cs-CZ" altLang="cs-CZ" sz="1300" b="1" dirty="0"/>
              <a:t>podporu pro zvládnutí obtížných životních </a:t>
            </a:r>
            <a:r>
              <a:rPr lang="cs-CZ" altLang="cs-CZ" sz="1300" b="1" dirty="0" smtClean="0"/>
              <a:t>událostí;</a:t>
            </a:r>
            <a:endParaRPr lang="cs-CZ" altLang="cs-CZ" sz="1300" b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altLang="cs-CZ" sz="1300" b="1" dirty="0"/>
              <a:t>• snížení sociálních rizik vyplývajících z konfliktních společenských situací, životního způsobu </a:t>
            </a:r>
            <a:r>
              <a:rPr lang="cs-CZ" altLang="cs-CZ" sz="1300" b="1" dirty="0" smtClean="0"/>
              <a:t>         a </a:t>
            </a:r>
            <a:r>
              <a:rPr lang="cs-CZ" altLang="cs-CZ" sz="1300" b="1" dirty="0"/>
              <a:t>rizikového </a:t>
            </a:r>
            <a:r>
              <a:rPr lang="cs-CZ" altLang="cs-CZ" sz="1300" b="1" dirty="0" smtClean="0"/>
              <a:t>chování;</a:t>
            </a:r>
            <a:endParaRPr lang="cs-CZ" altLang="cs-CZ" sz="1300" b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altLang="cs-CZ" sz="1300" b="1" dirty="0"/>
              <a:t>• zvýšení sociálních schopností a </a:t>
            </a:r>
            <a:r>
              <a:rPr lang="cs-CZ" altLang="cs-CZ" sz="1300" b="1" dirty="0" smtClean="0"/>
              <a:t>dovedností;</a:t>
            </a:r>
            <a:endParaRPr lang="cs-CZ" altLang="cs-CZ" sz="1300" b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altLang="cs-CZ" sz="1300" b="1" dirty="0"/>
              <a:t>• podporu sociálního začlenění do skupiny vrstevníků i do společnosti, včetně zapojení do dění místní </a:t>
            </a:r>
            <a:r>
              <a:rPr lang="cs-CZ" altLang="cs-CZ" sz="1300" b="1" dirty="0" smtClean="0"/>
              <a:t>komunity;</a:t>
            </a:r>
            <a:endParaRPr lang="cs-CZ" altLang="cs-CZ" sz="1300" b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altLang="cs-CZ" sz="1300" b="1" dirty="0"/>
              <a:t>• nezbytnou psychickou, fyzickou, právní a sociální ochranu během pobytu v zařízení </a:t>
            </a:r>
            <a:r>
              <a:rPr lang="cs-CZ" altLang="cs-CZ" sz="1300" b="1" dirty="0" smtClean="0"/>
              <a:t>                          a </a:t>
            </a:r>
            <a:r>
              <a:rPr lang="cs-CZ" altLang="cs-CZ" sz="1300" b="1" dirty="0"/>
              <a:t>podmínky pro realizaci osobních </a:t>
            </a:r>
            <a:r>
              <a:rPr lang="cs-CZ" altLang="cs-CZ" sz="1300" b="1" dirty="0" smtClean="0"/>
              <a:t>aktivit;</a:t>
            </a:r>
            <a:endParaRPr lang="cs-CZ" altLang="cs-CZ" sz="1300" b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altLang="cs-CZ" sz="1300" b="1" dirty="0"/>
              <a:t>• zlepšovat kvalitu jejich </a:t>
            </a:r>
            <a:r>
              <a:rPr lang="cs-CZ" altLang="cs-CZ" sz="1300" b="1" dirty="0" smtClean="0"/>
              <a:t>života;</a:t>
            </a:r>
            <a:endParaRPr lang="cs-CZ" altLang="cs-CZ" sz="1300" b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altLang="cs-CZ" sz="1300" b="1" dirty="0"/>
              <a:t>• předcházet nebo snížit zdravotní rizika související s jejich způsobem </a:t>
            </a:r>
            <a:r>
              <a:rPr lang="cs-CZ" altLang="cs-CZ" sz="1300" b="1" dirty="0" smtClean="0"/>
              <a:t>života;</a:t>
            </a:r>
            <a:endParaRPr lang="cs-CZ" altLang="cs-CZ" sz="1300" b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altLang="cs-CZ" sz="1300" b="1" dirty="0"/>
              <a:t>• lepší orientaci v jejich sociálním </a:t>
            </a:r>
            <a:r>
              <a:rPr lang="cs-CZ" altLang="cs-CZ" sz="1300" b="1" dirty="0" smtClean="0"/>
              <a:t>prostředí;</a:t>
            </a:r>
            <a:endParaRPr lang="cs-CZ" altLang="cs-CZ" sz="1300" b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altLang="cs-CZ" sz="1300" b="1" dirty="0"/>
              <a:t>• podmínky k řešení jejich nepříznivé sociální situace.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1300" b="1" dirty="0"/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1300" b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2800" b="1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sz="1200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sz="1200" b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 smtClean="0"/>
              <a:t>      </a:t>
            </a:r>
            <a:endParaRPr lang="cs-CZ" sz="12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538538" cy="417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b="1" dirty="0"/>
              <a:t>PRACOVNÍ TEXT PRO ŽÁKA: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5175"/>
            <a:ext cx="7467600" cy="5708650"/>
          </a:xfrm>
        </p:spPr>
        <p:txBody>
          <a:bodyPr>
            <a:normAutofit/>
          </a:bodyPr>
          <a:lstStyle/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 smtClean="0"/>
              <a:t>OBSAH SLUŽBY- nyní se postupně seznámíme se základními aktivitami (intervencemi) realizovanými v NZDM ve prospěch uživatelů, jsou to činnosti na které se pracovníci zařízení dlouhodobě připravují, aby je mohli poskytnout svým klientům</a:t>
            </a:r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"/>
              <a:buNone/>
              <a:defRPr/>
            </a:pPr>
            <a:r>
              <a:rPr lang="cs-CZ" sz="1200" i="1" dirty="0" smtClean="0"/>
              <a:t>(tyto aktivity si následně budete moci sami vyzkoušet…)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1200" b="1" u="sng" dirty="0" smtClean="0"/>
              <a:t>Situační </a:t>
            </a:r>
            <a:r>
              <a:rPr lang="cs-CZ" sz="1200" b="1" u="sng" dirty="0"/>
              <a:t>intervence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6130925" cy="4191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400" b="1" dirty="0"/>
              <a:t>PRACOVNÍ TEXT PRO ŽÁKA: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850" y="692150"/>
            <a:ext cx="8064500" cy="5761038"/>
          </a:xfrm>
        </p:spPr>
        <p:txBody>
          <a:bodyPr>
            <a:normAutofit/>
          </a:bodyPr>
          <a:lstStyle/>
          <a:p>
            <a:pPr marL="0" indent="0">
              <a:buFont typeface="Wingdings" pitchFamily="2" charset="2"/>
              <a:buNone/>
            </a:pPr>
            <a:r>
              <a:rPr lang="cs-CZ" altLang="cs-CZ" sz="1200" b="1" u="sng" smtClean="0"/>
              <a:t>Situační intervence v NZDM s jejími klienty, uživateli služby</a:t>
            </a:r>
          </a:p>
          <a:p>
            <a:pPr marL="0" indent="0">
              <a:buFont typeface="Arial" charset="0"/>
              <a:buChar char="•"/>
            </a:pPr>
            <a:r>
              <a:rPr lang="cs-CZ" altLang="cs-CZ" sz="1200" b="1" smtClean="0"/>
              <a:t>Situační intervence - Sociálně pedagogická práce v situacích s výchovným obsahem,                které vznikají v prostoru zařízení. </a:t>
            </a:r>
          </a:p>
          <a:p>
            <a:pPr marL="0" indent="0">
              <a:buFont typeface="Arial" charset="0"/>
              <a:buChar char="•"/>
            </a:pPr>
            <a:r>
              <a:rPr lang="cs-CZ" altLang="cs-CZ" sz="1200" b="1" smtClean="0"/>
              <a:t>Pracovník při nich vstupuje do situací a vztahů, které nastávají navzájem mezi uživateli služby.</a:t>
            </a:r>
          </a:p>
          <a:p>
            <a:pPr marL="0" indent="0">
              <a:buFont typeface="Arial" charset="0"/>
              <a:buChar char="•"/>
            </a:pPr>
            <a:r>
              <a:rPr lang="cs-CZ" altLang="cs-CZ" sz="1200" b="1" smtClean="0"/>
              <a:t>Pracovník se pokouší přinášet kladné podněty, pomáhá předejít možné negativní situaci,         nebo ji řešit a používá různé techniky, které vytváří či zvýrazní výchovný efekt situace, tak aby s</a:t>
            </a:r>
            <a:r>
              <a:rPr lang="cs-CZ" altLang="cs-CZ" sz="1200" b="1" smtClean="0">
                <a:latin typeface="Arial" charset="0"/>
              </a:rPr>
              <a:t>e</a:t>
            </a:r>
            <a:r>
              <a:rPr lang="cs-CZ" altLang="cs-CZ" sz="1200" b="1" smtClean="0"/>
              <a:t> klienti mohli setkat s pozitivními vzorci chování a osvojili si je.</a:t>
            </a:r>
          </a:p>
          <a:p>
            <a:pPr marL="0" indent="0">
              <a:buFont typeface="Arial" charset="0"/>
              <a:buChar char="•"/>
            </a:pPr>
            <a:endParaRPr lang="cs-CZ" altLang="cs-CZ" sz="1200" b="1" smtClean="0"/>
          </a:p>
          <a:p>
            <a:pPr marL="0" indent="0"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7467600" cy="5048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Úkoly - zadání pro </a:t>
            </a:r>
            <a:r>
              <a:rPr lang="cs-CZ" dirty="0" smtClean="0"/>
              <a:t>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250825" y="581025"/>
          <a:ext cx="8353425" cy="54959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352928"/>
              </a:tblGrid>
              <a:tr h="41719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rgbClr val="002060"/>
                          </a:solidFill>
                          <a:effectLst/>
                        </a:rPr>
                        <a:t>Úkoly - zadání </a:t>
                      </a:r>
                      <a:r>
                        <a:rPr lang="cs-CZ" sz="1200" kern="50" dirty="0">
                          <a:solidFill>
                            <a:srgbClr val="002060"/>
                          </a:solidFill>
                          <a:effectLst/>
                        </a:rPr>
                        <a:t>pro </a:t>
                      </a:r>
                      <a:r>
                        <a:rPr lang="cs-CZ" sz="1200" kern="50" dirty="0" smtClean="0">
                          <a:solidFill>
                            <a:srgbClr val="002060"/>
                          </a:solidFill>
                          <a:effectLst/>
                        </a:rPr>
                        <a:t>žáka</a:t>
                      </a:r>
                      <a:endParaRPr lang="cs-CZ" sz="1200" kern="50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00722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</a:rPr>
                        <a:t>Pečlivě si přečtěte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 Pracovní text.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Vašim úkolem je realizovat aktivitu, pro cílovou věkovou skupinu dětí a mládeže </a:t>
                      </a:r>
                      <a:r>
                        <a:rPr lang="pl-PL" sz="1200" b="1" kern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13</a:t>
                      </a:r>
                      <a:r>
                        <a:rPr lang="pl-PL" sz="1200" b="1" baseline="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</a:rPr>
                        <a:t>18 let v rámci </a:t>
                      </a:r>
                      <a:r>
                        <a:rPr lang="cs-CZ" altLang="cs-CZ" sz="1200" b="1" dirty="0" smtClean="0">
                          <a:solidFill>
                            <a:srgbClr val="FF0000"/>
                          </a:solidFill>
                        </a:rPr>
                        <a:t>Situační intervence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.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Dramatická situace-skupinové sezení/setkání, řešení konfliktu (pověřený pracovník /2/+klienti); v klubu se Vám od jednoho z klientů donesla prvotní informace o tom, že někteří klienti /nevíte kteří/ porušují přísný zákaz donášení drog do prostor klubu; máte také neověřenou informaci o tom, že marihuanu nabízí ostatním klientům. Svoláváte skupinové sezení a chcete především výchovně působit, ale při tom se vyhnout „poučování“, jde vám o účinnou změnu stavu! Pozor, neobejdete se bez podpory většiny klientů, proto se je musíte získat na Vaší stranu-aby pochopili a sami chtěli! Nezapomeňte dát všem klientům možnost vyjádřit se, názory zapisujte a diskutujte o nich.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Při dramatizaci nemusíte nutně dojít k samotnému vyřešení problému, postačí se zaměřit na vhodnou, klientům a situaci přiměřenou komunikaci směřující k nastolení důvěry a možného řešení; nicméně mějte na paměti, ze řešíte situaci, která naznačuje porušení zákona!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Ve všech směrech by realizovaná aktivita měla odpovídat poslání a cílům NZDM a jejich klientů.</a:t>
                      </a:r>
                    </a:p>
                  </a:txBody>
                  <a:tcPr marL="68580" marR="68580" marT="0" marB="0"/>
                </a:tc>
              </a:tr>
              <a:tr h="79208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Realizace – připravenou aktivitu za pomoci prvků dramatické výchovy předveďte,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jako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týmového představení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; můžete už při přípravě využít práce ve dvojicích(2 pracovníci, ostatní spolužáci jako klienti)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;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nezapomeňte se zaměřit na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aktivní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komunikaci s klienty/spolužáky.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1" i="0" kern="12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4183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 realizaci si ihned zapište do záznamového archu poznámky, zkušenosti, které </a:t>
                      </a:r>
                      <a:r>
                        <a:rPr kumimoji="0" lang="cs-CZ" sz="1200" b="1" kern="1200" baseline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jste získali (pozitivní 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negativní).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b="1" i="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66770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Přípravu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dramatizace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zaznamenanou v Pracovním listu následně prezentujte spolužákům pomocí interaktivní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tabule.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Při prezentaci se zaměřte i na odůvodnění vašeho výběru. </a:t>
                      </a:r>
                      <a:endParaRPr kumimoji="0" lang="cs-CZ" sz="1200" b="1" i="0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b="1" i="0" kern="5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7467600" cy="5048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Pracovní list 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179388" y="765175"/>
          <a:ext cx="8208962" cy="4491038"/>
        </p:xfrm>
        <a:graphic>
          <a:graphicData uri="http://schemas.openxmlformats.org/drawingml/2006/table">
            <a:tbl>
              <a:tblPr/>
              <a:tblGrid>
                <a:gridCol w="8208962"/>
              </a:tblGrid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 Pracovní list žáka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655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Moje příprava dramatizace: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439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Times New Roman" pitchFamily="18" charset="0"/>
                        </a:rPr>
                        <a:t>Co vše se mi v dramatizaci podařilo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Times New Roman" pitchFamily="18" charset="0"/>
                          <a:sym typeface="Wingdings" pitchFamily="2" charset="2"/>
                        </a:rPr>
                        <a:t>: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939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Times New Roman" pitchFamily="18" charset="0"/>
                          <a:sym typeface="Wingdings" pitchFamily="2" charset="2"/>
                        </a:rPr>
                        <a:t>Co je třeba zlepšit, co chybělo :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388" y="404813"/>
            <a:ext cx="8569325" cy="9239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1200" i="1" dirty="0">
                <a:latin typeface="+mn-lt"/>
              </a:rPr>
              <a:t>Zdroj:</a:t>
            </a:r>
            <a:endParaRPr lang="cs-CZ" sz="1200" dirty="0">
              <a:latin typeface="+mn-lt"/>
            </a:endParaRPr>
          </a:p>
          <a:p>
            <a:pPr>
              <a:defRPr/>
            </a:pPr>
            <a:r>
              <a:rPr lang="cs-CZ" sz="1200" i="1" dirty="0">
                <a:latin typeface="+mn-lt"/>
              </a:rPr>
              <a:t>Pojmosloví nízkoprahových zařízení pro děti a mládež.</a:t>
            </a:r>
            <a:r>
              <a:rPr lang="cs-CZ" sz="1200" dirty="0">
                <a:latin typeface="+mn-lt"/>
              </a:rPr>
              <a:t> In: </a:t>
            </a:r>
            <a:r>
              <a:rPr lang="cs-CZ" sz="1200" i="1" dirty="0">
                <a:latin typeface="+mn-lt"/>
              </a:rPr>
              <a:t>www.streetwork.cz</a:t>
            </a:r>
            <a:r>
              <a:rPr lang="cs-CZ" sz="1200" dirty="0">
                <a:latin typeface="+mn-lt"/>
              </a:rPr>
              <a:t> [online]. 2008. vyd. Praha [cit. 2013-09-02]. Dostupné z: </a:t>
            </a:r>
            <a:r>
              <a:rPr lang="cs-CZ" sz="1200" u="sng" dirty="0">
                <a:latin typeface="+mn-lt"/>
                <a:hlinkClick r:id="rId2"/>
              </a:rPr>
              <a:t>http://www.streetwork.cz/images/download/Pojmoslovi_text.pdf</a:t>
            </a:r>
            <a:endParaRPr lang="cs-CZ" sz="1200" dirty="0">
              <a:latin typeface="+mn-lt"/>
            </a:endParaRPr>
          </a:p>
          <a:p>
            <a:pPr hangingPunct="0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619</TotalTime>
  <Words>831</Words>
  <Application>Microsoft Office PowerPoint</Application>
  <PresentationFormat>On-screen Show (4:3)</PresentationFormat>
  <Paragraphs>91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8</vt:i4>
      </vt:variant>
    </vt:vector>
  </HeadingPairs>
  <TitlesOfParts>
    <vt:vector size="26" baseType="lpstr">
      <vt:lpstr>Arial</vt:lpstr>
      <vt:lpstr>Century Schoolbook</vt:lpstr>
      <vt:lpstr>Wingdings</vt:lpstr>
      <vt:lpstr>Wingdings 2</vt:lpstr>
      <vt:lpstr>Calibri</vt:lpstr>
      <vt:lpstr>Times New Roman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  VY_32_INOVACE_SA4A_13 DUM 13. „REALIZACE-SITUAČNÍ INTERVENCE“</vt:lpstr>
      <vt:lpstr>Snímek 2</vt:lpstr>
      <vt:lpstr>PRACOVNÍ TEXT PRO ŽÁKA:</vt:lpstr>
      <vt:lpstr>PRACOVNÍ TEXT PRO ŽÁKA:</vt:lpstr>
      <vt:lpstr>PRACOVNÍ TEXT PRO ŽÁKA:</vt:lpstr>
      <vt:lpstr>ÚKOLY - ZADÁNÍ PRO ŽÁKA</vt:lpstr>
      <vt:lpstr>PRACOVNÍ LIST ŽÁKA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DUM</cp:lastModifiedBy>
  <cp:revision>93</cp:revision>
  <dcterms:created xsi:type="dcterms:W3CDTF">2013-03-21T19:25:01Z</dcterms:created>
  <dcterms:modified xsi:type="dcterms:W3CDTF">2014-08-11T16:14:43Z</dcterms:modified>
</cp:coreProperties>
</file>