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57" r:id="rId4"/>
    <p:sldId id="265" r:id="rId5"/>
    <p:sldId id="258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00" d="100"/>
          <a:sy n="100" d="100"/>
        </p:scale>
        <p:origin x="-946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C43CE7E-8BB5-4273-94F7-8B94B8EDB4D2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265098C-28C2-47B3-A69D-303C91144264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4128BD0-06E0-4CEE-BF88-59872661FDFE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AEED7-F11F-4BEB-BA40-7F46CBFA6C7F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FC98A-483E-4FFC-A7FA-82F11E1A9191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AAB645DD-FECE-45C9-8F35-59D29DE7C955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D58D-A8BA-4D7D-B1D9-CE9FFE75AC6D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DCAEA272-66F5-4B85-89A7-6A938DE648C8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32520ABF-4018-456D-B72D-D5177D661ECC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0FA80-5643-4812-8D3D-E314753AD482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5C5C-DA53-4702-9840-C59F3A093EE6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4EC5087-81C1-48AF-A0CE-A2987EEA631A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276872"/>
            <a:ext cx="7772400" cy="132675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VY_32_INOVACE_SA4A_14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14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„realizace-informační servis“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96752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231965"/>
              </p:ext>
            </p:extLst>
          </p:nvPr>
        </p:nvGraphicFramePr>
        <p:xfrm>
          <a:off x="395536" y="1073825"/>
          <a:ext cx="7992887" cy="54304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VY_32_INOVACE_SA4A_14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ealizace-informační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</a:rPr>
                        <a:t> servis</a:t>
                      </a:r>
                      <a:endParaRPr lang="cs-CZ" sz="1100" b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9. 10. </a:t>
                      </a:r>
                      <a:r>
                        <a:rPr kumimoji="0"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6741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informační servis</a:t>
                      </a:r>
                      <a:r>
                        <a:rPr lang="cs-CZ" altLang="cs-CZ" sz="1000" dirty="0" smtClean="0"/>
                        <a:t>, </a:t>
                      </a:r>
                      <a:r>
                        <a:rPr lang="cs-CZ" sz="1000" dirty="0" smtClean="0"/>
                        <a:t>uživatel služby, cílová skupina, 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vyloučení,</a:t>
                      </a:r>
                      <a:r>
                        <a:rPr lang="cs-CZ" altLang="cs-CZ" sz="1000" b="0" dirty="0" smtClean="0"/>
                        <a:t> nepříznivá sociální </a:t>
                      </a:r>
                      <a:r>
                        <a:rPr lang="cs-CZ" altLang="cs-CZ" sz="1000" b="0" smtClean="0"/>
                        <a:t>situace.</a:t>
                      </a:r>
                      <a:endParaRPr lang="cs-CZ" sz="1000" dirty="0" smtClean="0"/>
                    </a:p>
                  </a:txBody>
                  <a:tcPr marL="60417" marR="60417" marT="0" marB="0"/>
                </a:tc>
              </a:tr>
              <a:tr h="91933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</a:t>
                      </a:r>
                      <a:r>
                        <a:rPr lang="cs-CZ" sz="1000" dirty="0" smtClean="0"/>
                        <a:t>ovládá </a:t>
                      </a:r>
                      <a:r>
                        <a:rPr lang="cs-CZ" sz="1000" dirty="0" smtClean="0"/>
                        <a:t>základní divadelní propriety; </a:t>
                      </a:r>
                      <a:r>
                        <a:rPr lang="cs-CZ" sz="1000" dirty="0" smtClean="0"/>
                        <a:t>dokáže </a:t>
                      </a:r>
                      <a:r>
                        <a:rPr lang="cs-CZ" sz="1000" dirty="0" smtClean="0"/>
                        <a:t>se prezentovat v různých situacích ve skupině; </a:t>
                      </a:r>
                      <a:r>
                        <a:rPr lang="cs-CZ" sz="1000" dirty="0" smtClean="0"/>
                        <a:t>prozkoumává </a:t>
                      </a:r>
                      <a:r>
                        <a:rPr lang="cs-CZ" sz="1000" dirty="0" smtClean="0"/>
                        <a:t>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13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300" b="1" i="1" dirty="0"/>
              <a:t>S</a:t>
            </a:r>
            <a:r>
              <a:rPr lang="cs-CZ" altLang="cs-CZ" sz="1300" b="1" i="1" dirty="0" smtClean="0"/>
              <a:t>tandardy </a:t>
            </a:r>
            <a:r>
              <a:rPr lang="cs-CZ" altLang="cs-CZ" sz="1300" b="1" i="1" dirty="0"/>
              <a:t>kvality sociálních </a:t>
            </a:r>
            <a:r>
              <a:rPr lang="cs-CZ" altLang="cs-CZ" sz="1300" b="1" i="1" dirty="0" smtClean="0"/>
              <a:t>služeb. </a:t>
            </a:r>
          </a:p>
          <a:p>
            <a:endParaRPr lang="cs-CZ" altLang="cs-CZ" sz="1300" b="1" i="1" dirty="0" smtClean="0"/>
          </a:p>
          <a:p>
            <a:pPr marL="0" indent="0">
              <a:buNone/>
            </a:pPr>
            <a:r>
              <a:rPr lang="cs-CZ" altLang="cs-CZ" sz="1300" b="1" dirty="0" smtClean="0"/>
              <a:t>SEZNAMTE SE S TÍMTO TEXTEM:</a:t>
            </a:r>
          </a:p>
          <a:p>
            <a:pPr marL="0" indent="0">
              <a:buNone/>
            </a:pPr>
            <a:r>
              <a:rPr lang="cs-CZ" altLang="cs-CZ" sz="1300" b="1" u="sng" dirty="0" smtClean="0"/>
              <a:t>CÍLEM NZDM JE DĚTEM A MLÁDEŽI ZABEZPEČIT:</a:t>
            </a:r>
          </a:p>
          <a:p>
            <a:pPr>
              <a:buNone/>
            </a:pPr>
            <a:r>
              <a:rPr lang="cs-CZ" altLang="cs-CZ" sz="1300" b="1" dirty="0" smtClean="0"/>
              <a:t>• </a:t>
            </a:r>
            <a:r>
              <a:rPr lang="cs-CZ" altLang="cs-CZ" sz="1300" b="1" dirty="0"/>
              <a:t>podporu pro zvládnutí obtížných životních </a:t>
            </a:r>
            <a:r>
              <a:rPr lang="cs-CZ" altLang="cs-CZ" sz="1300" b="1" dirty="0" smtClean="0"/>
              <a:t>událostí;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snížení sociálních rizik vyplývajících z konfliktních společenských situací, životního </a:t>
            </a:r>
            <a:r>
              <a:rPr lang="cs-CZ" altLang="cs-CZ" sz="1300" b="1" dirty="0" smtClean="0"/>
              <a:t>způsobu          </a:t>
            </a:r>
            <a:r>
              <a:rPr lang="cs-CZ" altLang="cs-CZ" sz="1300" b="1" dirty="0"/>
              <a:t>a rizikového </a:t>
            </a:r>
            <a:r>
              <a:rPr lang="cs-CZ" altLang="cs-CZ" sz="1300" b="1" dirty="0" smtClean="0"/>
              <a:t>chování;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zvýšení sociálních schopností a </a:t>
            </a:r>
            <a:r>
              <a:rPr lang="cs-CZ" altLang="cs-CZ" sz="1300" b="1" dirty="0" smtClean="0"/>
              <a:t>dovedností;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podporu sociálního začlenění do skupiny vrstevníků i do společnosti, včetně zapojení do dění místní </a:t>
            </a:r>
            <a:r>
              <a:rPr lang="cs-CZ" altLang="cs-CZ" sz="1300" b="1" dirty="0" smtClean="0"/>
              <a:t>komunity;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nezbytnou psychickou, fyzickou, právní a sociální ochranu během pobytu v zařízení a podmínky pro realizaci osobních </a:t>
            </a:r>
            <a:r>
              <a:rPr lang="cs-CZ" altLang="cs-CZ" sz="1300" b="1" dirty="0" smtClean="0"/>
              <a:t>aktivit;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zlepšovat kvalitu jejich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předcházet nebo snížit zdravotní rizika související s jejich způsobem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lepší orientaci v jejich sociálním </a:t>
            </a:r>
            <a:r>
              <a:rPr lang="cs-CZ" altLang="cs-CZ" sz="1300" b="1" dirty="0" smtClean="0"/>
              <a:t>prostředí;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podmínky k řešení jejich nepříznivé sociální situace.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1300" b="1" dirty="0"/>
          </a:p>
          <a:p>
            <a:pPr>
              <a:buFont typeface="Wingdings" pitchFamily="2" charset="2"/>
              <a:buChar char="Ø"/>
              <a:defRPr/>
            </a:pPr>
            <a:endParaRPr lang="cs-CZ" sz="13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418058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b="1" dirty="0" smtClean="0"/>
              <a:t>OBSAH SLUŽBY- nyní se postupně seznámíme se základními aktivitami (intervencemi) realizovanými v NZDM ve prospěch uživatelů, jsou to činnosti na které se pracovníci zařízení dlouhodobě připravují, aby je mohli poskytnout svým klientům</a:t>
            </a:r>
          </a:p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i="1" dirty="0" smtClean="0"/>
              <a:t>(tyto aktivity si následně budete moci sami vyzkoušet…)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u="sng" dirty="0" smtClean="0"/>
              <a:t>Informační </a:t>
            </a:r>
            <a:r>
              <a:rPr lang="cs-CZ" sz="1200" b="1" u="sng" dirty="0"/>
              <a:t>servis </a:t>
            </a:r>
            <a:r>
              <a:rPr lang="cs-CZ" sz="1200" b="1" u="sng" dirty="0" smtClean="0"/>
              <a:t>uživateli </a:t>
            </a:r>
            <a:endParaRPr lang="cs-CZ" sz="1200" b="1" u="sng" dirty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99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6131024" cy="418058"/>
          </a:xfrm>
        </p:spPr>
        <p:txBody>
          <a:bodyPr>
            <a:normAutofit/>
          </a:bodyPr>
          <a:lstStyle/>
          <a:p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06489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1200" b="1" u="sng" dirty="0"/>
              <a:t>Informační servis </a:t>
            </a:r>
            <a:r>
              <a:rPr lang="cs-CZ" altLang="cs-CZ" sz="1200" b="1" u="sng" dirty="0" smtClean="0"/>
              <a:t>v NZDM poskytovaný jejím klientům, uživatelům služby</a:t>
            </a:r>
          </a:p>
          <a:p>
            <a:pPr>
              <a:buFont typeface="Arial" pitchFamily="34" charset="0"/>
              <a:buChar char="•"/>
            </a:pPr>
            <a:r>
              <a:rPr lang="cs-CZ" altLang="cs-CZ" sz="1200" b="1" dirty="0" smtClean="0"/>
              <a:t>Jedná se o poskytování  </a:t>
            </a:r>
            <a:r>
              <a:rPr lang="cs-CZ" altLang="cs-CZ" sz="1200" b="1" dirty="0"/>
              <a:t>informací pracovníkem uživateli, nejlépe </a:t>
            </a:r>
            <a:r>
              <a:rPr lang="cs-CZ" altLang="cs-CZ" sz="1200" b="1" dirty="0" smtClean="0"/>
              <a:t>v </a:t>
            </a:r>
            <a:r>
              <a:rPr lang="cs-CZ" altLang="cs-CZ" sz="1200" b="1" dirty="0"/>
              <a:t>kontaktní místnosti. </a:t>
            </a:r>
          </a:p>
          <a:p>
            <a:pPr>
              <a:buFont typeface="Arial" pitchFamily="34" charset="0"/>
              <a:buChar char="•"/>
            </a:pPr>
            <a:r>
              <a:rPr lang="cs-CZ" altLang="cs-CZ" sz="1200" b="1" dirty="0"/>
              <a:t>Informační servis je prováděn ústní formou, může být doplněn také písemnou formou - letáky, vytištění údajů. </a:t>
            </a:r>
          </a:p>
          <a:p>
            <a:pPr>
              <a:buFont typeface="Arial" pitchFamily="34" charset="0"/>
              <a:buChar char="•"/>
            </a:pPr>
            <a:r>
              <a:rPr lang="cs-CZ" altLang="cs-CZ" sz="1200" b="1" dirty="0" smtClean="0"/>
              <a:t>Tematicky </a:t>
            </a:r>
            <a:r>
              <a:rPr lang="cs-CZ" altLang="cs-CZ" sz="1200" b="1" dirty="0"/>
              <a:t>mohou být informace zaměřeny na </a:t>
            </a:r>
            <a:r>
              <a:rPr lang="cs-CZ" altLang="cs-CZ" sz="1200" b="1" dirty="0" smtClean="0"/>
              <a:t>základní </a:t>
            </a:r>
            <a:r>
              <a:rPr lang="cs-CZ" altLang="cs-CZ" sz="1200" b="1" dirty="0"/>
              <a:t>témata </a:t>
            </a:r>
            <a:r>
              <a:rPr lang="cs-CZ" altLang="cs-CZ" sz="1200" b="1" i="1" dirty="0"/>
              <a:t>(např. škola, rodina, shánění brigády, vztahy), </a:t>
            </a:r>
            <a:r>
              <a:rPr lang="cs-CZ" altLang="cs-CZ" sz="1200" b="1" dirty="0"/>
              <a:t>sociálně právní a zdravotní témata </a:t>
            </a:r>
            <a:r>
              <a:rPr lang="cs-CZ" altLang="cs-CZ" sz="1200" b="1" i="1" dirty="0"/>
              <a:t>(právní normy, bezpečný sex, rizika užívání návykových látek)</a:t>
            </a:r>
            <a:r>
              <a:rPr lang="cs-CZ" altLang="cs-CZ" sz="1200" b="1" dirty="0"/>
              <a:t> nebo specifická témata - dle dohody s uživatelem.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3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580648"/>
          <a:ext cx="8352928" cy="62055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171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198470">
                <a:tc>
                  <a:txBody>
                    <a:bodyPr/>
                    <a:lstStyle/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přečtěte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Pracovní text.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realizovat aktivitu, pro cílovou věkovou skupinu dětí a mládeže </a:t>
                      </a:r>
                      <a:r>
                        <a:rPr lang="pl-PL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19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-26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 let v rámci </a:t>
                      </a:r>
                      <a:r>
                        <a:rPr lang="cs-CZ" altLang="cs-CZ" sz="1200" b="1" u="none" dirty="0" smtClean="0">
                          <a:solidFill>
                            <a:srgbClr val="FF0000"/>
                          </a:solidFill>
                        </a:rPr>
                        <a:t>Informační servis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Dramatická situace- rozhovor (pověřený pracovník+klient); v klubu se Vás osloví klientka s dotazem a žádostí o pomoc-radu; zjistila, že je těhotná, lékaře nenavštěvuje, váhá, zda si má děťátko ponechat, přítel se kterým dítě čeká bere drogy a  je HIV pozitivní </a:t>
                      </a:r>
                      <a:r>
                        <a:rPr lang="cs-CZ" sz="1200" i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/příběh je možné dle schopností aktérů zjednodušit.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i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Při dramatizaci nemusíte nutně dojít k samotnému vyřešení problému, postačí se zaměřit na vhodnou, klientovi přiměřenou komunikaci směřující k nastolení důvěry a k nasměrování k odborníkům / </a:t>
                      </a:r>
                      <a:r>
                        <a:rPr lang="cs-CZ" sz="1200" i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nejprve si vyhledejte na internetu všechny důležité odborné informace, či kontakty.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i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– připravenou aktivitu za pomoci prvků dramatické výchovy předveďte; využijte i práce ve dvojicích, případně zástupnou loutku, nebo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realizovat 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jako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komunikaci s divákem/klientem.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i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Ve všech směrech by realizovaná aktivita měla odpovídat poslání a cílům NZDM a jejich klientů.</a:t>
                      </a:r>
                    </a:p>
                  </a:txBody>
                  <a:tcPr marL="68580" marR="68580" marT="0" marB="0"/>
                </a:tc>
              </a:tr>
              <a:tr h="10595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zapište do Pracovního listu poznámky, zkušenosti, které jste získali (pozitivní i negativní).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Přípravu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dramatizace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zaznamenanou v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prezentaci se zaměřte i na odůvodnění vašeho výběru. </a:t>
                      </a:r>
                      <a:endParaRPr kumimoji="0" lang="cs-CZ" sz="1200" b="1" i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i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4183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Vaše p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rezentace přípravy dramatizace slouží jako podklad k následné diskuzi,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tu zorganizujte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(při organizaci diskuze se řiďte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pokyny vyučujícího).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6770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Zajímavé podněty z diskuze (někdy postačí i pouhé doplnění, či zvýraznění) zaznamenejte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 Pracovního listu;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 záznam podnětů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můžete využít pestré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nabídky programů interaktivní tabule.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46736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6561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Moje příprava dramatizace: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4401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:</a:t>
                      </a: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Získané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podněty z diskuze: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557</TotalTime>
  <Words>969</Words>
  <Application>Microsoft Office PowerPoint</Application>
  <PresentationFormat>Předvádění na obrazovce (4:3)</PresentationFormat>
  <Paragraphs>98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  VY_32_INOVACE_SA4A_14 DUM 14. „realizace-informační servis“</vt:lpstr>
      <vt:lpstr>Prezentace aplikace PowerPoint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93</cp:revision>
  <dcterms:created xsi:type="dcterms:W3CDTF">2013-03-21T19:25:01Z</dcterms:created>
  <dcterms:modified xsi:type="dcterms:W3CDTF">2014-08-11T09:22:09Z</dcterms:modified>
</cp:coreProperties>
</file>