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2" r:id="rId3"/>
    <p:sldId id="257" r:id="rId4"/>
    <p:sldId id="265" r:id="rId5"/>
    <p:sldId id="258" r:id="rId6"/>
    <p:sldId id="267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100" d="100"/>
          <a:sy n="100" d="100"/>
        </p:scale>
        <p:origin x="-946" y="60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D70DCB3-ED24-4C45-8AD2-1FE01FFC2A9F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DA2BC93D-B36E-4984-AEC3-951CFB86086A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7EF0C53-69EF-4292-8C93-24251D2FAFF9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15C3E-2AA9-44A6-894C-8928DCEB85B9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FB62-D5BC-4297-957A-905452F40715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8A736C4-19A1-4BB4-AFC2-B8C6F96BE1E4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4A5F-13AF-4D41-830D-F18C63905DDE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74CDF1F9-55DB-437B-A46D-017D1DE425FA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91B294F8-3F22-4CD9-8A8E-9AF441236BC2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9B437-B07A-42B6-AE97-647336D1670C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F028-E21B-4768-8C72-EE9FBC1C9D4E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4CF06881-BA29-4CA5-8D55-5F7EB894E139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276872"/>
            <a:ext cx="7772400" cy="132675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VY_32_INOVACE_SA4A_15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15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„realizace-poradenství“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24744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6751259"/>
              </p:ext>
            </p:extLst>
          </p:nvPr>
        </p:nvGraphicFramePr>
        <p:xfrm>
          <a:off x="395536" y="1073825"/>
          <a:ext cx="7992887" cy="54304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VY_32_INOVACE_SA4A_15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ealizace-poradenství</a:t>
                      </a:r>
                      <a:endParaRPr lang="cs-CZ" sz="1100" b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9. 10. </a:t>
                      </a:r>
                      <a:r>
                        <a:rPr kumimoji="0" lang="cs-CZ" sz="1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5064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poradenství</a:t>
                      </a:r>
                      <a:r>
                        <a:rPr lang="cs-CZ" sz="1000" smtClean="0"/>
                        <a:t>, </a:t>
                      </a:r>
                      <a:r>
                        <a:rPr lang="cs-CZ" sz="1000" smtClean="0"/>
                        <a:t>uživatel </a:t>
                      </a:r>
                      <a:r>
                        <a:rPr lang="cs-CZ" sz="1000" dirty="0" smtClean="0"/>
                        <a:t>služby, cílová skupina, nízkoprahová zařízení pro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děti a mládež, </a:t>
                      </a: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vyloučení,</a:t>
                      </a:r>
                      <a:r>
                        <a:rPr lang="cs-CZ" altLang="cs-CZ" sz="1000" b="0" dirty="0" smtClean="0"/>
                        <a:t> nepříznivá sociální situace.</a:t>
                      </a:r>
                      <a:endParaRPr lang="cs-CZ" sz="1000" dirty="0" smtClean="0"/>
                    </a:p>
                  </a:txBody>
                  <a:tcPr marL="60417" marR="60417" marT="0" marB="0"/>
                </a:tc>
              </a:tr>
              <a:tr h="92955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ovládá základní divadelní propriety; dokáže se prezentovat v různých situacích ve skupině; prozkoumává 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872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 fontScale="92500" lnSpcReduction="10000"/>
          </a:bodyPr>
          <a:lstStyle/>
          <a:p>
            <a:r>
              <a:rPr lang="cs-CZ" sz="13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300" b="1" i="1" dirty="0"/>
              <a:t>S</a:t>
            </a:r>
            <a:r>
              <a:rPr lang="cs-CZ" altLang="cs-CZ" sz="1300" b="1" i="1" dirty="0" smtClean="0"/>
              <a:t>tandardy </a:t>
            </a:r>
            <a:r>
              <a:rPr lang="cs-CZ" altLang="cs-CZ" sz="1300" b="1" i="1" dirty="0"/>
              <a:t>kvality sociálních </a:t>
            </a:r>
            <a:r>
              <a:rPr lang="cs-CZ" altLang="cs-CZ" sz="1300" b="1" i="1" dirty="0" smtClean="0"/>
              <a:t>služeb. </a:t>
            </a:r>
          </a:p>
          <a:p>
            <a:endParaRPr lang="cs-CZ" altLang="cs-CZ" sz="1300" b="1" i="1" dirty="0" smtClean="0"/>
          </a:p>
          <a:p>
            <a:pPr marL="0" indent="0">
              <a:buNone/>
            </a:pPr>
            <a:r>
              <a:rPr lang="cs-CZ" altLang="cs-CZ" sz="1300" b="1" dirty="0" smtClean="0"/>
              <a:t>SEZNAMTE SE S TÍMTO TEXTEM:</a:t>
            </a:r>
          </a:p>
          <a:p>
            <a:pPr marL="0" indent="0">
              <a:buNone/>
            </a:pPr>
            <a:r>
              <a:rPr lang="cs-CZ" altLang="cs-CZ" sz="1300" b="1" u="sng" dirty="0" smtClean="0"/>
              <a:t>CÍLEM NZDM JE DĚTEM A MLÁDEŽI ZABEZPEČIT:</a:t>
            </a:r>
          </a:p>
          <a:p>
            <a:pPr>
              <a:buNone/>
            </a:pPr>
            <a:r>
              <a:rPr lang="cs-CZ" altLang="cs-CZ" sz="1300" b="1" dirty="0" smtClean="0"/>
              <a:t>• </a:t>
            </a:r>
            <a:r>
              <a:rPr lang="cs-CZ" altLang="cs-CZ" sz="1300" b="1" dirty="0"/>
              <a:t>podporu pro zvládnutí obtížných životních </a:t>
            </a:r>
            <a:r>
              <a:rPr lang="cs-CZ" altLang="cs-CZ" sz="1300" b="1" dirty="0" smtClean="0"/>
              <a:t>událostí;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snížení sociálních rizik vyplývajících z konfliktních společenských situací, životního způsobu </a:t>
            </a:r>
            <a:r>
              <a:rPr lang="cs-CZ" altLang="cs-CZ" sz="1300" b="1" dirty="0" smtClean="0"/>
              <a:t>          a </a:t>
            </a:r>
            <a:r>
              <a:rPr lang="cs-CZ" altLang="cs-CZ" sz="1300" b="1" dirty="0"/>
              <a:t>rizikového </a:t>
            </a:r>
            <a:r>
              <a:rPr lang="cs-CZ" altLang="cs-CZ" sz="1300" b="1" dirty="0" smtClean="0"/>
              <a:t>chování;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zvýšení sociálních schopností a </a:t>
            </a:r>
            <a:r>
              <a:rPr lang="cs-CZ" altLang="cs-CZ" sz="1300" b="1" dirty="0" smtClean="0"/>
              <a:t>dovedností;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podporu sociálního začlenění do skupiny vrstevníků i do společnosti, včetně zapojení do dění místní </a:t>
            </a:r>
            <a:r>
              <a:rPr lang="cs-CZ" altLang="cs-CZ" sz="1300" b="1" dirty="0" smtClean="0"/>
              <a:t>komunity;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nezbytnou psychickou, fyzickou, právní a sociální ochranu během pobytu v zařízení a podmínky pro realizaci osobních </a:t>
            </a:r>
            <a:r>
              <a:rPr lang="cs-CZ" altLang="cs-CZ" sz="1300" b="1" dirty="0" smtClean="0"/>
              <a:t>aktivit;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zlepšovat kvalitu jejich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předcházet nebo snížit zdravotní rizika související s jejich způsobem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lepší orientaci v jejich sociálním </a:t>
            </a:r>
            <a:r>
              <a:rPr lang="cs-CZ" altLang="cs-CZ" sz="1300" b="1" dirty="0" smtClean="0"/>
              <a:t>prostředí;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podmínky k řešení jejich nepříznivé sociální situace.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None/>
              <a:defRPr/>
            </a:pPr>
            <a:endParaRPr lang="cs-CZ" sz="28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736" cy="418058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b="1" dirty="0" smtClean="0"/>
              <a:t>OBSAH SLUŽBY- nyní se postupně seznámíme se základními aktivitami (intervencemi) realizovanými v NZDM ve prospěch uživatelů, jsou to činnosti na které se pracovníci zařízení dlouhodobě připravují, aby je mohli poskytnout svým klientům</a:t>
            </a:r>
          </a:p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i="1" dirty="0" smtClean="0"/>
              <a:t>(tyto aktivity si následně budete moci sami vyzkoušet…)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u="sng" dirty="0" smtClean="0"/>
              <a:t>Poradenství</a:t>
            </a:r>
            <a:endParaRPr lang="cs-CZ" sz="1200" b="1" u="sng" dirty="0"/>
          </a:p>
          <a:p>
            <a:pPr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5799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6131024" cy="418058"/>
          </a:xfrm>
        </p:spPr>
        <p:txBody>
          <a:bodyPr>
            <a:normAutofit/>
          </a:bodyPr>
          <a:lstStyle/>
          <a:p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064896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u="sng" dirty="0" smtClean="0"/>
              <a:t>Poradenství </a:t>
            </a:r>
            <a:r>
              <a:rPr lang="cs-CZ" altLang="cs-CZ" sz="1200" b="1" u="sng" dirty="0" smtClean="0"/>
              <a:t>v NZDM poskytované jejím klientům, uživatelům služby</a:t>
            </a:r>
          </a:p>
          <a:p>
            <a:pPr marL="0" indent="0">
              <a:buNone/>
            </a:pPr>
            <a:r>
              <a:rPr lang="cs-CZ" sz="1200" dirty="0"/>
              <a:t>Odehrává se formou rozhovoru s uživatelem nejlépe </a:t>
            </a:r>
            <a:r>
              <a:rPr lang="cs-CZ" sz="1200" dirty="0" smtClean="0"/>
              <a:t>v </a:t>
            </a:r>
            <a:r>
              <a:rPr lang="cs-CZ" sz="1200" dirty="0"/>
              <a:t>samostatné </a:t>
            </a:r>
            <a:r>
              <a:rPr lang="cs-CZ" sz="1200" dirty="0" smtClean="0"/>
              <a:t>místnosti NZDM.    </a:t>
            </a:r>
          </a:p>
          <a:p>
            <a:pPr marL="0" indent="0">
              <a:buNone/>
            </a:pPr>
            <a:r>
              <a:rPr lang="cs-CZ" sz="1200" u="sng" dirty="0" smtClean="0"/>
              <a:t>Obsahuje:</a:t>
            </a:r>
          </a:p>
          <a:p>
            <a:pPr marL="0" indent="0">
              <a:buNone/>
            </a:pPr>
            <a:r>
              <a:rPr lang="cs-CZ" sz="1200" b="1" dirty="0" smtClean="0"/>
              <a:t>vyhodnocení </a:t>
            </a:r>
            <a:r>
              <a:rPr lang="cs-CZ" sz="1200" b="1" dirty="0"/>
              <a:t>situace, 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nabídku </a:t>
            </a:r>
            <a:r>
              <a:rPr lang="cs-CZ" sz="1200" b="1" dirty="0"/>
              <a:t>rady, 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informací </a:t>
            </a:r>
          </a:p>
          <a:p>
            <a:pPr marL="0" indent="0">
              <a:buNone/>
            </a:pPr>
            <a:r>
              <a:rPr lang="cs-CZ" sz="1200" b="1" dirty="0" smtClean="0"/>
              <a:t>a </a:t>
            </a:r>
            <a:r>
              <a:rPr lang="cs-CZ" sz="1200" b="1" dirty="0"/>
              <a:t>řešení vedoucí k odstranění obtíží. 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dirty="0" smtClean="0"/>
              <a:t>Jde </a:t>
            </a:r>
            <a:r>
              <a:rPr lang="cs-CZ" sz="1200" dirty="0"/>
              <a:t>o řešení aktuálních problémů a zvyšování </a:t>
            </a:r>
            <a:r>
              <a:rPr lang="cs-CZ" sz="1200" dirty="0" smtClean="0"/>
              <a:t>dovedností </a:t>
            </a:r>
            <a:r>
              <a:rPr lang="cs-CZ" sz="1200" dirty="0"/>
              <a:t>uživatele tyto problémy řešit.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Poradenství </a:t>
            </a:r>
            <a:r>
              <a:rPr lang="cs-CZ" sz="1200" dirty="0"/>
              <a:t>v NZDM se nejvíce zaměřuje na záležitosti vztahů, rodiny, sexu, návykových látek, školy, volného času, sociálně právní a jiné.</a:t>
            </a:r>
          </a:p>
        </p:txBody>
      </p:sp>
    </p:spTree>
    <p:extLst>
      <p:ext uri="{BB962C8B-B14F-4D97-AF65-F5344CB8AC3E}">
        <p14:creationId xmlns:p14="http://schemas.microsoft.com/office/powerpoint/2010/main" val="105034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580649"/>
          <a:ext cx="8352928" cy="60163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5883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54581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přečtěte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Pracovní text.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je realizovat aktivitu, pro cílovou věkovou skupinu dětí a mládeže </a:t>
                      </a:r>
                      <a:r>
                        <a:rPr lang="pl-PL" sz="1200" b="1" kern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13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-18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 let v rámci </a:t>
                      </a:r>
                      <a:r>
                        <a:rPr lang="cs-CZ" sz="1200" b="1" u="none" dirty="0" smtClean="0">
                          <a:solidFill>
                            <a:srgbClr val="FF0000"/>
                          </a:solidFill>
                        </a:rPr>
                        <a:t>Poradenství</a:t>
                      </a:r>
                      <a:r>
                        <a:rPr lang="cs-CZ" sz="1200" u="none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Dramatická situace-diskuze v klubu s odborníkem/odborníky na vybraná témata.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Žáci se rozdělí (pověřený pracovník+klienti); 2-3 z Vás se stanou týmem specialistů-poradců, ostatní </a:t>
                      </a:r>
                      <a:r>
                        <a:rPr kumimoji="0" lang="cs-CZ" sz="120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si zahrají na uživatele služby a budou moci při inscenované diskuzi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(střídají se vždy po jednom) s „týmem specialistů poradců“ </a:t>
                      </a:r>
                      <a:r>
                        <a:rPr kumimoji="0" lang="cs-CZ" sz="120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pokládat otázky na vybraná témata a nechat si od týmu poradit.</a:t>
                      </a:r>
                      <a:r>
                        <a:rPr lang="cs-CZ" sz="1200" i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Poradci a vyberou si jedno z témat </a:t>
                      </a:r>
                      <a:r>
                        <a:rPr lang="cs-CZ" sz="16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(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mám špatné kamarády; rád šikanuji ostatní; jak poznám, že jsem zamilovaná; nemám peníze), </a:t>
                      </a:r>
                      <a:r>
                        <a:rPr kumimoji="0" lang="cs-CZ" sz="120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 které budou při dotazech</a:t>
                      </a:r>
                      <a:r>
                        <a:rPr kumimoji="0" lang="cs-CZ" sz="120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reagovat.</a:t>
                      </a:r>
                      <a:endParaRPr lang="cs-CZ" sz="1200" i="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i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Příprava pro tým specialistů-nejprve si vyhledejte na internetu všechny důležité odborné informace, či kontakty.  Tým  uživatelů služby se předem seznámí s vybranými tématy a připraví si dotazy odpovídající znalostem o cílové skupině, využívají i komunikační styl této skupiny.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i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Při dramatizaci diskuze  se zaměřte na vhodnou, klientovi přiměřenou komunikaci směřující k nastolení důvěry; v případě, že neznáte odpověď, tak se k tomu přiznejte a přejděte k dalším otázkám.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Ve všech směrech by realizovaná aktivita měla odpovídat poslání a cílům NZDM a jejich klientů.</a:t>
                      </a:r>
                    </a:p>
                  </a:txBody>
                  <a:tcPr marL="68580" marR="68580" marT="0" marB="0"/>
                </a:tc>
              </a:tr>
              <a:tr h="186803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– připravenou aktivitu za pomoci prvků dramatické výchovy předveďte; využijte práce v týmu, nebo 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jako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projekt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týmového představení;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komunikaci s diváky/klienty.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zapište do Pracovního listu poznámky, zkušenosti, které jste získali (pozitivní i negativní).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Přípravu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dramatizace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zaznamenanou v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 prezentaci se zaměřte i na odůvodnění vašeho výběru. </a:t>
                      </a:r>
                      <a:endParaRPr kumimoji="0" lang="cs-CZ" sz="1200" b="1" i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i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2565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3204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6561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Moje příprava dramatizace: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4401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:</a:t>
                      </a: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7053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617</TotalTime>
  <Words>965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  VY_32_INOVACE_SA4A_15 DUM 15. „realizace-poradenství“</vt:lpstr>
      <vt:lpstr>Prezentace aplikace PowerPoint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97</cp:revision>
  <dcterms:created xsi:type="dcterms:W3CDTF">2013-03-21T19:25:01Z</dcterms:created>
  <dcterms:modified xsi:type="dcterms:W3CDTF">2014-08-11T10:00:18Z</dcterms:modified>
</cp:coreProperties>
</file>