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83" autoAdjust="0"/>
    <p:restoredTop sz="94667" autoAdjust="0"/>
  </p:normalViewPr>
  <p:slideViewPr>
    <p:cSldViewPr>
      <p:cViewPr>
        <p:scale>
          <a:sx n="100" d="100"/>
          <a:sy n="100" d="100"/>
        </p:scale>
        <p:origin x="-1109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839FA4-1238-4160-975D-A4BA39E8755F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4CFBA655-67D5-4A9D-A4F5-96419EF4B50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5936347-1ADD-48C2-8C36-3F8E1F860A4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77838-E7D1-4E3C-95E8-1F10DA94775B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C4E3A-5E3B-424B-80EC-3D3698A0692E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3CFB1CC6-A0CA-4F80-A14E-9D8A694DDD0E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5F317-D11C-4332-BE01-1CAEB451494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2B9E643E-C396-4E06-812F-A5AA7C2273D3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1CAFA318-4B27-46E3-AAAD-0204D2FD3608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5864A-33CE-47B3-B285-07AA9109EE95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6B64C-8F66-4AE2-900C-1D3C84959F4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CC96C09-E363-423D-885F-791F194B9A5B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VY_32_INOVACE_SA4A_16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16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„realizace-krizová intervence“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24744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898565"/>
              </p:ext>
            </p:extLst>
          </p:nvPr>
        </p:nvGraphicFramePr>
        <p:xfrm>
          <a:off x="395536" y="1073825"/>
          <a:ext cx="7992887" cy="54304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VY_32_INOVACE_SA4A_16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ealizace-krizová</a:t>
                      </a:r>
                      <a:r>
                        <a:rPr lang="cs-CZ" altLang="cs-CZ" sz="1100" b="1" dirty="0" smtClean="0">
                          <a:solidFill>
                            <a:schemeClr val="tx1"/>
                          </a:solidFill>
                        </a:rPr>
                        <a:t> intervence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11. 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IV. SOŠ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krizová</a:t>
                      </a:r>
                      <a:r>
                        <a:rPr lang="cs-CZ" altLang="cs-CZ" sz="1000" dirty="0" smtClean="0"/>
                        <a:t> intervence, </a:t>
                      </a:r>
                      <a:r>
                        <a:rPr lang="cs-CZ" sz="1000" dirty="0" smtClean="0"/>
                        <a:t>uživatel služby, cílová skupina, 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</a:t>
                      </a:r>
                      <a:r>
                        <a:rPr lang="cs-CZ" sz="1000" smtClean="0"/>
                        <a:t>sociální vyloučení,</a:t>
                      </a:r>
                      <a:r>
                        <a:rPr lang="cs-CZ" altLang="cs-CZ" sz="1000" b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2955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 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0336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endParaRPr lang="cs-CZ" altLang="cs-CZ" sz="1300" b="1" i="1" dirty="0" smtClean="0"/>
          </a:p>
          <a:p>
            <a:pPr marL="0" indent="0">
              <a:buNone/>
            </a:pPr>
            <a:r>
              <a:rPr lang="cs-CZ" altLang="cs-CZ" sz="13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3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snížení sociálních rizik vyplývajících z konfliktních společenských situací, životního způsobu </a:t>
            </a:r>
            <a:r>
              <a:rPr lang="cs-CZ" altLang="cs-CZ" sz="1300" b="1" dirty="0" smtClean="0"/>
              <a:t>         a </a:t>
            </a:r>
            <a:r>
              <a:rPr lang="cs-CZ" altLang="cs-CZ" sz="1300" b="1" dirty="0"/>
              <a:t>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nezbytnou psychickou, fyzickou, právní a sociální ochranu během pobytu v zařízení a 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1300" b="1" dirty="0"/>
          </a:p>
          <a:p>
            <a:pPr>
              <a:buFont typeface="Wingdings" pitchFamily="2" charset="2"/>
              <a:buChar char="Ø"/>
              <a:defRPr/>
            </a:pPr>
            <a:endParaRPr lang="cs-CZ" sz="13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pt-BR" sz="1200" b="1" u="sng" dirty="0" smtClean="0"/>
              <a:t>Krizová </a:t>
            </a:r>
            <a:r>
              <a:rPr lang="pt-BR" sz="1200" b="1" u="sng" dirty="0"/>
              <a:t>intervence / Pomoc v krizi</a:t>
            </a:r>
            <a:endParaRPr lang="cs-CZ" sz="1200" b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1200" b="1" u="sng" dirty="0" smtClean="0"/>
              <a:t>Krizová </a:t>
            </a:r>
            <a:r>
              <a:rPr lang="cs-CZ" altLang="cs-CZ" sz="1200" b="1" u="sng" dirty="0"/>
              <a:t>intervence </a:t>
            </a:r>
            <a:r>
              <a:rPr lang="cs-CZ" altLang="cs-CZ" sz="1200" b="1" u="sng" dirty="0" smtClean="0"/>
              <a:t>v NZDM poskytnutá jejími klientům, uživatelům služby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Jedná se o pomoc při řešení krizové situace, vzniklé v životě uživatele. Jde o </a:t>
            </a:r>
            <a:r>
              <a:rPr lang="cs-CZ" sz="1200" dirty="0" smtClean="0"/>
              <a:t>přístup </a:t>
            </a:r>
            <a:r>
              <a:rPr lang="cs-CZ" sz="1200" dirty="0"/>
              <a:t>přispívající ke zvládnutí psychické krize. 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Může </a:t>
            </a:r>
            <a:r>
              <a:rPr lang="cs-CZ" sz="1200" dirty="0"/>
              <a:t>jít o pozorování chování uživatele s důrazem na posouzení aktuálního psychického stavu, rozhovor směrovaný k </a:t>
            </a:r>
            <a:r>
              <a:rPr lang="cs-CZ" sz="1200" dirty="0" smtClean="0"/>
              <a:t>odhalení základních příčin </a:t>
            </a:r>
            <a:r>
              <a:rPr lang="cs-CZ" sz="1200" dirty="0"/>
              <a:t>krizového stavu, cílenou </a:t>
            </a:r>
            <a:r>
              <a:rPr lang="cs-CZ" sz="1200" dirty="0" smtClean="0"/>
              <a:t>intervenci </a:t>
            </a:r>
            <a:r>
              <a:rPr lang="cs-CZ" sz="1200" i="1" dirty="0" smtClean="0"/>
              <a:t>(aktivitu, zásah) </a:t>
            </a:r>
            <a:r>
              <a:rPr lang="cs-CZ" sz="1200" dirty="0" smtClean="0"/>
              <a:t>zaměřenou </a:t>
            </a:r>
            <a:r>
              <a:rPr lang="cs-CZ" sz="1200" dirty="0"/>
              <a:t>na zvládnutí </a:t>
            </a:r>
            <a:r>
              <a:rPr lang="cs-CZ" sz="1200" dirty="0" smtClean="0"/>
              <a:t>potíží </a:t>
            </a:r>
            <a:r>
              <a:rPr lang="cs-CZ" sz="1200" i="1" dirty="0" smtClean="0"/>
              <a:t>(např. nebezpečí sebevraždy). 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Rozsah a míra pomoci závisí </a:t>
            </a:r>
            <a:r>
              <a:rPr lang="cs-CZ" sz="1200" dirty="0"/>
              <a:t>na tom, zda pracovník je kvalifikován pro </a:t>
            </a:r>
            <a:r>
              <a:rPr lang="cs-CZ" sz="1200" dirty="0" smtClean="0"/>
              <a:t>poskytování krizové intervence. </a:t>
            </a:r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r>
              <a:rPr lang="cs-CZ" sz="1200" u="sng" dirty="0"/>
              <a:t>Pracovník bez kvalifikace poskytne uživateli v krizi pomoc pouze v rozsahu </a:t>
            </a:r>
            <a:r>
              <a:rPr lang="cs-CZ" sz="1200" u="sng" dirty="0" smtClean="0"/>
              <a:t>nutné okamžité pomoci </a:t>
            </a:r>
            <a:r>
              <a:rPr lang="cs-CZ" sz="1200" i="1" u="sng" dirty="0" smtClean="0"/>
              <a:t>(pokud hrozí akutní nebezpečí, že klient ublíží sobě nebo někomu jinému) </a:t>
            </a:r>
            <a:r>
              <a:rPr lang="cs-CZ" sz="1200" u="sng" dirty="0"/>
              <a:t>s odkázáním na </a:t>
            </a:r>
            <a:r>
              <a:rPr lang="cs-CZ" sz="1200" u="sng" dirty="0" smtClean="0"/>
              <a:t>odborníka.</a:t>
            </a:r>
            <a:endParaRPr lang="cs-CZ" sz="1200" u="sng" dirty="0"/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9"/>
          <a:ext cx="8424936" cy="62014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424936"/>
              </a:tblGrid>
              <a:tr h="37740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7418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18 let v rámci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</a:rPr>
                        <a:t>Krizová</a:t>
                      </a:r>
                      <a:r>
                        <a:rPr lang="cs-CZ" altLang="cs-CZ" sz="1200" b="1" dirty="0" smtClean="0">
                          <a:solidFill>
                            <a:srgbClr val="FF0000"/>
                          </a:solidFill>
                        </a:rPr>
                        <a:t> intervence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</a:t>
                      </a:r>
                      <a:r>
                        <a:rPr lang="cs-CZ" sz="1200" i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do klubu se dostavil klient s žádostí o pomoc, nemá kam jít, v prostorách klubu by chtěl přenocovat, je na útěku z domova, jeho otec jej bezdůvodně bije, …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Dramatizace skupinového sezení/setkání pracovníků, řešení problému klienta(všichni žáci se stávají pověřenými pracovníky a hledají optimální cesty k řešení problému);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Nezapomeňte dát všem pracovníkům (hrají žáci) dát možnost vyjádřit se, názory zapisujte a diskutujte o nich. </a:t>
                      </a:r>
                      <a:r>
                        <a:rPr kumimoji="0" lang="cs-CZ" sz="12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Navrhovaná řešení je vhodné z mnoha úhlů pohledu (poskytovatel/uživatelé) podrobit rozboru a oponentuře; hlasováním, nebo jiným vhodným způsobem vyhodnocujeme vítězná řešení.</a:t>
                      </a:r>
                      <a:endParaRPr lang="cs-CZ" sz="1200" b="1" i="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sezení pověřených pracovníků hledáte cestu jak se k problému postavit-jak jej účinně řešit;, postačí se zaměřit na vhodnou, klientům a situaci přiměřenou komunikaci směřující k nastolení důvěry a možného řešení; nicméně mějte na paměti, ze řešíte situaci, která naznačuje porušení zákona!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můžete využít i práce ve dvojicích, případně zástupnou loutku, nebo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divákem/klientem, ve Vašem případě to budou pravděpodobně spolužáci a vyučující.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8308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jste získali(pozitivní 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5345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přípravy dramatizace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040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Zajímavé podněty z diskuze (někdy postačí i pouhé doplnění, či zvýraznění) zaznamenejte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Pracovního listu;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záznam podnětů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můžete využít pestré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nabídky programů interaktivní tabule.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616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8840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722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606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39540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Získané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podněty z diskuze: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</a:t>
            </a:r>
            <a:r>
              <a:rPr lang="cs-CZ" sz="1200" u="sng" dirty="0" err="1">
                <a:latin typeface="+mn-lt"/>
                <a:hlinkClick r:id="rId2"/>
              </a:rPr>
              <a:t>streetwork.cz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images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download</a:t>
            </a:r>
            <a:r>
              <a:rPr lang="cs-CZ" sz="1200" u="sng" dirty="0">
                <a:latin typeface="+mn-lt"/>
                <a:hlinkClick r:id="rId2"/>
              </a:rPr>
              <a:t>/</a:t>
            </a:r>
            <a:r>
              <a:rPr lang="cs-CZ" sz="1200" u="sng" dirty="0" err="1">
                <a:latin typeface="+mn-lt"/>
                <a:hlinkClick r:id="rId2"/>
              </a:rPr>
              <a:t>Pojmoslovi</a:t>
            </a:r>
            <a:r>
              <a:rPr lang="cs-CZ" sz="1200" u="sng" dirty="0">
                <a:latin typeface="+mn-lt"/>
                <a:hlinkClick r:id="rId2"/>
              </a:rPr>
              <a:t>_text.</a:t>
            </a:r>
            <a:r>
              <a:rPr lang="cs-CZ" sz="1200" u="sng" dirty="0" err="1">
                <a:latin typeface="+mn-lt"/>
                <a:hlinkClick r:id="rId2"/>
              </a:rPr>
              <a:t>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588</TotalTime>
  <Words>862</Words>
  <Application>Microsoft Office PowerPoint</Application>
  <PresentationFormat>Předvádění na obrazovce (4:3)</PresentationFormat>
  <Paragraphs>99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VY_32_INOVACE_SA4A_16 DUM 16. „realizace-krizová intervence“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96</cp:revision>
  <dcterms:created xsi:type="dcterms:W3CDTF">2013-03-21T19:25:01Z</dcterms:created>
  <dcterms:modified xsi:type="dcterms:W3CDTF">2014-08-11T09:23:41Z</dcterms:modified>
</cp:coreProperties>
</file>