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2" r:id="rId3"/>
    <p:sldId id="257" r:id="rId4"/>
    <p:sldId id="265" r:id="rId5"/>
    <p:sldId id="258" r:id="rId6"/>
    <p:sldId id="266" r:id="rId7"/>
    <p:sldId id="267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67" autoAdjust="0"/>
  </p:normalViewPr>
  <p:slideViewPr>
    <p:cSldViewPr>
      <p:cViewPr>
        <p:scale>
          <a:sx n="100" d="100"/>
          <a:sy n="100" d="100"/>
        </p:scale>
        <p:origin x="-946" y="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F519E24-AC6E-4ACF-AA4B-319274E2209B}" type="datetimeFigureOut">
              <a:rPr lang="cs-CZ"/>
              <a:pPr/>
              <a:t>11.8.2014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B0D65D2-4B2D-4512-A9E0-A9631A8AB7D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532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FE3364-313F-4DBB-84D2-87677718DF38}" type="datetimeFigureOut">
              <a:rPr lang="cs-CZ"/>
              <a:pPr>
                <a:defRPr/>
              </a:pPr>
              <a:t>11.8.2014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B2F5C9-BB35-4338-A25D-B4485A70E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053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97B8677-07B8-4299-8614-4F0430B915BC}" type="datetime1">
              <a:rPr lang="en-US" smtClean="0"/>
              <a:pPr/>
              <a:t>8/11/2014</a:t>
            </a:fld>
            <a:endParaRPr lang="en-US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algn="r" eaLnBrk="1" latinLnBrk="0" hangingPunct="1"/>
            <a:fld id="{BCDCAF81-3D47-44AB-9BC4-B8B1398B9AA8}" type="datetime1">
              <a:rPr lang="en-US" smtClean="0"/>
              <a:pPr algn="r" eaLnBrk="1" latinLnBrk="0" hangingPunct="1"/>
              <a:t>8/11/2014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C062522-E0E5-40B7-9EE8-BCA81164EFBC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4FCDD-7A77-4889-9855-91F9FF059AE3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7D10A-075E-41BD-BC53-60EA0DA51DFA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r" eaLnBrk="1" latinLnBrk="0" hangingPunct="1"/>
            <a:fld id="{1BD1D434-7F1A-436D-9E17-3F144EF1FA49}" type="datetime1">
              <a:rPr lang="en-US" smtClean="0"/>
              <a:pPr algn="r" eaLnBrk="1" latinLnBrk="0" hangingPunct="1"/>
              <a:t>8/11/2014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C2106-5EDE-461C-886C-456B61B0E0BC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algn="r" eaLnBrk="1" latinLnBrk="0" hangingPunct="1"/>
            <a:fld id="{A3834355-2743-4AA0-888B-4E9F1B1F7E27}" type="datetime1">
              <a:rPr lang="en-US" smtClean="0"/>
              <a:pPr algn="r" eaLnBrk="1" latinLnBrk="0" hangingPunct="1"/>
              <a:t>8/11/2014</a:t>
            </a:fld>
            <a:endParaRPr lang="en-US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r" eaLnBrk="1" latinLnBrk="0" hangingPunct="1"/>
            <a:fld id="{5CD337B7-BCBD-4967-935C-201CF8E1DC84}" type="datetime1">
              <a:rPr lang="en-US" smtClean="0"/>
              <a:pPr algn="r" eaLnBrk="1" latinLnBrk="0" hangingPunct="1"/>
              <a:t>8/11/2014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5F8DA-EA7E-4576-A6E4-BA43075FB7FB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C54CD-7575-4A96-A855-31851BD01F5A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670C45C5-4EBC-4FFB-A65D-47AADA173C62}" type="datetime1">
              <a:rPr lang="en-US" smtClean="0"/>
              <a:pPr algn="r" eaLnBrk="1" latinLnBrk="0" hangingPunct="1"/>
              <a:t>8/11/2014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cs-CZ" smtClean="0">
                <a:latin typeface="Arial" charset="0"/>
              </a:rPr>
              <a:t>Autorem materiálu a všech jeho částí, není-li uvedeno jinak, je (jméno a příjmení autora).</a:t>
            </a:r>
            <a:br>
              <a:rPr lang="cs-CZ" smtClean="0">
                <a:latin typeface="Arial" charset="0"/>
              </a:rPr>
            </a:br>
            <a:r>
              <a:rPr lang="cs-CZ" smtClean="0">
                <a:latin typeface="Arial" charset="0"/>
              </a:rPr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etwork.cz/images/download/Pojmoslovi_text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1772816"/>
            <a:ext cx="7772400" cy="1830809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200" i="1" dirty="0" smtClean="0"/>
              <a:t/>
            </a:r>
            <a:br>
              <a:rPr lang="cs-CZ" sz="2200" i="1" dirty="0" smtClean="0"/>
            </a:br>
            <a:r>
              <a:rPr lang="cs-CZ" sz="2200" i="1" dirty="0" smtClean="0"/>
              <a:t/>
            </a:r>
            <a:br>
              <a:rPr lang="cs-CZ" sz="2200" i="1" dirty="0" smtClean="0"/>
            </a:br>
            <a:r>
              <a:rPr lang="cs-CZ" dirty="0" smtClean="0"/>
              <a:t>VY_32_INOVACE_SA4A_18</a:t>
            </a:r>
            <a:r>
              <a:rPr lang="cs-CZ" smtClean="0"/>
              <a:t/>
            </a:r>
            <a:br>
              <a:rPr lang="cs-CZ" smtClean="0"/>
            </a:br>
            <a:r>
              <a:rPr lang="cs-CZ"/>
              <a:t>DUM 18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„realizace-práce s blízkými osobami klienta“</a:t>
            </a:r>
          </a:p>
        </p:txBody>
      </p:sp>
      <p:grpSp>
        <p:nvGrpSpPr>
          <p:cNvPr id="2" name="Skupina 1"/>
          <p:cNvGrpSpPr/>
          <p:nvPr/>
        </p:nvGrpSpPr>
        <p:grpSpPr>
          <a:xfrm>
            <a:off x="1259632" y="348726"/>
            <a:ext cx="6521450" cy="762000"/>
            <a:chOff x="1187624" y="348726"/>
            <a:chExt cx="6521450" cy="762000"/>
          </a:xfrm>
        </p:grpSpPr>
        <p:pic>
          <p:nvPicPr>
            <p:cNvPr id="4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" name="obrázek 2" descr="MSMT_sloga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75" y="1188368"/>
            <a:ext cx="2686050" cy="15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137173"/>
              </p:ext>
            </p:extLst>
          </p:nvPr>
        </p:nvGraphicFramePr>
        <p:xfrm>
          <a:off x="395536" y="1073825"/>
          <a:ext cx="7992887" cy="5502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70716"/>
                <a:gridCol w="5522171"/>
              </a:tblGrid>
              <a:tr h="35632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 školy: 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Střední škola sociální PERSPEKTIVA a Vyšší odborná škola, s.r.o.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Adresa:  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Mírová 218/6, Dubí III Pozorka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Název projektu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KLÍČE K POZNÁVÁNÍ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20236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Registrační číslo projektu: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CZ.1.07/1.5.00/34.0928</a:t>
                      </a:r>
                      <a:endParaRPr lang="cs-CZ" sz="11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 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25760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Šablona: 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III/2  Inovace a zkvalitnění výuky prostřednictvím ICT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4978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Název a číslo materiálu: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/>
                        <a:t>VY_32_INOVACE_SA4A_18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TÉMA </a:t>
                      </a:r>
                      <a:r>
                        <a:rPr lang="cs-CZ" sz="1000" kern="50" dirty="0">
                          <a:effectLst/>
                        </a:rPr>
                        <a:t>SADY: Sociální aktivity s dětmi a mládeží ze sociálně vyloučených lokalit</a:t>
                      </a:r>
                      <a:endParaRPr lang="cs-CZ" sz="1100" kern="50" dirty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kern="50" dirty="0">
                          <a:effectLst/>
                        </a:rPr>
                        <a:t>NÁZEV: </a:t>
                      </a:r>
                      <a:r>
                        <a:rPr lang="cs-CZ" sz="1100" b="1" kern="1200" dirty="0" smtClea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r>
                        <a:rPr lang="cs-CZ" sz="1100" b="1" dirty="0" smtClean="0">
                          <a:solidFill>
                            <a:schemeClr val="tx1"/>
                          </a:solidFill>
                        </a:rPr>
                        <a:t>ealizace-práce</a:t>
                      </a:r>
                      <a:r>
                        <a:rPr lang="cs-CZ" sz="1100" b="1" baseline="0" dirty="0" smtClean="0">
                          <a:solidFill>
                            <a:schemeClr val="tx1"/>
                          </a:solidFill>
                        </a:rPr>
                        <a:t> s blízkými osobami klienta</a:t>
                      </a:r>
                      <a:endParaRPr lang="cs-CZ" sz="1100" b="1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Vytvořeno: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22860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000" kern="5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11. </a:t>
                      </a:r>
                      <a:r>
                        <a:rPr kumimoji="0" lang="cs-CZ" sz="10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endParaRPr kumimoji="0" lang="cs-CZ" sz="1000" kern="5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Times New Roman"/>
                        <a:cs typeface="+mn-cs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Mgr. Tomáš Vorochta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Vyučovací předmět: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Tvořivá dramatika / navazuje na předmět Dramatická výchova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Ročník: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/>
                        <a:t>IV. SOŠ</a:t>
                      </a:r>
                      <a:endParaRPr lang="cs-CZ" sz="1000" dirty="0"/>
                    </a:p>
                  </a:txBody>
                  <a:tcPr marL="60417" marR="60417" marT="0" marB="0"/>
                </a:tc>
              </a:tr>
              <a:tr h="43947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Anotace: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Didaktický učební materiál je určen pro žáky maturitních oborů SOŠ.  Vychází z průřezového tématu ČLOVĚK A SVĚT PRÁCE. Je zaměřen na získání dovedností potřebných k tvorbě volnočasových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pro nízkoprahová zařízení pro děti a mládež s využitím ICT techniky. 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připravuje na realizaci sociálních aktivit s vybranou cílovou skupinou, materiál obsahuje základní informace pro tuto přípravu, úkoly pro žáka. Žák využívá při práci ICT,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splněné úkoly zaznamenané v pracovním listu a prezentuje spolužákům pomocí interaktivní tabule; prezentace záznamů slouží jako podklad k diskuzi, zajímavé podněty z diskuze žák zaznamenává pomocí interaktivní tabule.</a:t>
                      </a:r>
                      <a:endParaRPr kumimoji="0"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417" marR="60417" marT="0" marB="0"/>
                </a:tc>
              </a:tr>
              <a:tr h="45064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Klíčová slova: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/>
                        <a:t>práce s blízkými osobami klienta</a:t>
                      </a:r>
                      <a:r>
                        <a:rPr lang="cs-CZ" altLang="cs-CZ" sz="1000" dirty="0" smtClean="0"/>
                        <a:t>, </a:t>
                      </a:r>
                      <a:r>
                        <a:rPr lang="cs-CZ" sz="1000" dirty="0" smtClean="0"/>
                        <a:t>uživatel služby, cílová skupina</a:t>
                      </a:r>
                      <a:r>
                        <a:rPr lang="cs-CZ" sz="1000" smtClean="0"/>
                        <a:t>, nízkoprahová </a:t>
                      </a:r>
                      <a:r>
                        <a:rPr lang="cs-CZ" sz="1000" dirty="0" smtClean="0"/>
                        <a:t>zařízení pro děti a mládež</a:t>
                      </a:r>
                      <a:r>
                        <a:rPr lang="cs-CZ" sz="1000" smtClean="0"/>
                        <a:t>, </a:t>
                      </a:r>
                      <a:r>
                        <a:rPr lang="cs-CZ" altLang="cs-CZ" sz="1000" smtClean="0"/>
                        <a:t>standardy </a:t>
                      </a:r>
                      <a:r>
                        <a:rPr lang="cs-CZ" altLang="cs-CZ" sz="1000" dirty="0" smtClean="0"/>
                        <a:t>kvality sociálních služeb, </a:t>
                      </a:r>
                      <a:r>
                        <a:rPr lang="cs-CZ" sz="1000" dirty="0" smtClean="0"/>
                        <a:t>sociální prevence, </a:t>
                      </a:r>
                      <a:r>
                        <a:rPr lang="cs-CZ" sz="1000" smtClean="0"/>
                        <a:t>sociální vyloučení,</a:t>
                      </a:r>
                      <a:r>
                        <a:rPr lang="cs-CZ" altLang="cs-CZ" sz="1000" b="0" smtClean="0"/>
                        <a:t> nepříznivá sociální situace.</a:t>
                      </a:r>
                      <a:endParaRPr lang="cs-CZ" sz="1000" dirty="0" smtClean="0"/>
                    </a:p>
                  </a:txBody>
                  <a:tcPr marL="60417" marR="60417" marT="0" marB="0"/>
                </a:tc>
              </a:tr>
              <a:tr h="100155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Výsledky vzdělávání dle RVP: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/>
                        <a:t>Navrhuje průpravné hry a cvičení pro děti a mládež. 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/>
                        <a:t>Spolupodílí se na tvorbě a na realizaci projektu týmového představení; naplánuje, připraví finální projekt a realizuje své vlastní představení určené k aktivní komunikaci s divákem/klientem; přijímá zodpovědnost za inscenaci jako výsledek procesu společné tvorby; </a:t>
                      </a:r>
                      <a:r>
                        <a:rPr lang="cs-CZ" sz="1000" dirty="0" smtClean="0"/>
                        <a:t>ovládá </a:t>
                      </a:r>
                      <a:r>
                        <a:rPr lang="cs-CZ" sz="1000" dirty="0" smtClean="0"/>
                        <a:t>základní divadelní propriety; </a:t>
                      </a:r>
                      <a:r>
                        <a:rPr lang="cs-CZ" sz="1000" dirty="0" smtClean="0"/>
                        <a:t>dokáže </a:t>
                      </a:r>
                      <a:r>
                        <a:rPr lang="cs-CZ" sz="1000" dirty="0" smtClean="0"/>
                        <a:t>se prezentovat v různých situacích ve skupině; </a:t>
                      </a:r>
                      <a:r>
                        <a:rPr lang="cs-CZ" sz="1000" dirty="0" smtClean="0"/>
                        <a:t>prozkoumává </a:t>
                      </a:r>
                      <a:r>
                        <a:rPr lang="cs-CZ" sz="1000" dirty="0" smtClean="0"/>
                        <a:t>témata z více úhlů pohledu a pojmenovává hlavní téma a konflikt.</a:t>
                      </a:r>
                      <a:endParaRPr lang="cs-CZ" sz="1000" dirty="0"/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Typ interakce: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r>
                        <a:rPr lang="cs-CZ" sz="1000" dirty="0" smtClean="0"/>
                        <a:t>Kombinované </a:t>
                      </a:r>
                      <a:endParaRPr lang="cs-CZ" sz="1000" dirty="0"/>
                    </a:p>
                  </a:txBody>
                  <a:tcPr marL="60417" marR="60417" marT="0" marB="0"/>
                </a:tc>
              </a:tr>
              <a:tr h="16078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Druh výukového zdroje: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r>
                        <a:rPr lang="cs-CZ" sz="1000" smtClean="0"/>
                        <a:t>Výukové</a:t>
                      </a:r>
                      <a:r>
                        <a:rPr lang="cs-CZ" sz="1000" baseline="0" smtClean="0"/>
                        <a:t> materiály</a:t>
                      </a:r>
                      <a:endParaRPr lang="cs-CZ" sz="1000" dirty="0"/>
                    </a:p>
                  </a:txBody>
                  <a:tcPr marL="60417" marR="60417" marT="0" marB="0"/>
                </a:tc>
              </a:tr>
            </a:tbl>
          </a:graphicData>
        </a:graphic>
      </p:graphicFrame>
      <p:grpSp>
        <p:nvGrpSpPr>
          <p:cNvPr id="4" name="Skupina 3"/>
          <p:cNvGrpSpPr/>
          <p:nvPr/>
        </p:nvGrpSpPr>
        <p:grpSpPr>
          <a:xfrm>
            <a:off x="1259632" y="116632"/>
            <a:ext cx="6521450" cy="762000"/>
            <a:chOff x="1187624" y="348726"/>
            <a:chExt cx="6521450" cy="762000"/>
          </a:xfrm>
        </p:grpSpPr>
        <p:pic>
          <p:nvPicPr>
            <p:cNvPr id="5" name="Picture 0" descr="MSMT_logolink_bez_vl_a_sloganu.ai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obrázek 2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" name="obrázek 2" descr="MSMT_sloga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75" y="908720"/>
            <a:ext cx="2686050" cy="15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1684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3826768" cy="288032"/>
          </a:xfrm>
        </p:spPr>
        <p:txBody>
          <a:bodyPr>
            <a:normAutofit/>
          </a:bodyPr>
          <a:lstStyle/>
          <a:p>
            <a:r>
              <a:rPr lang="cs-CZ" sz="1200" b="1" dirty="0"/>
              <a:t>PRACOVNÍ </a:t>
            </a:r>
            <a:r>
              <a:rPr lang="cs-CZ" sz="1200" b="1" dirty="0" smtClean="0"/>
              <a:t>TEXT </a:t>
            </a:r>
            <a:r>
              <a:rPr lang="cs-CZ" sz="1200" b="1" dirty="0"/>
              <a:t>PRO ŽÁKA</a:t>
            </a:r>
            <a:r>
              <a:rPr lang="cs-CZ" sz="1200" b="1" dirty="0" smtClean="0"/>
              <a:t>:</a:t>
            </a:r>
            <a:endParaRPr lang="cs-CZ" sz="1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404664"/>
            <a:ext cx="8280920" cy="5976664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1200" b="1" dirty="0" smtClean="0"/>
              <a:t>ZÁKLADNÍ INFORMACE: Aktivity, které budete připravovat pro děti a mládež ze sociálně vyloučených lokalit budou realizovány ve spolupráci s Nízkoprahovými zařízeními pro děti a mládež (NZDM), popřípadě s organizacemi, které také splňují </a:t>
            </a:r>
            <a:r>
              <a:rPr lang="cs-CZ" sz="1200" b="1" i="1" dirty="0"/>
              <a:t>S</a:t>
            </a:r>
            <a:r>
              <a:rPr lang="cs-CZ" altLang="cs-CZ" sz="1200" b="1" i="1" dirty="0" smtClean="0"/>
              <a:t>tandardy </a:t>
            </a:r>
            <a:r>
              <a:rPr lang="cs-CZ" altLang="cs-CZ" sz="1200" b="1" i="1" dirty="0"/>
              <a:t>kvality sociálních </a:t>
            </a:r>
            <a:r>
              <a:rPr lang="cs-CZ" altLang="cs-CZ" sz="1200" b="1" i="1" dirty="0" smtClean="0"/>
              <a:t>služeb. </a:t>
            </a:r>
          </a:p>
          <a:p>
            <a:endParaRPr lang="cs-CZ" altLang="cs-CZ" sz="1200" b="1" i="1" dirty="0" smtClean="0"/>
          </a:p>
          <a:p>
            <a:pPr marL="0" indent="0">
              <a:buNone/>
            </a:pPr>
            <a:r>
              <a:rPr lang="cs-CZ" altLang="cs-CZ" sz="1200" b="1" dirty="0" smtClean="0"/>
              <a:t>SEZNAMTE SE S TÍMTO TEXTEM:</a:t>
            </a:r>
          </a:p>
          <a:p>
            <a:pPr marL="0" indent="0">
              <a:buNone/>
            </a:pPr>
            <a:r>
              <a:rPr lang="cs-CZ" altLang="cs-CZ" sz="1200" b="1" u="sng" dirty="0" smtClean="0"/>
              <a:t>CÍLEM NZDM JE DĚTEM A MLÁDEŽI ZABEZPEČIT:</a:t>
            </a:r>
          </a:p>
          <a:p>
            <a:pPr>
              <a:buNone/>
            </a:pPr>
            <a:r>
              <a:rPr lang="cs-CZ" altLang="cs-CZ" sz="1200" b="1" dirty="0" smtClean="0"/>
              <a:t>• </a:t>
            </a:r>
            <a:r>
              <a:rPr lang="cs-CZ" altLang="cs-CZ" sz="1200" b="1" dirty="0"/>
              <a:t>podporu pro zvládnutí obtížných životních </a:t>
            </a:r>
            <a:r>
              <a:rPr lang="cs-CZ" altLang="cs-CZ" sz="1200" b="1" dirty="0" smtClean="0"/>
              <a:t>událostí;</a:t>
            </a:r>
            <a:endParaRPr lang="cs-CZ" altLang="cs-CZ" sz="1200" b="1" dirty="0"/>
          </a:p>
          <a:p>
            <a:pPr>
              <a:buNone/>
            </a:pPr>
            <a:r>
              <a:rPr lang="cs-CZ" altLang="cs-CZ" sz="1200" b="1" dirty="0"/>
              <a:t>• snížení sociálních rizik vyplývajících z konfliktních společenských situací, životního způsobu a rizikového </a:t>
            </a:r>
            <a:r>
              <a:rPr lang="cs-CZ" altLang="cs-CZ" sz="1200" b="1" dirty="0" smtClean="0"/>
              <a:t>chování;</a:t>
            </a:r>
            <a:endParaRPr lang="cs-CZ" altLang="cs-CZ" sz="1200" b="1" dirty="0"/>
          </a:p>
          <a:p>
            <a:pPr>
              <a:buNone/>
            </a:pPr>
            <a:r>
              <a:rPr lang="cs-CZ" altLang="cs-CZ" sz="1200" b="1" dirty="0"/>
              <a:t>• zvýšení sociálních schopností a </a:t>
            </a:r>
            <a:r>
              <a:rPr lang="cs-CZ" altLang="cs-CZ" sz="1200" b="1" dirty="0" smtClean="0"/>
              <a:t>dovedností;</a:t>
            </a:r>
            <a:endParaRPr lang="cs-CZ" altLang="cs-CZ" sz="1200" b="1" dirty="0"/>
          </a:p>
          <a:p>
            <a:pPr>
              <a:buNone/>
            </a:pPr>
            <a:r>
              <a:rPr lang="cs-CZ" altLang="cs-CZ" sz="1200" b="1" dirty="0"/>
              <a:t>• podporu sociálního začlenění do skupiny vrstevníků i do společnosti, včetně zapojení do dění místní </a:t>
            </a:r>
            <a:r>
              <a:rPr lang="cs-CZ" altLang="cs-CZ" sz="1200" b="1" dirty="0" smtClean="0"/>
              <a:t>komunity;</a:t>
            </a:r>
            <a:endParaRPr lang="cs-CZ" altLang="cs-CZ" sz="1200" b="1" dirty="0"/>
          </a:p>
          <a:p>
            <a:pPr>
              <a:buNone/>
            </a:pPr>
            <a:r>
              <a:rPr lang="cs-CZ" altLang="cs-CZ" sz="1200" b="1" dirty="0"/>
              <a:t>• nezbytnou psychickou, fyzickou, právní a sociální ochranu během pobytu v zařízení a podmínky pro realizaci osobních </a:t>
            </a:r>
            <a:r>
              <a:rPr lang="cs-CZ" altLang="cs-CZ" sz="1200" b="1" dirty="0" smtClean="0"/>
              <a:t>aktivit;</a:t>
            </a:r>
            <a:endParaRPr lang="cs-CZ" altLang="cs-CZ" sz="1200" b="1" dirty="0"/>
          </a:p>
          <a:p>
            <a:pPr>
              <a:buNone/>
            </a:pPr>
            <a:r>
              <a:rPr lang="cs-CZ" altLang="cs-CZ" sz="1200" b="1" dirty="0"/>
              <a:t>• zlepšovat kvalitu jejich </a:t>
            </a:r>
            <a:r>
              <a:rPr lang="cs-CZ" altLang="cs-CZ" sz="1200" b="1" dirty="0" smtClean="0"/>
              <a:t>života;</a:t>
            </a:r>
            <a:endParaRPr lang="cs-CZ" altLang="cs-CZ" sz="1200" b="1" dirty="0"/>
          </a:p>
          <a:p>
            <a:pPr>
              <a:buNone/>
            </a:pPr>
            <a:r>
              <a:rPr lang="cs-CZ" altLang="cs-CZ" sz="1200" b="1" dirty="0"/>
              <a:t>• předcházet nebo snížit zdravotní rizika související s jejich způsobem </a:t>
            </a:r>
            <a:r>
              <a:rPr lang="cs-CZ" altLang="cs-CZ" sz="1200" b="1" dirty="0" smtClean="0"/>
              <a:t>života;</a:t>
            </a:r>
            <a:endParaRPr lang="cs-CZ" altLang="cs-CZ" sz="1200" b="1" dirty="0"/>
          </a:p>
          <a:p>
            <a:pPr>
              <a:buNone/>
            </a:pPr>
            <a:r>
              <a:rPr lang="cs-CZ" altLang="cs-CZ" sz="1200" b="1" dirty="0"/>
              <a:t>• lepší orientaci v jejich sociálním </a:t>
            </a:r>
            <a:r>
              <a:rPr lang="cs-CZ" altLang="cs-CZ" sz="1200" b="1" dirty="0" smtClean="0"/>
              <a:t>prostředí;</a:t>
            </a:r>
            <a:endParaRPr lang="cs-CZ" altLang="cs-CZ" sz="1200" b="1" dirty="0"/>
          </a:p>
          <a:p>
            <a:pPr>
              <a:buNone/>
            </a:pPr>
            <a:r>
              <a:rPr lang="cs-CZ" altLang="cs-CZ" sz="1200" b="1" dirty="0"/>
              <a:t>• podmínky k řešení jejich nepříznivé sociální situace.</a:t>
            </a:r>
          </a:p>
          <a:p>
            <a:pPr>
              <a:buFont typeface="Wingdings" pitchFamily="2" charset="2"/>
              <a:buChar char="Ø"/>
              <a:defRPr/>
            </a:pPr>
            <a:endParaRPr lang="cs-CZ" sz="1500" b="1" dirty="0"/>
          </a:p>
          <a:p>
            <a:pPr>
              <a:buFont typeface="Wingdings" pitchFamily="2" charset="2"/>
              <a:buChar char="Ø"/>
              <a:defRPr/>
            </a:pPr>
            <a:endParaRPr lang="cs-CZ" sz="1500" b="1" dirty="0"/>
          </a:p>
          <a:p>
            <a:pPr>
              <a:buNone/>
              <a:defRPr/>
            </a:pPr>
            <a:endParaRPr lang="cs-CZ" sz="1500" b="1" dirty="0"/>
          </a:p>
          <a:p>
            <a:pPr>
              <a:defRPr/>
            </a:pPr>
            <a:endParaRPr lang="cs-CZ" sz="1500" b="1" dirty="0" smtClean="0"/>
          </a:p>
          <a:p>
            <a:pPr>
              <a:buNone/>
              <a:defRPr/>
            </a:pP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697231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418058"/>
          </a:xfrm>
        </p:spPr>
        <p:txBody>
          <a:bodyPr>
            <a:normAutofit/>
          </a:bodyPr>
          <a:lstStyle/>
          <a:p>
            <a:r>
              <a:rPr lang="cs-CZ" sz="1200" b="1" dirty="0"/>
              <a:t>PRACOVNÍ TEXT PRO ŽÁKA:</a:t>
            </a:r>
            <a:endParaRPr lang="cs-CZ" sz="1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7467600" cy="5709248"/>
          </a:xfrm>
        </p:spPr>
        <p:txBody>
          <a:bodyPr>
            <a:normAutofit/>
          </a:bodyPr>
          <a:lstStyle/>
          <a:p>
            <a:pPr marL="0" indent="0">
              <a:spcBef>
                <a:spcPts val="580"/>
              </a:spcBef>
              <a:buNone/>
              <a:defRPr/>
            </a:pPr>
            <a:r>
              <a:rPr lang="cs-CZ" sz="1200" b="1" dirty="0" smtClean="0"/>
              <a:t>OBSAH SLUŽBY- nyní se postupně seznámíme se základními aktivitami (intervencemi) realizovanými v NZDM ve prospěch uživatelů, jsou to činnosti na které se pracovníci zařízení dlouhodobě připravují, aby je mohli poskytnout svým klientům</a:t>
            </a:r>
          </a:p>
          <a:p>
            <a:pPr marL="0" indent="0">
              <a:spcBef>
                <a:spcPts val="580"/>
              </a:spcBef>
              <a:buNone/>
              <a:defRPr/>
            </a:pPr>
            <a:r>
              <a:rPr lang="cs-CZ" sz="1200" i="1" dirty="0" smtClean="0"/>
              <a:t>(tyto aktivity si následně budete moci sami vyzkoušet…)</a:t>
            </a:r>
          </a:p>
          <a:p>
            <a:pPr>
              <a:spcBef>
                <a:spcPts val="580"/>
              </a:spcBef>
              <a:buFont typeface="Wingdings 2"/>
              <a:buChar char=""/>
              <a:defRPr/>
            </a:pPr>
            <a:r>
              <a:rPr lang="cs-CZ" sz="1200" b="1" u="sng" dirty="0" smtClean="0"/>
              <a:t>Práce </a:t>
            </a:r>
            <a:r>
              <a:rPr lang="cs-CZ" sz="1200" b="1" u="sng" dirty="0"/>
              <a:t>s blízkými osobami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857992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6131024" cy="418058"/>
          </a:xfrm>
        </p:spPr>
        <p:txBody>
          <a:bodyPr>
            <a:normAutofit/>
          </a:bodyPr>
          <a:lstStyle/>
          <a:p>
            <a:r>
              <a:rPr lang="cs-CZ" sz="1400" b="1" dirty="0"/>
              <a:t>PRACOVNÍ TEXT PRO ŽÁKA: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692696"/>
            <a:ext cx="8064896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b="1" u="sng" dirty="0" smtClean="0"/>
              <a:t>Práce </a:t>
            </a:r>
            <a:r>
              <a:rPr lang="cs-CZ" sz="1200" b="1" u="sng" dirty="0"/>
              <a:t>s blízkými osobami </a:t>
            </a:r>
            <a:r>
              <a:rPr lang="cs-CZ" sz="1200" b="1" u="sng" smtClean="0"/>
              <a:t>klienta </a:t>
            </a:r>
            <a:r>
              <a:rPr lang="cs-CZ" altLang="cs-CZ" sz="1200" b="1" u="sng" smtClean="0"/>
              <a:t>NZDM,</a:t>
            </a:r>
            <a:r>
              <a:rPr lang="cs-CZ" altLang="cs-CZ" sz="1200" b="1" kern="50" dirty="0"/>
              <a:t> </a:t>
            </a:r>
            <a:r>
              <a:rPr lang="cs-CZ" altLang="cs-CZ" sz="1200" b="1" u="sng" smtClean="0"/>
              <a:t>poskytované </a:t>
            </a:r>
            <a:r>
              <a:rPr lang="cs-CZ" altLang="cs-CZ" sz="1200" b="1" u="sng" dirty="0" smtClean="0"/>
              <a:t>klientům, uživatelům služby</a:t>
            </a:r>
          </a:p>
          <a:p>
            <a:pPr marL="0" indent="0">
              <a:buNone/>
            </a:pPr>
            <a:endParaRPr lang="cs-CZ" altLang="cs-CZ" sz="1200" b="1" u="sng" dirty="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1200" b="1" dirty="0" smtClean="0"/>
              <a:t>Jedná se o práci s rodiči, příbuznými, přáteli, kamarády-to vše ve prospěch uživatele služby/našeho klienta.</a:t>
            </a:r>
            <a:r>
              <a:rPr lang="cs-CZ" sz="1200" dirty="0" smtClean="0"/>
              <a:t> Práce s osobami blízkými uživateli se realizují pouze se souhlasem uživatele. </a:t>
            </a:r>
            <a:endParaRPr lang="cs-CZ" sz="1200" b="1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/>
              <a:t>Nízkoprahová </a:t>
            </a:r>
            <a:r>
              <a:rPr lang="cs-CZ" sz="1200" dirty="0"/>
              <a:t>zařízení často navštěvují sourozenci početných rodin, v mnoha zařízeních fungují i rodičovské kluby (rodiče svým věkem nepřesahují hranici 26 let), zde </a:t>
            </a:r>
            <a:r>
              <a:rPr lang="cs-CZ" sz="1200" dirty="0" smtClean="0"/>
              <a:t>se naskýtá možnost </a:t>
            </a:r>
            <a:r>
              <a:rPr lang="cs-CZ" sz="1200" dirty="0"/>
              <a:t>rozvinout tuto aktivitu v širokém záběru.</a:t>
            </a:r>
            <a:endParaRPr lang="cs-CZ" altLang="cs-CZ" sz="12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343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504056"/>
          </a:xfrm>
        </p:spPr>
        <p:txBody>
          <a:bodyPr>
            <a:normAutofit fontScale="90000"/>
          </a:bodyPr>
          <a:lstStyle/>
          <a:p>
            <a:r>
              <a:rPr lang="cs-CZ" dirty="0"/>
              <a:t>Úkoly - zadání pro </a:t>
            </a:r>
            <a:r>
              <a:rPr lang="cs-CZ" dirty="0" smtClean="0"/>
              <a:t>žáka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345170160"/>
              </p:ext>
            </p:extLst>
          </p:nvPr>
        </p:nvGraphicFramePr>
        <p:xfrm>
          <a:off x="107504" y="620687"/>
          <a:ext cx="8784976" cy="6244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784976"/>
              </a:tblGrid>
              <a:tr h="36640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solidFill>
                            <a:srgbClr val="002060"/>
                          </a:solidFill>
                          <a:effectLst/>
                        </a:rPr>
                        <a:t>Úkoly - zadání </a:t>
                      </a:r>
                      <a:r>
                        <a:rPr lang="cs-CZ" sz="1200" kern="50" dirty="0">
                          <a:solidFill>
                            <a:srgbClr val="002060"/>
                          </a:solidFill>
                          <a:effectLst/>
                        </a:rPr>
                        <a:t>pro </a:t>
                      </a:r>
                      <a:r>
                        <a:rPr lang="cs-CZ" sz="1200" kern="50" dirty="0" smtClean="0">
                          <a:solidFill>
                            <a:srgbClr val="002060"/>
                          </a:solidFill>
                          <a:effectLst/>
                        </a:rPr>
                        <a:t>žáka</a:t>
                      </a:r>
                      <a:endParaRPr lang="cs-CZ" sz="1200" kern="5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012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solidFill>
                            <a:schemeClr val="tx1"/>
                          </a:solidFill>
                          <a:effectLst/>
                        </a:rPr>
                        <a:t>Pečlivě si přečtěte</a:t>
                      </a: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 Pracovní text.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Vašim úkolem je realizovat aktivitu, pro všechny cílové věkové skupinu dětí a mládeže </a:t>
                      </a:r>
                      <a:r>
                        <a:rPr lang="pl-PL" sz="1200" b="1" kern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r>
                        <a:rPr lang="pl-PL" sz="1200" b="1" baseline="0" dirty="0" smtClean="0">
                          <a:solidFill>
                            <a:schemeClr val="tx1"/>
                          </a:solidFill>
                        </a:rPr>
                        <a:t>-26</a:t>
                      </a:r>
                      <a:r>
                        <a:rPr lang="pl-PL" sz="1200" b="1" dirty="0" smtClean="0">
                          <a:solidFill>
                            <a:schemeClr val="tx1"/>
                          </a:solidFill>
                        </a:rPr>
                        <a:t> let v rámci </a:t>
                      </a:r>
                      <a:r>
                        <a:rPr lang="cs-CZ" sz="1200" b="1" dirty="0" smtClean="0">
                          <a:solidFill>
                            <a:srgbClr val="FF0000"/>
                          </a:solidFill>
                        </a:rPr>
                        <a:t>Práce</a:t>
                      </a:r>
                      <a:r>
                        <a:rPr lang="cs-CZ" sz="1200" b="1" baseline="0" dirty="0" smtClean="0">
                          <a:solidFill>
                            <a:srgbClr val="FF0000"/>
                          </a:solidFill>
                        </a:rPr>
                        <a:t> s blízkými osobami klienta.</a:t>
                      </a:r>
                      <a:endParaRPr lang="cs-CZ" sz="1200" b="0" u="none" kern="50" baseline="0" dirty="0" smtClean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u="none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Dramatická situace- osobní jednání zaměřené na prospěch klienta s rodiči, sourozenci a přáteli. Klient (10 let) se pověřenému pracovníkovi klubu svěřil s domácími problémy-rodiče na něj nemají čas, musí se starat o mladší sourozence, zanedbává přípravu do školy, hlídá sourozence a koná množství domácí práce dopoledne, kdy  jsou rodiče v práci a on by měl být ve škole; souhlasí s jednáním s jeho blízkými a pověřuje tím pracovníka klubu; jeho matka (25 let)  a sourozenci (6+8 let) také navštěvují klub. Dramatizace- v prostorách klubu dojde k jednání 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</a:rPr>
                        <a:t>s pověřeným pracovníkem klubu a blízkými osobami klienta</a:t>
                      </a: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Žáci se rozdělí do týmů po cca 5 (pověřený pracovník +  klient + matka + sourozenci); je možné využít i týmu pověřených pracovníků.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i="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Žák představující uživatele služby+jeho blízcí – využijte a aplikuje odpovídající znalosti o cílové skupině, využívá i komunikační styl této skupiny.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i="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Žák představující </a:t>
                      </a: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pověřeného pracovníka-při  jednání se zaměřte na vhodnou, pro zúčastněné klienty přiměřenou komunikaci směřující k nastolení důvěry; hledejte společnou cestu k řešení problému klienta i celé rodiny.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Realizace – připravenou aktivitu za pomoci prvků dramatické výchovy předveďte; využijte práce v týmu, nebo </a:t>
                      </a: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jako </a:t>
                      </a:r>
                      <a:r>
                        <a:rPr kumimoji="0" lang="cs-CZ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projekt</a:t>
                      </a: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týmového představení;</a:t>
                      </a: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nezapomeňte se zaměřit na </a:t>
                      </a:r>
                      <a:r>
                        <a:rPr kumimoji="0" lang="cs-CZ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aktivní</a:t>
                      </a: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komunikaci s diváky/klienty, ve Vašem případě to budou pravděpodobně spolužáci a vyučující. 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Ve všech směrech by realizovaná aktivita měla odpovídat poslání a cílům NZDM a jejich klientů.</a:t>
                      </a:r>
                    </a:p>
                  </a:txBody>
                  <a:tcPr marL="68580" marR="68580" marT="0" marB="0"/>
                </a:tc>
              </a:tr>
              <a:tr h="8934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 realizaci si ihned k zapište do Pracovního listu poznámky, zkušenosti, které jste získali(pozitivní i negativní).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Přípravu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dramatizace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zaznamenanou v Pracovním listu následně prezentujte spolužákům pomocí interaktivní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tabule.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Při prezentaci se zaměřte i na odůvodnění vašeho výběru.</a:t>
                      </a:r>
                      <a:endParaRPr kumimoji="0" lang="cs-CZ" sz="1200" b="1" i="0" kern="5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841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Vaše p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rezentace přípravy dramatizace slouží jako podklad k následné diskuzi,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tu zorganizujte 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(při organizaci diskuze se řiďte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pokyny vyučujícího).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/>
                </a:tc>
              </a:tr>
              <a:tr h="5864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Zajímavé podněty z diskuze (někdy postačí i pouhé doplnění, či zvýraznění) zaznamenejte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Pracovního listu;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 záznam podnětů 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můžete využít pestré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nabídky programů interaktivní tabule.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487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5040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Pracovní list žáka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55918171"/>
              </p:ext>
            </p:extLst>
          </p:nvPr>
        </p:nvGraphicFramePr>
        <p:xfrm>
          <a:off x="179512" y="764705"/>
          <a:ext cx="8208912" cy="56166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08912"/>
              </a:tblGrid>
              <a:tr h="48840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Pracovní list žáka</a:t>
                      </a:r>
                      <a:endParaRPr lang="cs-CZ" sz="1200" b="1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7220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Moje příprava dramatizace: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606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Co vše se mi v dramatizaci podařilo </a:t>
                      </a: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sym typeface="Wingdings" panose="05000000000000000000" pitchFamily="2" charset="2"/>
                        </a:rPr>
                        <a:t>:</a:t>
                      </a:r>
                      <a:endParaRPr lang="cs-CZ" sz="1200" b="1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1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1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1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1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1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sym typeface="Wingdings" panose="05000000000000000000" pitchFamily="2" charset="2"/>
                        </a:rPr>
                        <a:t>Co je třeba zlepšit, co chybělo :</a:t>
                      </a:r>
                      <a:endParaRPr lang="cs-CZ" sz="1200" kern="5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1" kern="5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39540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Získané 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podněty z diskuze:</a:t>
                      </a:r>
                      <a:endParaRPr lang="cs-CZ" sz="12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713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404664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i="1" dirty="0">
                <a:latin typeface="+mn-lt"/>
              </a:rPr>
              <a:t>Zdroj:</a:t>
            </a:r>
            <a:endParaRPr lang="cs-CZ" sz="1200" dirty="0">
              <a:latin typeface="+mn-lt"/>
            </a:endParaRPr>
          </a:p>
          <a:p>
            <a:r>
              <a:rPr lang="cs-CZ" sz="1200" i="1" dirty="0">
                <a:latin typeface="+mn-lt"/>
              </a:rPr>
              <a:t>Pojmosloví nízkoprahových zařízení pro děti a mládež.</a:t>
            </a:r>
            <a:r>
              <a:rPr lang="cs-CZ" sz="1200" dirty="0">
                <a:latin typeface="+mn-lt"/>
              </a:rPr>
              <a:t> In: </a:t>
            </a:r>
            <a:r>
              <a:rPr lang="cs-CZ" sz="1200" i="1" dirty="0">
                <a:latin typeface="+mn-lt"/>
              </a:rPr>
              <a:t>www.streetwork.cz</a:t>
            </a:r>
            <a:r>
              <a:rPr lang="cs-CZ" sz="1200" dirty="0">
                <a:latin typeface="+mn-lt"/>
              </a:rPr>
              <a:t> [online]. 2008. vyd. Praha [cit. 2013-09-02]. Dostupné z: </a:t>
            </a:r>
            <a:r>
              <a:rPr lang="cs-CZ" sz="1200" u="sng" dirty="0">
                <a:latin typeface="+mn-lt"/>
                <a:hlinkClick r:id="rId2"/>
              </a:rPr>
              <a:t>http://www.</a:t>
            </a:r>
            <a:r>
              <a:rPr lang="cs-CZ" sz="1200" u="sng" dirty="0" err="1">
                <a:latin typeface="+mn-lt"/>
                <a:hlinkClick r:id="rId2"/>
              </a:rPr>
              <a:t>streetwork.cz</a:t>
            </a:r>
            <a:r>
              <a:rPr lang="cs-CZ" sz="1200" u="sng" dirty="0">
                <a:latin typeface="+mn-lt"/>
                <a:hlinkClick r:id="rId2"/>
              </a:rPr>
              <a:t>/</a:t>
            </a:r>
            <a:r>
              <a:rPr lang="cs-CZ" sz="1200" u="sng" dirty="0" err="1">
                <a:latin typeface="+mn-lt"/>
                <a:hlinkClick r:id="rId2"/>
              </a:rPr>
              <a:t>images</a:t>
            </a:r>
            <a:r>
              <a:rPr lang="cs-CZ" sz="1200" u="sng" dirty="0">
                <a:latin typeface="+mn-lt"/>
                <a:hlinkClick r:id="rId2"/>
              </a:rPr>
              <a:t>/</a:t>
            </a:r>
            <a:r>
              <a:rPr lang="cs-CZ" sz="1200" u="sng" dirty="0" err="1">
                <a:latin typeface="+mn-lt"/>
                <a:hlinkClick r:id="rId2"/>
              </a:rPr>
              <a:t>download</a:t>
            </a:r>
            <a:r>
              <a:rPr lang="cs-CZ" sz="1200" u="sng" dirty="0">
                <a:latin typeface="+mn-lt"/>
                <a:hlinkClick r:id="rId2"/>
              </a:rPr>
              <a:t>/</a:t>
            </a:r>
            <a:r>
              <a:rPr lang="cs-CZ" sz="1200" u="sng" dirty="0" err="1">
                <a:latin typeface="+mn-lt"/>
                <a:hlinkClick r:id="rId2"/>
              </a:rPr>
              <a:t>Pojmoslovi</a:t>
            </a:r>
            <a:r>
              <a:rPr lang="cs-CZ" sz="1200" u="sng" dirty="0">
                <a:latin typeface="+mn-lt"/>
                <a:hlinkClick r:id="rId2"/>
              </a:rPr>
              <a:t>_text.</a:t>
            </a:r>
            <a:r>
              <a:rPr lang="cs-CZ" sz="1200" u="sng" dirty="0" err="1">
                <a:latin typeface="+mn-lt"/>
                <a:hlinkClick r:id="rId2"/>
              </a:rPr>
              <a:t>pdf</a:t>
            </a:r>
            <a:endParaRPr lang="cs-CZ" sz="1200" dirty="0">
              <a:latin typeface="+mn-lt"/>
            </a:endParaRPr>
          </a:p>
          <a:p>
            <a:pPr hangingPunct="0"/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5924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662</TotalTime>
  <Words>1033</Words>
  <Application>Microsoft Office PowerPoint</Application>
  <PresentationFormat>Předvádění na obrazovce (4:3)</PresentationFormat>
  <Paragraphs>93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  VY_32_INOVACE_SA4A_18 DUM 18. „realizace-práce s blízkými osobami klienta“</vt:lpstr>
      <vt:lpstr>Prezentace aplikace PowerPoint</vt:lpstr>
      <vt:lpstr>PRACOVNÍ TEXT PRO ŽÁKA:</vt:lpstr>
      <vt:lpstr>PRACOVNÍ TEXT PRO ŽÁKA:</vt:lpstr>
      <vt:lpstr>PRACOVNÍ TEXT PRO ŽÁKA:</vt:lpstr>
      <vt:lpstr>Úkoly - zadání pro žáka</vt:lpstr>
      <vt:lpstr>Pracovní list žáka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další</dc:creator>
  <dc:description>Dostupné z Metodického portálu www.rvp.cz, ISSN: 1802-4785, financovaného z ESF a státního rozpočtu ČR. Provozováno Výzkumným ústavem pedagogickým v Praze.</dc:description>
  <cp:lastModifiedBy>Tomáš Vorochta</cp:lastModifiedBy>
  <cp:revision>108</cp:revision>
  <dcterms:created xsi:type="dcterms:W3CDTF">2013-03-21T19:25:01Z</dcterms:created>
  <dcterms:modified xsi:type="dcterms:W3CDTF">2014-08-11T09:25:00Z</dcterms:modified>
</cp:coreProperties>
</file>