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827D1AA-3A61-457F-9E23-E7F22F0221A8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F9B3126E-5D81-4E0A-8F28-F63517B077F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F75212A-7CB9-471D-ABAD-AF69A9E889AD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063C-E454-44C2-BF5D-AB312D2D09A8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27FE2-929D-45D1-8FA5-E9B3B8D80CF3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8942BDA8-3F0E-4856-9B89-FB33F4EB6345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FB2D4-79C0-4804-98AE-3564F3926BE6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35E8D189-3783-4E54-A40C-D76C7823AA5B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430369F3-76DC-4FED-867E-8F175A84E596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DA07B-58A9-4802-BD29-D62625CE9397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7EA0-EE8B-4998-AAC9-CB29763D561A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0F5FC79D-3292-452D-9751-C69D24BFF0C5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872"/>
            <a:ext cx="7772400" cy="132675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VY_32_INOVACE_SA4A_19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19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„realizace-doučování klienta“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96752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0089142"/>
              </p:ext>
            </p:extLst>
          </p:nvPr>
        </p:nvGraphicFramePr>
        <p:xfrm>
          <a:off x="395536" y="1073825"/>
          <a:ext cx="7992887" cy="56393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VY_32_INOVACE_SA4A_19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ealizace-doučování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</a:rPr>
                        <a:t> klienta</a:t>
                      </a:r>
                      <a:endParaRPr lang="cs-CZ" sz="1100" b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1. 2014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6741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doučování klienta</a:t>
                      </a:r>
                      <a:r>
                        <a:rPr lang="cs-CZ" altLang="cs-CZ" sz="1000" dirty="0" smtClean="0"/>
                        <a:t>, </a:t>
                      </a:r>
                      <a:r>
                        <a:rPr lang="cs-CZ" sz="1000" dirty="0" smtClean="0"/>
                        <a:t>uživatel služby, cílová skupina,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vyloučení,</a:t>
                      </a:r>
                      <a:r>
                        <a:rPr lang="cs-CZ" altLang="cs-CZ" sz="1000" b="0" dirty="0" smtClean="0"/>
                        <a:t> nepříznivá sociální 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92116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2430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200" b="1" i="1" dirty="0"/>
              <a:t>S</a:t>
            </a:r>
            <a:r>
              <a:rPr lang="cs-CZ" altLang="cs-CZ" sz="1200" b="1" i="1" dirty="0" smtClean="0"/>
              <a:t>tandardy </a:t>
            </a:r>
            <a:r>
              <a:rPr lang="cs-CZ" altLang="cs-CZ" sz="1200" b="1" i="1" dirty="0"/>
              <a:t>kvality sociálních </a:t>
            </a:r>
            <a:r>
              <a:rPr lang="cs-CZ" altLang="cs-CZ" sz="1200" b="1" i="1" dirty="0" smtClean="0"/>
              <a:t>služeb. </a:t>
            </a:r>
          </a:p>
          <a:p>
            <a:endParaRPr lang="cs-CZ" altLang="cs-CZ" sz="1200" b="1" i="1" dirty="0" smtClean="0"/>
          </a:p>
          <a:p>
            <a:pPr marL="0" indent="0">
              <a:buNone/>
            </a:pPr>
            <a:r>
              <a:rPr lang="cs-CZ" altLang="cs-CZ" sz="12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200" b="1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200" b="1" dirty="0" smtClean="0"/>
              <a:t>• </a:t>
            </a:r>
            <a:r>
              <a:rPr lang="cs-CZ" altLang="cs-CZ" sz="1200" b="1" dirty="0"/>
              <a:t>podporu pro zvládnutí obtížných životních </a:t>
            </a:r>
            <a:r>
              <a:rPr lang="cs-CZ" altLang="cs-CZ" sz="1200" b="1" dirty="0" smtClean="0"/>
              <a:t>událostí;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snížení sociálních rizik vyplývajících z konfliktních společenských situací, životního způsobu a rizikového </a:t>
            </a:r>
            <a:r>
              <a:rPr lang="cs-CZ" altLang="cs-CZ" sz="1200" b="1" dirty="0" smtClean="0"/>
              <a:t>chování;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zvýšení sociálních schopností a </a:t>
            </a:r>
            <a:r>
              <a:rPr lang="cs-CZ" altLang="cs-CZ" sz="1200" b="1" dirty="0" smtClean="0"/>
              <a:t>dovedností;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podporu sociálního začlenění do skupiny vrstevníků i do společnosti, včetně zapojení do dění místní </a:t>
            </a:r>
            <a:r>
              <a:rPr lang="cs-CZ" altLang="cs-CZ" sz="1200" b="1" dirty="0" smtClean="0"/>
              <a:t>komunity;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nezbytnou psychickou, fyzickou, právní a sociální ochranu během pobytu v zařízení a podmínky pro realizaci osobních </a:t>
            </a:r>
            <a:r>
              <a:rPr lang="cs-CZ" altLang="cs-CZ" sz="1200" b="1" dirty="0" smtClean="0"/>
              <a:t>aktivit;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zlepšovat kvalitu jejich </a:t>
            </a:r>
            <a:r>
              <a:rPr lang="cs-CZ" altLang="cs-CZ" sz="1200" b="1" dirty="0" smtClean="0"/>
              <a:t>života;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předcházet nebo snížit zdravotní rizika související s jejich způsobem </a:t>
            </a:r>
            <a:r>
              <a:rPr lang="cs-CZ" altLang="cs-CZ" sz="1200" b="1" dirty="0" smtClean="0"/>
              <a:t>života;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lepší orientaci v jejich sociálním </a:t>
            </a:r>
            <a:r>
              <a:rPr lang="cs-CZ" altLang="cs-CZ" sz="1200" b="1" dirty="0" smtClean="0"/>
              <a:t>prostředí;</a:t>
            </a:r>
            <a:endParaRPr lang="cs-CZ" altLang="cs-CZ" sz="1200" b="1" dirty="0"/>
          </a:p>
          <a:p>
            <a:pPr>
              <a:buNone/>
            </a:pPr>
            <a:r>
              <a:rPr lang="cs-CZ" altLang="cs-CZ" sz="12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1200" b="1" dirty="0"/>
          </a:p>
          <a:p>
            <a:pPr>
              <a:buFont typeface="Wingdings" pitchFamily="2" charset="2"/>
              <a:buChar char="Ø"/>
              <a:defRPr/>
            </a:pPr>
            <a:endParaRPr lang="cs-CZ" sz="1200" b="1" dirty="0"/>
          </a:p>
          <a:p>
            <a:pPr>
              <a:buNone/>
              <a:defRPr/>
            </a:pPr>
            <a:endParaRPr lang="cs-CZ" sz="12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 smtClean="0"/>
              <a:t>OBSAH SLUŽBY- 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u="sng" dirty="0" smtClean="0"/>
              <a:t>Doučování klienta</a:t>
            </a:r>
            <a:endParaRPr lang="cs-CZ" sz="1200" b="1" u="sng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u="sng" dirty="0" smtClean="0"/>
              <a:t>Doučování klienta </a:t>
            </a:r>
            <a:r>
              <a:rPr lang="cs-CZ" altLang="cs-CZ" sz="1200" b="1" u="sng" dirty="0" smtClean="0"/>
              <a:t>NZDM,</a:t>
            </a:r>
            <a:r>
              <a:rPr lang="cs-CZ" altLang="cs-CZ" sz="1200" b="1" kern="50" dirty="0"/>
              <a:t> </a:t>
            </a:r>
            <a:r>
              <a:rPr lang="cs-CZ" altLang="cs-CZ" sz="1200" b="1" u="sng" dirty="0" smtClean="0"/>
              <a:t>poskytované klientům, uživatelům služby</a:t>
            </a:r>
          </a:p>
          <a:p>
            <a:pPr marL="0" indent="0">
              <a:buNone/>
            </a:pPr>
            <a:endParaRPr lang="cs-CZ" altLang="cs-CZ" sz="1200" b="1" u="sng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200" b="1" dirty="0"/>
              <a:t>Doučování školní či mimoškolní látky</a:t>
            </a:r>
            <a:r>
              <a:rPr lang="cs-CZ" sz="1200" dirty="0"/>
              <a:t>. Základní formou je doučování individuální. 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Doučování může být dlouhodobé (např. pravidelná pomoc s přípravou na reparát) nebo krátkodobé (asistence s domácí úlohou). 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Aktivity se zaměřují na především na rozvoj vzdělávacích </a:t>
            </a:r>
            <a:r>
              <a:rPr lang="cs-CZ" sz="1200" dirty="0"/>
              <a:t>dovedností, </a:t>
            </a:r>
            <a:r>
              <a:rPr lang="cs-CZ" sz="1200" dirty="0" smtClean="0"/>
              <a:t>pohybových dovedností, hygienických </a:t>
            </a:r>
            <a:r>
              <a:rPr lang="cs-CZ" sz="1200" dirty="0"/>
              <a:t>a společenských návyků aj. (např. hygiena, schopnost hospodařit s penězi apod</a:t>
            </a:r>
            <a:r>
              <a:rPr lang="cs-CZ" sz="1200" dirty="0" smtClean="0"/>
              <a:t>.). </a:t>
            </a:r>
            <a:endParaRPr lang="cs-CZ" altLang="cs-CZ" sz="1200" b="1" u="sng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9"/>
          <a:ext cx="8712968" cy="61467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712968"/>
              </a:tblGrid>
              <a:tr h="38885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276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všechny cílové věkové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-12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let v rámci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</a:rPr>
                        <a:t>Doučování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</a:rPr>
                        <a:t> klienta.</a:t>
                      </a:r>
                      <a:endParaRPr lang="cs-CZ" sz="1200" u="none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situace-individuální aktivita s klienty, kteří nejsou schopni bez naší pomoci připravit se na reparát z českého jazyka (konkrétně nechápou a nejsou schopni se naučit vyjmenovaná slova).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Dramatizace-v prostorách klubu dojde k doučování, cílem je nejen látku klientům srozumitelně podat, ale naučit je základy psychohygieny domácí přípravy (jak se doma mají připravovat, co vše si pro zdárnou přípravu nají zajistit, kdy a jak se učit).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se rozdělí do týmů po cca 5 (2 pověření pracovníci + ostatní klienti požadující doučování).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představující pověřené pracovníky pracují s vlastní přípravou, ve které obsáhnou zadání.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představující uživatele služby  využijí a aplikuje odpovídající znalosti o cílové skupině, využívají i komunikační styl této skupiny.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jednání se zaměřte na vhodnou, pro zúčastněné klienty přiměřenou komunikaci směřující k nastolení důvěry; hledejte společnou cestu k řešení problému klienta i celé rodiny.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využijte práce v týmu, nebo 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jako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diváky/klienty, ve Vašem případě to budou pravděpodobně spolužáci a vyučující.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7592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poznámky, zkušenosti, které jste získali(pozitivní i negativní).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prezentaci se zaměřte i na odůvodnění vašeho výběru.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5444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přípravy dramatizace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223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Zajímavé podněty z diskuze (někdy postačí i pouhé doplnění, či zvýraznění) zaznamenejte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 Pracovního listu;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 záznam podnětů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můžete využít pestré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nabídky programů interaktivní tabule.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616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8840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7220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606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39540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Získané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podněty z diskuze: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</a:t>
            </a:r>
            <a:r>
              <a:rPr lang="cs-CZ" sz="1200" u="sng" dirty="0" err="1">
                <a:latin typeface="+mn-lt"/>
                <a:hlinkClick r:id="rId2"/>
              </a:rPr>
              <a:t>streetwork.cz</a:t>
            </a:r>
            <a:r>
              <a:rPr lang="cs-CZ" sz="1200" u="sng" dirty="0">
                <a:latin typeface="+mn-lt"/>
                <a:hlinkClick r:id="rId2"/>
              </a:rPr>
              <a:t>/</a:t>
            </a:r>
            <a:r>
              <a:rPr lang="cs-CZ" sz="1200" u="sng" dirty="0" err="1">
                <a:latin typeface="+mn-lt"/>
                <a:hlinkClick r:id="rId2"/>
              </a:rPr>
              <a:t>images</a:t>
            </a:r>
            <a:r>
              <a:rPr lang="cs-CZ" sz="1200" u="sng" dirty="0">
                <a:latin typeface="+mn-lt"/>
                <a:hlinkClick r:id="rId2"/>
              </a:rPr>
              <a:t>/</a:t>
            </a:r>
            <a:r>
              <a:rPr lang="cs-CZ" sz="1200" u="sng" dirty="0" err="1">
                <a:latin typeface="+mn-lt"/>
                <a:hlinkClick r:id="rId2"/>
              </a:rPr>
              <a:t>download</a:t>
            </a:r>
            <a:r>
              <a:rPr lang="cs-CZ" sz="1200" u="sng" dirty="0">
                <a:latin typeface="+mn-lt"/>
                <a:hlinkClick r:id="rId2"/>
              </a:rPr>
              <a:t>/</a:t>
            </a:r>
            <a:r>
              <a:rPr lang="cs-CZ" sz="1200" u="sng" dirty="0" err="1">
                <a:latin typeface="+mn-lt"/>
                <a:hlinkClick r:id="rId2"/>
              </a:rPr>
              <a:t>Pojmoslovi</a:t>
            </a:r>
            <a:r>
              <a:rPr lang="cs-CZ" sz="1200" u="sng" dirty="0">
                <a:latin typeface="+mn-lt"/>
                <a:hlinkClick r:id="rId2"/>
              </a:rPr>
              <a:t>_text.</a:t>
            </a:r>
            <a:r>
              <a:rPr lang="cs-CZ" sz="1200" u="sng" dirty="0" err="1">
                <a:latin typeface="+mn-lt"/>
                <a:hlinkClick r:id="rId2"/>
              </a:rPr>
              <a:t>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678</TotalTime>
  <Words>1013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VY_32_INOVACE_SA4A_19 DUM 19. „realizace-doučování klienta“</vt:lpstr>
      <vt:lpstr>Prezentace aplikace PowerPoint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108</cp:revision>
  <dcterms:created xsi:type="dcterms:W3CDTF">2013-03-21T19:25:01Z</dcterms:created>
  <dcterms:modified xsi:type="dcterms:W3CDTF">2014-08-11T09:25:45Z</dcterms:modified>
</cp:coreProperties>
</file>