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handoutMasterIdLst>
    <p:handoutMasterId r:id="rId12"/>
  </p:handoutMasterIdLst>
  <p:sldIdLst>
    <p:sldId id="256" r:id="rId2"/>
    <p:sldId id="262" r:id="rId3"/>
    <p:sldId id="257" r:id="rId4"/>
    <p:sldId id="265" r:id="rId5"/>
    <p:sldId id="258" r:id="rId6"/>
    <p:sldId id="266" r:id="rId7"/>
    <p:sldId id="267" r:id="rId8"/>
    <p:sldId id="268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67" autoAdjust="0"/>
  </p:normalViewPr>
  <p:slideViewPr>
    <p:cSldViewPr>
      <p:cViewPr>
        <p:scale>
          <a:sx n="100" d="100"/>
          <a:sy n="100" d="100"/>
        </p:scale>
        <p:origin x="-946" y="6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2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7F519E24-AC6E-4ACF-AA4B-319274E2209B}" type="datetimeFigureOut">
              <a:rPr lang="cs-CZ"/>
              <a:pPr/>
              <a:t>11.8.2014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9B0D65D2-4B2D-4512-A9E0-A9631A8AB7D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5325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EFE3364-313F-4DBB-84D2-87677718DF38}" type="datetimeFigureOut">
              <a:rPr lang="cs-CZ"/>
              <a:pPr>
                <a:defRPr/>
              </a:pPr>
              <a:t>11.8.2014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9B2F5C9-BB35-4338-A25D-B4485A70E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0534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097570E-D013-4C03-AAE8-B4C54205267B}" type="datetime1">
              <a:rPr lang="en-US" smtClean="0"/>
              <a:pPr/>
              <a:t>8/11/2014</a:t>
            </a:fld>
            <a:endParaRPr lang="en-US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algn="r" eaLnBrk="1" latinLnBrk="0" hangingPunct="1"/>
            <a:fld id="{AEE91B19-F659-4B0F-AB8F-74FC5902D8D7}" type="datetime1">
              <a:rPr lang="en-US" smtClean="0"/>
              <a:pPr algn="r" eaLnBrk="1" latinLnBrk="0" hangingPunct="1"/>
              <a:t>8/11/2014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AB5A2C5-D8B8-40CD-848F-3FA58D6F0CF4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20332-B3E0-4405-AC21-BD7B947B6228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38DD5-1B49-4572-BA29-1B493ABE649F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algn="r" eaLnBrk="1" latinLnBrk="0" hangingPunct="1"/>
            <a:fld id="{47B46BA7-055A-4FD7-85E3-380CFE1B5916}" type="datetime1">
              <a:rPr lang="en-US" smtClean="0"/>
              <a:pPr algn="r" eaLnBrk="1" latinLnBrk="0" hangingPunct="1"/>
              <a:t>8/11/2014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3BA74-B18B-44D4-ACD8-087B821BA66C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algn="r" eaLnBrk="1" latinLnBrk="0" hangingPunct="1"/>
            <a:fld id="{87065558-EF70-4965-A18D-8B0FE6643A68}" type="datetime1">
              <a:rPr lang="en-US" smtClean="0"/>
              <a:pPr algn="r" eaLnBrk="1" latinLnBrk="0" hangingPunct="1"/>
              <a:t>8/11/2014</a:t>
            </a:fld>
            <a:endParaRPr lang="en-US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algn="r" eaLnBrk="1" latinLnBrk="0" hangingPunct="1"/>
            <a:fld id="{01F69C37-994A-4C1A-ABFF-3C39A2CA270F}" type="datetime1">
              <a:rPr lang="en-US" smtClean="0"/>
              <a:pPr algn="r" eaLnBrk="1" latinLnBrk="0" hangingPunct="1"/>
              <a:t>8/11/2014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28B23-2C18-4B16-9D1C-2A3044761D1F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EB485-5886-4AEC-94C7-6C724895CF9D}" type="datetime1">
              <a:rPr lang="en-US" smtClean="0"/>
              <a:pPr/>
              <a:t>8/11/2014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 algn="r" eaLnBrk="1" latinLnBrk="0" hangingPunct="1"/>
            <a:fld id="{FC0B80A6-E274-4B07-B18D-84351CC614E7}" type="datetime1">
              <a:rPr lang="en-US" smtClean="0"/>
              <a:pPr algn="r" eaLnBrk="1" latinLnBrk="0" hangingPunct="1"/>
              <a:t>8/11/2014</a:t>
            </a:fld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r>
              <a:rPr lang="cs-CZ" smtClean="0">
                <a:latin typeface="Arial" charset="0"/>
              </a:rPr>
              <a:t>Autorem materiálu a všech jeho částí, není-li uvedeno jinak, je (jméno a příjmení autora).</a:t>
            </a:r>
            <a:br>
              <a:rPr lang="cs-CZ" smtClean="0">
                <a:latin typeface="Arial" charset="0"/>
              </a:rPr>
            </a:br>
            <a:r>
              <a:rPr lang="cs-CZ" smtClean="0">
                <a:latin typeface="Arial" charset="0"/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 sz="1400" b="1" dirty="0">
              <a:solidFill>
                <a:srgbClr val="FFFFFF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reetwork.cz/images/download/Pojmoslovi_text.pd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348880"/>
            <a:ext cx="7772400" cy="1758801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200" i="1" dirty="0" smtClean="0"/>
              <a:t/>
            </a:r>
            <a:br>
              <a:rPr lang="cs-CZ" sz="2200" i="1" dirty="0" smtClean="0"/>
            </a:br>
            <a:r>
              <a:rPr lang="cs-CZ" sz="2200" i="1" dirty="0" smtClean="0"/>
              <a:t/>
            </a:r>
            <a:br>
              <a:rPr lang="cs-CZ" sz="2200" i="1" dirty="0" smtClean="0"/>
            </a:br>
            <a:r>
              <a:rPr lang="cs-CZ" dirty="0" smtClean="0"/>
              <a:t>VY_32_INOVACE_SA4A_20</a:t>
            </a:r>
            <a:r>
              <a:rPr lang="cs-CZ" smtClean="0"/>
              <a:t/>
            </a:r>
            <a:br>
              <a:rPr lang="cs-CZ" smtClean="0"/>
            </a:br>
            <a:r>
              <a:rPr lang="cs-CZ"/>
              <a:t>DUM 20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>„realizace-individuální plánování služeb“</a:t>
            </a:r>
          </a:p>
        </p:txBody>
      </p:sp>
      <p:grpSp>
        <p:nvGrpSpPr>
          <p:cNvPr id="2" name="Skupina 1"/>
          <p:cNvGrpSpPr/>
          <p:nvPr/>
        </p:nvGrpSpPr>
        <p:grpSpPr>
          <a:xfrm>
            <a:off x="1259632" y="348726"/>
            <a:ext cx="6521450" cy="762000"/>
            <a:chOff x="1187624" y="348726"/>
            <a:chExt cx="6521450" cy="762000"/>
          </a:xfrm>
        </p:grpSpPr>
        <p:pic>
          <p:nvPicPr>
            <p:cNvPr id="4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6" name="obrázek 2" descr="MSMT_slogan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8975" y="1196752"/>
            <a:ext cx="2686050" cy="152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6840870"/>
              </p:ext>
            </p:extLst>
          </p:nvPr>
        </p:nvGraphicFramePr>
        <p:xfrm>
          <a:off x="395536" y="1295435"/>
          <a:ext cx="7992887" cy="541645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70716"/>
                <a:gridCol w="5522171"/>
              </a:tblGrid>
              <a:tr h="35632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Název školy: 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Střední škola sociální PERSPEKTIVA a Vyšší odborná škola, s.r.o.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Adresa:  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Mírová 218/6, Dubí III Pozorka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Název projektu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KLÍČE K POZNÁVÁNÍ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20236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Registrační číslo projektu: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CZ.1.07/1.5.00/34.0928</a:t>
                      </a:r>
                      <a:endParaRPr lang="cs-CZ" sz="11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 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25760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Šablona: 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III/2  Inovace a zkvalitnění výuky prostřednictvím ICT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4978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Název a číslo materiálu: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VY_32_INOVACE_SA4A_20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TÉMA </a:t>
                      </a:r>
                      <a:r>
                        <a:rPr lang="cs-CZ" sz="1000" kern="50" dirty="0">
                          <a:effectLst/>
                        </a:rPr>
                        <a:t>SADY: Sociální aktivity s dětmi a mládeží ze sociálně vyloučených lokalit</a:t>
                      </a:r>
                      <a:endParaRPr lang="cs-CZ" sz="1100" kern="50" dirty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NÁZEV: </a:t>
                      </a:r>
                      <a:r>
                        <a:rPr lang="cs-CZ" sz="1100" kern="1200" dirty="0" smtClean="0">
                          <a:effectLst/>
                        </a:rPr>
                        <a:t>R</a:t>
                      </a:r>
                      <a:r>
                        <a:rPr lang="cs-CZ" sz="1100" dirty="0" smtClean="0"/>
                        <a:t>ealizace-individuální plánování služeb</a:t>
                      </a:r>
                      <a:endParaRPr lang="cs-CZ" sz="11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Vytvořeno: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22860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000" kern="5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10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1. </a:t>
                      </a:r>
                      <a:r>
                        <a:rPr kumimoji="0" lang="cs-CZ" sz="100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2014</a:t>
                      </a:r>
                      <a:endParaRPr kumimoji="0" lang="cs-CZ" sz="1000" kern="5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Times New Roman"/>
                        <a:cs typeface="+mn-cs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Mgr. Tomáš Vorochta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Vyučovací předmět: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Tvořivá dramatika / navazuje na předmět Dramatická výchova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Ročník: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</a:rPr>
                        <a:t>IV. SOŠ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94418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Anotace: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Didaktický učební materiál je určen pro žáky maturitních oborů SOŠ.  Vychází z průřezového tématu ČLOVĚK A SVĚT PRÁCE. Je zaměřen na získání dovedností potřebných k tvorbě volnočasových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pro nízkoprahová zařízení pro děti a mládež s využitím ICT techniky. 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se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připravuje na realizaci sociálních aktivit s vybranou cílovou skupinou, materiál obsahuje základní informace pro tuto přípravu, úkoly pro žáka. Žák využívá při práci ICT,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splněné úkoly zaznamenané v pracovním listu a prezentuje spolužákům pomocí interaktivní tabule; prezentace záznamů slouží jako podklad k diskuzi, zajímavé podněty z diskuze žák zaznamenává pomocí interaktivní tabule.</a:t>
                      </a:r>
                      <a:endParaRPr kumimoji="0"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0417" marR="60417" marT="0" marB="0"/>
                </a:tc>
              </a:tr>
              <a:tr h="45344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Klíčová slova: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individuální plánování služeb</a:t>
                      </a:r>
                      <a:r>
                        <a:rPr lang="cs-CZ" altLang="cs-CZ" sz="1000" dirty="0" smtClean="0"/>
                        <a:t>, </a:t>
                      </a:r>
                      <a:r>
                        <a:rPr lang="cs-CZ" sz="1000" dirty="0" smtClean="0"/>
                        <a:t>uživatel služby, cílová skupina,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nízkoprahová zařízení pro děti a mládež</a:t>
                      </a:r>
                      <a:r>
                        <a:rPr lang="cs-CZ" sz="1000" smtClean="0"/>
                        <a:t>, </a:t>
                      </a:r>
                      <a:r>
                        <a:rPr lang="cs-CZ" altLang="cs-CZ" sz="1000" smtClean="0"/>
                        <a:t>standardy </a:t>
                      </a:r>
                      <a:r>
                        <a:rPr lang="cs-CZ" altLang="cs-CZ" sz="1000" dirty="0" smtClean="0"/>
                        <a:t>kvality sociálních služeb, </a:t>
                      </a:r>
                      <a:r>
                        <a:rPr lang="cs-CZ" sz="1000" dirty="0" smtClean="0"/>
                        <a:t>sociální prevence, sociální vyloučení, </a:t>
                      </a:r>
                      <a:r>
                        <a:rPr lang="cs-CZ" altLang="cs-CZ" sz="1000" b="0" dirty="0" smtClean="0"/>
                        <a:t>nepříznivá sociální situace</a:t>
                      </a:r>
                      <a:endParaRPr lang="cs-CZ" sz="1000" b="0" dirty="0" smtClean="0"/>
                    </a:p>
                  </a:txBody>
                  <a:tcPr marL="60417" marR="60417" marT="0" marB="0"/>
                </a:tc>
              </a:tr>
              <a:tr h="91558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Výsledky vzdělávání dle RVP: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Navrhuje průpravné hry a cvičení pro děti a mládež. </a:t>
                      </a:r>
                      <a:r>
                        <a:rPr lang="cs-CZ" sz="1000" dirty="0" smtClean="0"/>
                        <a:t>Spolupodílí </a:t>
                      </a:r>
                      <a:r>
                        <a:rPr lang="cs-CZ" sz="1000" dirty="0" smtClean="0"/>
                        <a:t>se na tvorbě a na realizaci projektu týmového představení; naplánuje, připraví finální projekt a realizuje své vlastní představení určené k aktivní komunikaci s divákem/klientem; přijímá zodpovědnost za inscenaci jako výsledek procesu společné tvorby; ovládá základní divadelní propriety; </a:t>
                      </a:r>
                      <a:r>
                        <a:rPr lang="cs-CZ" sz="1000" dirty="0" smtClean="0"/>
                        <a:t>dokáže </a:t>
                      </a:r>
                      <a:r>
                        <a:rPr lang="cs-CZ" sz="1000" dirty="0" smtClean="0"/>
                        <a:t>se prezentovat v různých situacích ve skupině; </a:t>
                      </a:r>
                      <a:r>
                        <a:rPr lang="cs-CZ" sz="1000" dirty="0" smtClean="0"/>
                        <a:t>prozkoumává </a:t>
                      </a:r>
                      <a:r>
                        <a:rPr lang="cs-CZ" sz="1000" dirty="0" smtClean="0"/>
                        <a:t>témata z více úhlů pohledu a pojmenovává hlavní téma a konflikt.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Typ interakce: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Kombinované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  <a:tr h="16078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Druh výukového zdroje: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Výukové</a:t>
                      </a:r>
                      <a:r>
                        <a:rPr lang="cs-CZ" sz="1000" baseline="0" dirty="0" smtClean="0"/>
                        <a:t> materiály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</a:tbl>
          </a:graphicData>
        </a:graphic>
      </p:graphicFrame>
      <p:grpSp>
        <p:nvGrpSpPr>
          <p:cNvPr id="4" name="Skupina 3"/>
          <p:cNvGrpSpPr/>
          <p:nvPr/>
        </p:nvGrpSpPr>
        <p:grpSpPr>
          <a:xfrm>
            <a:off x="1259632" y="116632"/>
            <a:ext cx="6521450" cy="762000"/>
            <a:chOff x="1187624" y="348726"/>
            <a:chExt cx="6521450" cy="762000"/>
          </a:xfrm>
        </p:grpSpPr>
        <p:pic>
          <p:nvPicPr>
            <p:cNvPr id="5" name="Picture 0" descr="MSMT_logolink_bez_vl_a_sloganu.ai"/>
            <p:cNvPicPr>
              <a:picLocks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6" name="obrázek 2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7" name="obrázek 2" descr="MSMT_slogan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8975" y="908720"/>
            <a:ext cx="2686050" cy="1524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416842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3826768" cy="288032"/>
          </a:xfrm>
        </p:spPr>
        <p:txBody>
          <a:bodyPr>
            <a:normAutofit/>
          </a:bodyPr>
          <a:lstStyle/>
          <a:p>
            <a:r>
              <a:rPr lang="cs-CZ" sz="1200" b="1" dirty="0"/>
              <a:t>PRACOVNÍ </a:t>
            </a:r>
            <a:r>
              <a:rPr lang="cs-CZ" sz="1200" b="1" dirty="0" smtClean="0"/>
              <a:t>TEXT </a:t>
            </a:r>
            <a:r>
              <a:rPr lang="cs-CZ" sz="1200" b="1" dirty="0"/>
              <a:t>PRO ŽÁKA</a:t>
            </a:r>
            <a:r>
              <a:rPr lang="cs-CZ" sz="1200" b="1" dirty="0" smtClean="0"/>
              <a:t>:</a:t>
            </a:r>
            <a:endParaRPr lang="cs-CZ" sz="1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404664"/>
            <a:ext cx="8280920" cy="5976664"/>
          </a:xfrm>
        </p:spPr>
        <p:txBody>
          <a:bodyPr>
            <a:normAutofit fontScale="92500" lnSpcReduction="10000"/>
          </a:bodyPr>
          <a:lstStyle/>
          <a:p>
            <a:r>
              <a:rPr lang="cs-CZ" sz="1300" b="1" dirty="0" smtClean="0"/>
              <a:t>ZÁKLADNÍ INFORMACE: Aktivity, které budete připravovat pro děti a mládež ze sociálně vyloučených lokalit budou realizovány ve spolupráci s Nízkoprahovými zařízeními pro děti a mládež (NZDM), popřípadě s organizacemi, které také splňují </a:t>
            </a:r>
            <a:r>
              <a:rPr lang="cs-CZ" sz="1300" b="1" i="1" dirty="0"/>
              <a:t>S</a:t>
            </a:r>
            <a:r>
              <a:rPr lang="cs-CZ" altLang="cs-CZ" sz="1300" b="1" i="1" dirty="0" smtClean="0"/>
              <a:t>tandardy </a:t>
            </a:r>
            <a:r>
              <a:rPr lang="cs-CZ" altLang="cs-CZ" sz="1300" b="1" i="1" dirty="0"/>
              <a:t>kvality sociálních </a:t>
            </a:r>
            <a:r>
              <a:rPr lang="cs-CZ" altLang="cs-CZ" sz="1300" b="1" i="1" dirty="0" smtClean="0"/>
              <a:t>služeb. </a:t>
            </a:r>
          </a:p>
          <a:p>
            <a:endParaRPr lang="cs-CZ" altLang="cs-CZ" sz="1300" b="1" i="1" dirty="0" smtClean="0"/>
          </a:p>
          <a:p>
            <a:pPr marL="0" indent="0">
              <a:buNone/>
            </a:pPr>
            <a:r>
              <a:rPr lang="cs-CZ" altLang="cs-CZ" sz="1300" b="1" dirty="0" smtClean="0"/>
              <a:t>SEZNAMTE SE S TÍMTO TEXTEM:</a:t>
            </a:r>
          </a:p>
          <a:p>
            <a:pPr marL="0" indent="0">
              <a:buNone/>
            </a:pPr>
            <a:r>
              <a:rPr lang="cs-CZ" altLang="cs-CZ" sz="1300" u="sng" dirty="0" smtClean="0"/>
              <a:t>CÍLEM NZDM JE DĚTEM A MLÁDEŽI ZABEZPEČIT:</a:t>
            </a:r>
          </a:p>
          <a:p>
            <a:pPr>
              <a:buNone/>
            </a:pPr>
            <a:r>
              <a:rPr lang="cs-CZ" altLang="cs-CZ" sz="1300" b="1" dirty="0" smtClean="0"/>
              <a:t>• </a:t>
            </a:r>
            <a:r>
              <a:rPr lang="cs-CZ" altLang="cs-CZ" sz="1300" b="1" dirty="0"/>
              <a:t>podporu pro zvládnutí obtížných životních </a:t>
            </a:r>
            <a:r>
              <a:rPr lang="cs-CZ" altLang="cs-CZ" sz="1300" b="1" dirty="0" smtClean="0"/>
              <a:t>událostí;</a:t>
            </a:r>
            <a:endParaRPr lang="cs-CZ" altLang="cs-CZ" sz="1300" b="1" dirty="0"/>
          </a:p>
          <a:p>
            <a:pPr>
              <a:buNone/>
            </a:pPr>
            <a:r>
              <a:rPr lang="cs-CZ" altLang="cs-CZ" sz="1300" b="1" dirty="0"/>
              <a:t>• snížení sociálních rizik vyplývajících z konfliktních společenských situací, životního způsobu </a:t>
            </a:r>
            <a:r>
              <a:rPr lang="cs-CZ" altLang="cs-CZ" sz="1300" b="1" dirty="0" smtClean="0"/>
              <a:t>         a </a:t>
            </a:r>
            <a:r>
              <a:rPr lang="cs-CZ" altLang="cs-CZ" sz="1300" b="1" dirty="0"/>
              <a:t>rizikového </a:t>
            </a:r>
            <a:r>
              <a:rPr lang="cs-CZ" altLang="cs-CZ" sz="1300" b="1" dirty="0" smtClean="0"/>
              <a:t>chování;</a:t>
            </a:r>
            <a:endParaRPr lang="cs-CZ" altLang="cs-CZ" sz="1300" b="1" dirty="0"/>
          </a:p>
          <a:p>
            <a:pPr>
              <a:buNone/>
            </a:pPr>
            <a:r>
              <a:rPr lang="cs-CZ" altLang="cs-CZ" sz="1300" b="1" dirty="0"/>
              <a:t>• zvýšení sociálních schopností a </a:t>
            </a:r>
            <a:r>
              <a:rPr lang="cs-CZ" altLang="cs-CZ" sz="1300" b="1" dirty="0" smtClean="0"/>
              <a:t>dovedností;</a:t>
            </a:r>
            <a:endParaRPr lang="cs-CZ" altLang="cs-CZ" sz="1300" b="1" dirty="0"/>
          </a:p>
          <a:p>
            <a:pPr>
              <a:buNone/>
            </a:pPr>
            <a:r>
              <a:rPr lang="cs-CZ" altLang="cs-CZ" sz="1300" b="1" dirty="0"/>
              <a:t>• podporu sociálního začlenění do skupiny vrstevníků i do společnosti, včetně zapojení do dění místní </a:t>
            </a:r>
            <a:r>
              <a:rPr lang="cs-CZ" altLang="cs-CZ" sz="1300" b="1" dirty="0" smtClean="0"/>
              <a:t>komunity;</a:t>
            </a:r>
            <a:endParaRPr lang="cs-CZ" altLang="cs-CZ" sz="1300" b="1" dirty="0"/>
          </a:p>
          <a:p>
            <a:pPr>
              <a:buNone/>
            </a:pPr>
            <a:r>
              <a:rPr lang="cs-CZ" altLang="cs-CZ" sz="1300" b="1" dirty="0"/>
              <a:t>• nezbytnou psychickou, fyzickou, právní a sociální ochranu během pobytu v zařízení a podmínky pro realizaci osobních </a:t>
            </a:r>
            <a:r>
              <a:rPr lang="cs-CZ" altLang="cs-CZ" sz="1300" b="1" dirty="0" smtClean="0"/>
              <a:t>aktivit;</a:t>
            </a:r>
            <a:endParaRPr lang="cs-CZ" altLang="cs-CZ" sz="1300" b="1" dirty="0"/>
          </a:p>
          <a:p>
            <a:pPr>
              <a:buNone/>
            </a:pPr>
            <a:r>
              <a:rPr lang="cs-CZ" altLang="cs-CZ" sz="1300" b="1" dirty="0"/>
              <a:t>• zlepšovat kvalitu jejich </a:t>
            </a:r>
            <a:r>
              <a:rPr lang="cs-CZ" altLang="cs-CZ" sz="1300" b="1" dirty="0" smtClean="0"/>
              <a:t>života;</a:t>
            </a:r>
            <a:endParaRPr lang="cs-CZ" altLang="cs-CZ" sz="1300" b="1" dirty="0"/>
          </a:p>
          <a:p>
            <a:pPr>
              <a:buNone/>
            </a:pPr>
            <a:r>
              <a:rPr lang="cs-CZ" altLang="cs-CZ" sz="1300" b="1" dirty="0"/>
              <a:t>• předcházet nebo snížit zdravotní rizika související s jejich způsobem </a:t>
            </a:r>
            <a:r>
              <a:rPr lang="cs-CZ" altLang="cs-CZ" sz="1300" b="1" dirty="0" smtClean="0"/>
              <a:t>života;</a:t>
            </a:r>
            <a:endParaRPr lang="cs-CZ" altLang="cs-CZ" sz="1300" b="1" dirty="0"/>
          </a:p>
          <a:p>
            <a:pPr>
              <a:buNone/>
            </a:pPr>
            <a:r>
              <a:rPr lang="cs-CZ" altLang="cs-CZ" sz="1300" b="1" dirty="0"/>
              <a:t>• lepší orientaci v jejich sociálním </a:t>
            </a:r>
            <a:r>
              <a:rPr lang="cs-CZ" altLang="cs-CZ" sz="1300" b="1" dirty="0" smtClean="0"/>
              <a:t>prostředí;</a:t>
            </a:r>
            <a:endParaRPr lang="cs-CZ" altLang="cs-CZ" sz="1300" b="1" dirty="0"/>
          </a:p>
          <a:p>
            <a:pPr>
              <a:buNone/>
            </a:pPr>
            <a:r>
              <a:rPr lang="cs-CZ" altLang="cs-CZ" sz="1300" b="1" dirty="0"/>
              <a:t>• podmínky k řešení jejich nepříznivé sociální situace.</a:t>
            </a:r>
          </a:p>
          <a:p>
            <a:pPr>
              <a:buFont typeface="Wingdings" pitchFamily="2" charset="2"/>
              <a:buChar char="Ø"/>
              <a:defRPr/>
            </a:pPr>
            <a:endParaRPr lang="cs-CZ" sz="2800" b="1" dirty="0"/>
          </a:p>
          <a:p>
            <a:pPr>
              <a:buFont typeface="Wingdings" pitchFamily="2" charset="2"/>
              <a:buChar char="Ø"/>
              <a:defRPr/>
            </a:pPr>
            <a:endParaRPr lang="cs-CZ" sz="2800" b="1" dirty="0"/>
          </a:p>
          <a:p>
            <a:pPr>
              <a:buNone/>
              <a:defRPr/>
            </a:pPr>
            <a:endParaRPr lang="cs-CZ" sz="2800" b="1" dirty="0"/>
          </a:p>
          <a:p>
            <a:pPr>
              <a:defRPr/>
            </a:pPr>
            <a:endParaRPr lang="cs-CZ" sz="1200" b="1" dirty="0" smtClean="0"/>
          </a:p>
          <a:p>
            <a:pPr>
              <a:defRPr/>
            </a:pPr>
            <a:endParaRPr lang="cs-CZ" sz="1200" b="1" dirty="0"/>
          </a:p>
          <a:p>
            <a:pPr>
              <a:buNone/>
              <a:defRPr/>
            </a:pPr>
            <a:r>
              <a:rPr lang="cs-CZ" sz="1200" b="1" dirty="0" smtClean="0"/>
              <a:t>      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697231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538736" cy="418058"/>
          </a:xfrm>
        </p:spPr>
        <p:txBody>
          <a:bodyPr>
            <a:normAutofit/>
          </a:bodyPr>
          <a:lstStyle/>
          <a:p>
            <a:r>
              <a:rPr lang="cs-CZ" sz="1200" b="1" dirty="0"/>
              <a:t>PRACOVNÍ TEXT PRO ŽÁKA: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64704"/>
            <a:ext cx="7467600" cy="5709248"/>
          </a:xfrm>
        </p:spPr>
        <p:txBody>
          <a:bodyPr>
            <a:normAutofit/>
          </a:bodyPr>
          <a:lstStyle/>
          <a:p>
            <a:pPr marL="0" indent="0">
              <a:spcBef>
                <a:spcPts val="580"/>
              </a:spcBef>
              <a:buNone/>
              <a:defRPr/>
            </a:pPr>
            <a:r>
              <a:rPr lang="cs-CZ" sz="1200" b="1" dirty="0"/>
              <a:t>OBSAH SLUŽBY- POPIS INTERVENCÍ</a:t>
            </a:r>
            <a:br>
              <a:rPr lang="cs-CZ" sz="1200" b="1" dirty="0"/>
            </a:br>
            <a:r>
              <a:rPr lang="cs-CZ" sz="1200" b="1" dirty="0"/>
              <a:t>REALIZOVANÝCH NZDM</a:t>
            </a:r>
            <a:r>
              <a:rPr lang="cs-CZ" sz="1200" b="1" dirty="0" smtClean="0"/>
              <a:t>VE </a:t>
            </a:r>
            <a:r>
              <a:rPr lang="cs-CZ" sz="1200" b="1" dirty="0"/>
              <a:t>PROSPĚCH </a:t>
            </a:r>
            <a:r>
              <a:rPr lang="cs-CZ" sz="1200" b="1" dirty="0" smtClean="0"/>
              <a:t>UŽIVATELŮ</a:t>
            </a:r>
          </a:p>
          <a:p>
            <a:pPr marL="0" indent="0">
              <a:spcBef>
                <a:spcPts val="580"/>
              </a:spcBef>
              <a:buNone/>
              <a:defRPr/>
            </a:pPr>
            <a:r>
              <a:rPr lang="cs-CZ" sz="1200" b="1" i="1" dirty="0" smtClean="0"/>
              <a:t>(jaké aktivity nízkoprahová zařízení poskytují)</a:t>
            </a:r>
          </a:p>
          <a:p>
            <a:pPr>
              <a:spcBef>
                <a:spcPts val="580"/>
              </a:spcBef>
              <a:buFont typeface="Wingdings 2"/>
              <a:buChar char=""/>
              <a:defRPr/>
            </a:pPr>
            <a:r>
              <a:rPr lang="cs-CZ" sz="1200" b="1" u="sng" dirty="0" smtClean="0"/>
              <a:t>Kontaktní </a:t>
            </a:r>
            <a:r>
              <a:rPr lang="cs-CZ" sz="1200" b="1" u="sng" dirty="0"/>
              <a:t>práce</a:t>
            </a:r>
          </a:p>
          <a:p>
            <a:pPr>
              <a:spcBef>
                <a:spcPts val="580"/>
              </a:spcBef>
              <a:buFont typeface="Wingdings 2"/>
              <a:buChar char=""/>
              <a:defRPr/>
            </a:pPr>
            <a:r>
              <a:rPr lang="cs-CZ" sz="1200" b="1" dirty="0"/>
              <a:t>Situační intervence</a:t>
            </a:r>
          </a:p>
          <a:p>
            <a:pPr>
              <a:spcBef>
                <a:spcPts val="580"/>
              </a:spcBef>
              <a:buFont typeface="Wingdings 2"/>
              <a:buChar char=""/>
              <a:defRPr/>
            </a:pPr>
            <a:r>
              <a:rPr lang="cs-CZ" sz="1200" b="1" dirty="0"/>
              <a:t>Informační servis uživateli</a:t>
            </a:r>
          </a:p>
          <a:p>
            <a:pPr>
              <a:spcBef>
                <a:spcPts val="580"/>
              </a:spcBef>
              <a:buFont typeface="Wingdings 2"/>
              <a:buChar char=""/>
              <a:defRPr/>
            </a:pPr>
            <a:r>
              <a:rPr lang="cs-CZ" sz="1200" b="1" dirty="0"/>
              <a:t>Poradenství</a:t>
            </a:r>
          </a:p>
          <a:p>
            <a:pPr>
              <a:spcBef>
                <a:spcPts val="580"/>
              </a:spcBef>
              <a:buFont typeface="Wingdings 2"/>
              <a:buChar char=""/>
              <a:defRPr/>
            </a:pPr>
            <a:r>
              <a:rPr lang="pt-BR" sz="1200" b="1" dirty="0"/>
              <a:t>Krizová intervence / Pomoc v krizi</a:t>
            </a:r>
            <a:endParaRPr lang="cs-CZ" sz="1200" b="1" dirty="0"/>
          </a:p>
          <a:p>
            <a:pPr>
              <a:spcBef>
                <a:spcPts val="580"/>
              </a:spcBef>
              <a:buFont typeface="Wingdings 2"/>
              <a:buChar char=""/>
              <a:defRPr/>
            </a:pPr>
            <a:r>
              <a:rPr lang="cs-CZ" sz="1200" b="1" dirty="0"/>
              <a:t>Zprostředkování dalších služeb (doprovod)</a:t>
            </a:r>
          </a:p>
          <a:p>
            <a:pPr>
              <a:spcBef>
                <a:spcPts val="580"/>
              </a:spcBef>
              <a:buFont typeface="Wingdings 2"/>
              <a:buChar char=""/>
              <a:defRPr/>
            </a:pPr>
            <a:r>
              <a:rPr lang="cs-CZ" sz="1200" b="1" dirty="0"/>
              <a:t>Kontakt s institucemi ve prospěch uživatele</a:t>
            </a:r>
          </a:p>
          <a:p>
            <a:pPr>
              <a:spcBef>
                <a:spcPts val="580"/>
              </a:spcBef>
              <a:buFont typeface="Wingdings 2"/>
              <a:buChar char=""/>
              <a:defRPr/>
            </a:pPr>
            <a:r>
              <a:rPr lang="cs-CZ" sz="1200" b="1" dirty="0"/>
              <a:t>Případová práce</a:t>
            </a:r>
          </a:p>
          <a:p>
            <a:pPr>
              <a:spcBef>
                <a:spcPts val="580"/>
              </a:spcBef>
              <a:buFont typeface="Wingdings 2"/>
              <a:buChar char=""/>
              <a:defRPr/>
            </a:pPr>
            <a:r>
              <a:rPr lang="pt-BR" sz="1200" b="1" dirty="0"/>
              <a:t>Skupinová práce / práce se skupinou</a:t>
            </a:r>
            <a:endParaRPr lang="cs-CZ" sz="1200" b="1" dirty="0"/>
          </a:p>
          <a:p>
            <a:pPr>
              <a:spcBef>
                <a:spcPts val="580"/>
              </a:spcBef>
              <a:buFont typeface="Wingdings 2"/>
              <a:buChar char=""/>
              <a:defRPr/>
            </a:pPr>
            <a:r>
              <a:rPr lang="cs-CZ" sz="1200" b="1" dirty="0"/>
              <a:t>Práce s blízkými osobami</a:t>
            </a:r>
          </a:p>
          <a:p>
            <a:pPr>
              <a:spcBef>
                <a:spcPts val="580"/>
              </a:spcBef>
              <a:buFont typeface="Wingdings 2"/>
              <a:buChar char=""/>
              <a:defRPr/>
            </a:pPr>
            <a:r>
              <a:rPr lang="cs-CZ" sz="1200" b="1" dirty="0"/>
              <a:t>Volnočasové aktivity</a:t>
            </a:r>
          </a:p>
          <a:p>
            <a:pPr>
              <a:spcBef>
                <a:spcPts val="580"/>
              </a:spcBef>
              <a:buFont typeface="Wingdings 2"/>
              <a:buChar char=""/>
              <a:defRPr/>
            </a:pPr>
            <a:r>
              <a:rPr lang="cs-CZ" sz="1200" b="1" dirty="0"/>
              <a:t>Preventivní, výchovné a pedagogické programy</a:t>
            </a:r>
          </a:p>
          <a:p>
            <a:pPr>
              <a:spcBef>
                <a:spcPts val="580"/>
              </a:spcBef>
              <a:buFont typeface="Wingdings 2"/>
              <a:buChar char=""/>
              <a:defRPr/>
            </a:pPr>
            <a:r>
              <a:rPr lang="cs-CZ" sz="1200" b="1" dirty="0"/>
              <a:t>Jednorázové či příležitostné programy</a:t>
            </a:r>
          </a:p>
          <a:p>
            <a:pPr>
              <a:spcBef>
                <a:spcPts val="580"/>
              </a:spcBef>
              <a:buFont typeface="Wingdings 2"/>
              <a:buChar char=""/>
              <a:defRPr/>
            </a:pPr>
            <a:r>
              <a:rPr lang="cs-CZ" sz="1200" b="1" dirty="0"/>
              <a:t>Dlouhodobé programy</a:t>
            </a:r>
          </a:p>
          <a:p>
            <a:pPr>
              <a:spcBef>
                <a:spcPts val="580"/>
              </a:spcBef>
              <a:buFont typeface="Wingdings 2"/>
              <a:buChar char=""/>
              <a:defRPr/>
            </a:pPr>
            <a:r>
              <a:rPr lang="cs-CZ" sz="1200" b="1" dirty="0"/>
              <a:t>Doučování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79922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6131024" cy="418058"/>
          </a:xfrm>
        </p:spPr>
        <p:txBody>
          <a:bodyPr>
            <a:normAutofit/>
          </a:bodyPr>
          <a:lstStyle/>
          <a:p>
            <a:r>
              <a:rPr lang="cs-CZ" sz="1400" b="1" dirty="0"/>
              <a:t>PRACOVNÍ TEXT PRO ŽÁKA: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692696"/>
            <a:ext cx="8064896" cy="5760640"/>
          </a:xfrm>
        </p:spPr>
        <p:txBody>
          <a:bodyPr>
            <a:normAutofit/>
          </a:bodyPr>
          <a:lstStyle/>
          <a:p>
            <a:r>
              <a:rPr lang="cs-CZ" sz="1200" b="1" dirty="0"/>
              <a:t>INDIVIDUÁLNÍ PLÁNOVÁNÍ SLUŽEB</a:t>
            </a:r>
          </a:p>
          <a:p>
            <a:pPr marL="0" indent="0">
              <a:buNone/>
            </a:pPr>
            <a:r>
              <a:rPr lang="cs-CZ" sz="1200" b="1" dirty="0"/>
              <a:t>     (Vytvoření individuálního plánu pro klienta NZDM)</a:t>
            </a:r>
            <a:endParaRPr lang="cs-CZ" sz="1200" dirty="0"/>
          </a:p>
          <a:p>
            <a:r>
              <a:rPr lang="cs-CZ" sz="1200" dirty="0"/>
              <a:t>Proces individuálního plánování chápeme v kontextu NÍZKOPRAHOVÉHO ZAŘÍZENÍ PRO DĚTI A MLÁDEŽ jako dlouhodobou </a:t>
            </a:r>
            <a:r>
              <a:rPr lang="cs-CZ" sz="1200" dirty="0" smtClean="0"/>
              <a:t>práci </a:t>
            </a:r>
            <a:r>
              <a:rPr lang="cs-CZ" sz="1200" dirty="0"/>
              <a:t>s uživatelem služby, který začíná se všemi uživateli uzavřením Dohody / </a:t>
            </a:r>
            <a:r>
              <a:rPr lang="cs-CZ" sz="1200" b="1" dirty="0"/>
              <a:t>Smlouvy o užívání služeb</a:t>
            </a:r>
            <a:r>
              <a:rPr lang="cs-CZ" sz="1200" dirty="0"/>
              <a:t>. </a:t>
            </a:r>
          </a:p>
          <a:p>
            <a:r>
              <a:rPr lang="cs-CZ" sz="1200" dirty="0"/>
              <a:t>V dohodě je souhlasem stvrzen tzv. adaptační cíl, který v důsledku znamená, že pokud on bude do NZDM docházet v souladu s pravidly, tak pracovníci mají prostor pro to, aby se s uživatelem plánovitě bavili a komunikovali s ním jeho potřeby a zakázky. Na základě dalších rozhovorů v rámci kontaktní práce, což může trvat různě dlouhou dobu, se s uživatelem uzavírá individuální zakázka.</a:t>
            </a:r>
          </a:p>
          <a:p>
            <a:r>
              <a:rPr lang="cs-CZ" sz="1200" dirty="0"/>
              <a:t>V NZDM může být individuální plán vytvořen pro krátkodobé i dlouhodobé zakázky uživatelů </a:t>
            </a:r>
            <a:r>
              <a:rPr lang="cs-CZ" sz="1200" dirty="0" smtClean="0"/>
              <a:t>klubu</a:t>
            </a:r>
            <a:r>
              <a:rPr lang="cs-CZ" sz="1200" dirty="0"/>
              <a:t>. Procesem plánování jsou chápány </a:t>
            </a:r>
            <a:r>
              <a:rPr lang="cs-CZ" sz="1200" dirty="0" smtClean="0"/>
              <a:t>činnosti, </a:t>
            </a:r>
            <a:r>
              <a:rPr lang="cs-CZ" sz="1200" dirty="0"/>
              <a:t>během kterých se pracovníci aktivně zajímají o situaci uživatele, sledují jeho příběh v čase a obtížná témata řeší prostřednictvím poskytování </a:t>
            </a:r>
            <a:r>
              <a:rPr lang="cs-CZ" sz="1200" dirty="0" smtClean="0"/>
              <a:t>různých zásahů (intervencí) a způsobů pomoci.</a:t>
            </a:r>
            <a:endParaRPr lang="cs-CZ" sz="1200" dirty="0"/>
          </a:p>
          <a:p>
            <a:r>
              <a:rPr lang="cs-CZ" sz="1200" dirty="0" smtClean="0"/>
              <a:t>Individuálního </a:t>
            </a:r>
            <a:r>
              <a:rPr lang="cs-CZ" sz="1200" dirty="0"/>
              <a:t>plánování je třeba evidovat a mít o něm záznamy (revize, průběžné stanovení dílčích cílů, hodnocení dosažených cílů, uzavření plánu</a:t>
            </a:r>
            <a:r>
              <a:rPr lang="cs-CZ" sz="1200" dirty="0" smtClean="0"/>
              <a:t>).</a:t>
            </a:r>
          </a:p>
          <a:p>
            <a:endParaRPr lang="cs-CZ" sz="1200" dirty="0"/>
          </a:p>
          <a:p>
            <a:r>
              <a:rPr lang="cs-CZ" sz="1200" b="1" dirty="0"/>
              <a:t>Konkrétním výstupem procesu individuálního plánování je </a:t>
            </a:r>
            <a:r>
              <a:rPr lang="cs-CZ" sz="1200" b="1" dirty="0" smtClean="0"/>
              <a:t>INDIVIDUÁLNÍ PLÁN SLUŽEB (dohoda) </a:t>
            </a:r>
            <a:r>
              <a:rPr lang="cs-CZ" sz="1200" dirty="0" smtClean="0"/>
              <a:t> </a:t>
            </a:r>
            <a:r>
              <a:rPr lang="cs-CZ" sz="1200" dirty="0"/>
              <a:t>- jehož podoba může být různá, ale měl by obsahovat níže uvedené náležitosti. Často má podobu jakési složky </a:t>
            </a:r>
            <a:r>
              <a:rPr lang="cs-CZ" sz="1200" dirty="0" smtClean="0"/>
              <a:t>(případu, </a:t>
            </a:r>
            <a:r>
              <a:rPr lang="cs-CZ" sz="1200" dirty="0"/>
              <a:t>karty, …), kde se v čase zaznamenává uživatelův příběh a jeho řešení.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03430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6563072" cy="364902"/>
          </a:xfrm>
        </p:spPr>
        <p:txBody>
          <a:bodyPr>
            <a:normAutofit/>
          </a:bodyPr>
          <a:lstStyle/>
          <a:p>
            <a:r>
              <a:rPr lang="cs-CZ" sz="1400" b="1" dirty="0"/>
              <a:t>PRACOVNÍ TEXT PRO ŽÁKA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20688"/>
            <a:ext cx="7467600" cy="5853264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u="sng" dirty="0"/>
              <a:t>Individuální plán služeb</a:t>
            </a:r>
            <a:endParaRPr lang="cs-CZ" sz="1200" dirty="0"/>
          </a:p>
          <a:p>
            <a:pPr marL="0" indent="0">
              <a:buNone/>
            </a:pPr>
            <a:r>
              <a:rPr lang="cs-CZ" sz="1200" b="1" dirty="0" smtClean="0"/>
              <a:t> </a:t>
            </a:r>
            <a:endParaRPr lang="cs-CZ" sz="1200" dirty="0"/>
          </a:p>
          <a:p>
            <a:r>
              <a:rPr lang="cs-CZ" sz="1200" b="1" dirty="0"/>
              <a:t>Individuální plán obsahuje dohodu zařízení (zastoupeného pracovníkem) </a:t>
            </a:r>
            <a:r>
              <a:rPr lang="cs-CZ" sz="1200" b="1" dirty="0" smtClean="0"/>
              <a:t>a </a:t>
            </a:r>
            <a:r>
              <a:rPr lang="cs-CZ" sz="1200" b="1" dirty="0"/>
              <a:t>uživatele, která stanoví:</a:t>
            </a:r>
            <a:endParaRPr lang="cs-CZ" sz="1200" dirty="0"/>
          </a:p>
          <a:p>
            <a:pPr lvl="1"/>
            <a:r>
              <a:rPr lang="cs-CZ" sz="1200" dirty="0"/>
              <a:t>Jméno klíčového pracovníka, který je odpovědný za plánování </a:t>
            </a:r>
            <a:r>
              <a:rPr lang="cs-CZ" sz="1200" dirty="0" smtClean="0"/>
              <a:t>a </a:t>
            </a:r>
            <a:r>
              <a:rPr lang="cs-CZ" sz="1200" dirty="0"/>
              <a:t>průběh služby.</a:t>
            </a:r>
          </a:p>
          <a:p>
            <a:pPr lvl="1"/>
            <a:r>
              <a:rPr lang="cs-CZ" sz="1200" dirty="0"/>
              <a:t>Cíl, ke kterému má poskytnutí služby směřovat.</a:t>
            </a:r>
          </a:p>
          <a:p>
            <a:pPr lvl="1"/>
            <a:r>
              <a:rPr lang="cs-CZ" sz="1200" dirty="0"/>
              <a:t>Kritéria, dle kterých se bude hodnotit dosažení cílů (jak poznáme, že již bylo cíle dosaženo).</a:t>
            </a:r>
          </a:p>
          <a:p>
            <a:pPr lvl="1"/>
            <a:r>
              <a:rPr lang="cs-CZ" sz="1200" dirty="0"/>
              <a:t>Prostředky, kroky, které povedou k dosažení </a:t>
            </a:r>
            <a:r>
              <a:rPr lang="cs-CZ" sz="1200" dirty="0" smtClean="0"/>
              <a:t>cílů.</a:t>
            </a:r>
            <a:endParaRPr lang="cs-CZ" sz="1200" dirty="0"/>
          </a:p>
          <a:p>
            <a:pPr lvl="1"/>
            <a:r>
              <a:rPr lang="cs-CZ" sz="1200" dirty="0"/>
              <a:t>Termín </a:t>
            </a:r>
            <a:r>
              <a:rPr lang="cs-CZ" sz="1200" dirty="0" smtClean="0"/>
              <a:t>vyhodnocení a termín znovuobnovení dohody</a:t>
            </a:r>
            <a:r>
              <a:rPr lang="cs-CZ" sz="1200" dirty="0"/>
              <a:t>.</a:t>
            </a:r>
          </a:p>
          <a:p>
            <a:pPr marL="0" indent="0">
              <a:buNone/>
            </a:pPr>
            <a:r>
              <a:rPr lang="cs-CZ" sz="1200" dirty="0"/>
              <a:t> 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20185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467600" cy="504056"/>
          </a:xfrm>
        </p:spPr>
        <p:txBody>
          <a:bodyPr>
            <a:normAutofit fontScale="90000"/>
          </a:bodyPr>
          <a:lstStyle/>
          <a:p>
            <a:r>
              <a:rPr lang="cs-CZ" dirty="0"/>
              <a:t>Úkoly - zadání pro </a:t>
            </a:r>
            <a:r>
              <a:rPr lang="cs-CZ" dirty="0" smtClean="0"/>
              <a:t>žáka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345170160"/>
              </p:ext>
            </p:extLst>
          </p:nvPr>
        </p:nvGraphicFramePr>
        <p:xfrm>
          <a:off x="251520" y="580648"/>
          <a:ext cx="8352928" cy="620553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352928"/>
              </a:tblGrid>
              <a:tr h="41719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rgbClr val="002060"/>
                          </a:solidFill>
                          <a:effectLst/>
                        </a:rPr>
                        <a:t>Úkoly - zadání </a:t>
                      </a:r>
                      <a:r>
                        <a:rPr lang="cs-CZ" sz="1200" kern="50" dirty="0">
                          <a:solidFill>
                            <a:srgbClr val="002060"/>
                          </a:solidFill>
                          <a:effectLst/>
                        </a:rPr>
                        <a:t>pro </a:t>
                      </a:r>
                      <a:r>
                        <a:rPr lang="cs-CZ" sz="1200" kern="50" dirty="0" smtClean="0">
                          <a:solidFill>
                            <a:srgbClr val="002060"/>
                          </a:solidFill>
                          <a:effectLst/>
                        </a:rPr>
                        <a:t>žáka</a:t>
                      </a:r>
                      <a:endParaRPr lang="cs-CZ" sz="1200" kern="50" dirty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19847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</a:rPr>
                        <a:t>Pečlivě si přečtěte</a:t>
                      </a: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 Pracovní text.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Vašim úkolem je realizovat aktivitu, pro všechny cílové věkové skupiny dětí a mládeže </a:t>
                      </a:r>
                      <a:r>
                        <a:rPr lang="pl-PL" sz="1200" b="1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r>
                        <a:rPr lang="pl-PL" sz="1200" b="1" baseline="0" dirty="0" smtClean="0">
                          <a:solidFill>
                            <a:schemeClr val="tx1"/>
                          </a:solidFill>
                        </a:rPr>
                        <a:t>-</a:t>
                      </a:r>
                      <a:r>
                        <a:rPr lang="pl-PL" sz="1200" b="1" dirty="0" smtClean="0">
                          <a:solidFill>
                            <a:schemeClr val="tx1"/>
                          </a:solidFill>
                        </a:rPr>
                        <a:t>26 let v rámci </a:t>
                      </a:r>
                      <a:r>
                        <a:rPr lang="cs-CZ" sz="1200" b="1" dirty="0" smtClean="0">
                          <a:solidFill>
                            <a:srgbClr val="FF0000"/>
                          </a:solidFill>
                        </a:rPr>
                        <a:t>individuálního plánování služeb.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Dramatická situace-rozhovor (kontaktní pracovník+klient); v klubu se setkáváte s budoucími klienty, každý z nich je jiný a má individuální potřeby, úkolem pověřeného pracovníka je zjistit jeho potřeby, které se shodují s nabídkou a možnostmi nízkoprahového zařízení a s tímto klientem naplánovat ve vzájemné shodě společnou činnost a v případě zájmu klienta uzavřít dohodu obsahující 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</a:rPr>
                        <a:t>individuální plán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</a:rPr>
                        <a:t> poskytovaných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</a:rPr>
                        <a:t> služeb. 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Při dramatizaci se pokusíte dojít k aktu vytvoření dohody; zaměříte se i na vhodnou, klientovi přiměřenou komunikaci směřující k nastolení důvěry.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Realizace – připravenou aktivitu za pomoci prvků dramatické výchovy předveďte; </a:t>
                      </a:r>
                      <a:r>
                        <a:rPr lang="cs-CZ" sz="1200" b="1" kern="1200" baseline="0" dirty="0" smtClean="0">
                          <a:solidFill>
                            <a:schemeClr val="tx1"/>
                          </a:solidFill>
                          <a:effectLst/>
                        </a:rPr>
                        <a:t>ž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</a:rPr>
                        <a:t>áci se rozdělí do dvojic (pověřený pracovník+klient)</a:t>
                      </a:r>
                      <a:r>
                        <a:rPr kumimoji="0" lang="cs-CZ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;</a:t>
                      </a: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nezapomeňte se zaměřit na </a:t>
                      </a:r>
                      <a:r>
                        <a:rPr kumimoji="0" lang="cs-CZ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aktivní</a:t>
                      </a: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2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komunikaci s divákem/klientem, ve Vašem případě to budou pravděpodobně spolužáci a vyučující. 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Ve všech směrech by realizovaná aktivita měla odpovídat poslání a cílům NZDM a jejich klientů.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8580" marR="68580" marT="0" marB="0"/>
                </a:tc>
              </a:tr>
              <a:tr h="105954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 realizaci si ihned k zapište do Pracovního listu body </a:t>
                      </a: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dohody obsahující 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</a:rPr>
                        <a:t>individuální plán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</a:rPr>
                        <a:t> poskytovaných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</a:rPr>
                        <a:t> služeb,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</a:rPr>
                        <a:t> ale i </a:t>
                      </a:r>
                      <a:r>
                        <a:rPr kumimoji="0" lang="cs-CZ" sz="12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poznámky, zkušenosti, které jste získali(pozitivní i negativní).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Přípravu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dramatizace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zaznamenanou v Pracovním listu následně prezentujte spolužákům pomocí interaktivní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tabule.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Při prezentaci se zaměřte i na odůvodnění vašeho výběru. </a:t>
                      </a:r>
                      <a:endParaRPr kumimoji="0" lang="cs-CZ" sz="1200" b="1" i="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1" i="0" kern="120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41830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Vaše p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rezentace přípravy dramatizace slouží jako podklad k následné diskuzi,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tu zorganizujte 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(při organizaci diskuze se řiďte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pokyny vyučujícího).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b="1" i="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66770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Zajímavé podněty z diskuze (někdy postačí i pouhé doplnění, či zvýraznění) zaznamenejte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do Pracovního listu;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pro záznam podnětů 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můžete využít pestré</a:t>
                      </a:r>
                      <a:r>
                        <a:rPr kumimoji="0" lang="cs-CZ" sz="1200" b="1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nabídky programů interaktivní tabule.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b="1" i="0" kern="5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4875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467600" cy="5040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Pracovní list žáka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855918171"/>
              </p:ext>
            </p:extLst>
          </p:nvPr>
        </p:nvGraphicFramePr>
        <p:xfrm>
          <a:off x="179512" y="764705"/>
          <a:ext cx="8208912" cy="590465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208912"/>
              </a:tblGrid>
              <a:tr h="48840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  <a:latin typeface="+mn-lt"/>
                        </a:rPr>
                        <a:t>Pracovní list žáka</a:t>
                      </a:r>
                      <a:endParaRPr lang="cs-CZ" sz="1200" b="1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87220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Moje příprava dramatizace: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23979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</a:rPr>
                        <a:t>Co vše se mi v dramatizaci podařilo </a:t>
                      </a: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sym typeface="Wingdings" panose="05000000000000000000" pitchFamily="2" charset="2"/>
                        </a:rPr>
                        <a:t>:</a:t>
                      </a: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sym typeface="Wingdings" panose="05000000000000000000" pitchFamily="2" charset="2"/>
                        </a:rPr>
                        <a:t>Co je třeba zlepšit, co chybělo :</a:t>
                      </a: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29614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Základní body dohody o 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</a:rPr>
                        <a:t>individuálním plán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</a:rPr>
                        <a:t> poskytovaných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</a:rPr>
                        <a:t> služeb: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</a:rPr>
                        <a:t>1.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</a:rPr>
                        <a:t>2.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</a:rPr>
                        <a:t>3.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</a:rPr>
                        <a:t>4.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</a:rPr>
                        <a:t>5.</a:t>
                      </a:r>
                      <a:endParaRPr lang="cs-CZ" sz="1200" kern="5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00811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</a:rPr>
                        <a:t>Získané </a:t>
                      </a:r>
                      <a:r>
                        <a:rPr kumimoji="0" lang="cs-CZ" sz="1200" b="1" i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podněty z diskuze: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7131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404664"/>
            <a:ext cx="85689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i="1" dirty="0">
                <a:latin typeface="+mn-lt"/>
              </a:rPr>
              <a:t>Zdroj:</a:t>
            </a:r>
            <a:endParaRPr lang="cs-CZ" sz="1200" dirty="0">
              <a:latin typeface="+mn-lt"/>
            </a:endParaRPr>
          </a:p>
          <a:p>
            <a:r>
              <a:rPr lang="cs-CZ" sz="1200" i="1" dirty="0">
                <a:latin typeface="+mn-lt"/>
              </a:rPr>
              <a:t>Pojmosloví nízkoprahových zařízení pro děti a mládež.</a:t>
            </a:r>
            <a:r>
              <a:rPr lang="cs-CZ" sz="1200" dirty="0">
                <a:latin typeface="+mn-lt"/>
              </a:rPr>
              <a:t> In: </a:t>
            </a:r>
            <a:r>
              <a:rPr lang="cs-CZ" sz="1200" i="1" dirty="0">
                <a:latin typeface="+mn-lt"/>
              </a:rPr>
              <a:t>www.streetwork.cz</a:t>
            </a:r>
            <a:r>
              <a:rPr lang="cs-CZ" sz="1200" dirty="0">
                <a:latin typeface="+mn-lt"/>
              </a:rPr>
              <a:t> [online]. 2008. vyd. Praha [cit. 2013-09-02]. Dostupné z: </a:t>
            </a:r>
            <a:r>
              <a:rPr lang="cs-CZ" sz="1200" u="sng" dirty="0">
                <a:latin typeface="+mn-lt"/>
                <a:hlinkClick r:id="rId2"/>
              </a:rPr>
              <a:t>http://www.streetwork.cz/images/download/Pojmoslovi_text.pdf</a:t>
            </a:r>
            <a:endParaRPr lang="cs-CZ" sz="1200" dirty="0">
              <a:latin typeface="+mn-lt"/>
            </a:endParaRPr>
          </a:p>
          <a:p>
            <a:pPr hangingPunct="0"/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35924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572</TotalTime>
  <Words>983</Words>
  <Application>Microsoft Office PowerPoint</Application>
  <PresentationFormat>Předvádění na obrazovce (4:3)</PresentationFormat>
  <Paragraphs>130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  VY_32_INOVACE_SA4A_20 DUM 20. „realizace-individuální plánování služeb“</vt:lpstr>
      <vt:lpstr>Prezentace aplikace PowerPoint</vt:lpstr>
      <vt:lpstr>PRACOVNÍ TEXT PRO ŽÁKA:</vt:lpstr>
      <vt:lpstr>PRACOVNÍ TEXT PRO ŽÁKA:</vt:lpstr>
      <vt:lpstr>PRACOVNÍ TEXT PRO ŽÁKA:</vt:lpstr>
      <vt:lpstr>PRACOVNÍ TEXT PRO ŽÁKA</vt:lpstr>
      <vt:lpstr>Úkoly - zadání pro žáka</vt:lpstr>
      <vt:lpstr>Pracovní list žáka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další</dc:creator>
  <dc:description>Dostupné z Metodického portálu www.rvp.cz, ISSN: 1802-4785, financovaného z ESF a státního rozpočtu ČR. Provozováno Výzkumným ústavem pedagogickým v Praze.</dc:description>
  <cp:lastModifiedBy>Tomáš Vorochta</cp:lastModifiedBy>
  <cp:revision>89</cp:revision>
  <dcterms:created xsi:type="dcterms:W3CDTF">2013-03-21T19:25:01Z</dcterms:created>
  <dcterms:modified xsi:type="dcterms:W3CDTF">2014-08-11T09:26:51Z</dcterms:modified>
</cp:coreProperties>
</file>