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6" r:id="rId10"/>
    <p:sldId id="267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2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816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674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119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151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023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45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142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748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643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572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8D892-AB2B-45E8-BAAF-5E204632E448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8CD506-721E-44FB-BDBD-CD3B22679C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316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5320" y="404612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03848" y="692696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4090467"/>
              </p:ext>
            </p:extLst>
          </p:nvPr>
        </p:nvGraphicFramePr>
        <p:xfrm>
          <a:off x="1479445" y="197606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Šíření</a:t>
                      </a:r>
                      <a:r>
                        <a:rPr lang="cs-CZ" sz="1400" b="1" kern="50" baseline="0" dirty="0" smtClean="0">
                          <a:effectLst/>
                        </a:rPr>
                        <a:t> tepla prouděním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5.6.2011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Vysvětluje na konkrétních případech rozdíl mezi prouděním a zářením tepla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53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Šíření tepla prouděním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Už víme, že </a:t>
            </a:r>
            <a:r>
              <a:rPr lang="cs-CZ" sz="2000" b="1" dirty="0" smtClean="0"/>
              <a:t>voda</a:t>
            </a:r>
            <a:r>
              <a:rPr lang="cs-CZ" sz="2000" dirty="0" smtClean="0"/>
              <a:t> (kapaliny) a </a:t>
            </a:r>
            <a:r>
              <a:rPr lang="cs-CZ" sz="2000" b="1" dirty="0" smtClean="0"/>
              <a:t>vzduch</a:t>
            </a:r>
            <a:r>
              <a:rPr lang="cs-CZ" sz="2000" dirty="0" smtClean="0"/>
              <a:t> (plyny) vedou teplo </a:t>
            </a:r>
            <a:r>
              <a:rPr lang="cs-CZ" sz="2000" b="1" dirty="0" smtClean="0"/>
              <a:t>špatně.</a:t>
            </a:r>
          </a:p>
          <a:p>
            <a:endParaRPr lang="cs-CZ" sz="2000" dirty="0"/>
          </a:p>
        </p:txBody>
      </p:sp>
      <p:pic>
        <p:nvPicPr>
          <p:cNvPr id="1026" name="Picture 2" descr="C:\Documents and Settings\Jaroslava\Local Settings\Temporary Internet Files\Content.IE5\5VQQYEF2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37160" y="3356992"/>
            <a:ext cx="6760249" cy="5232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 se tedy dostane teplo do celého objemu vody, </a:t>
            </a:r>
          </a:p>
          <a:p>
            <a:r>
              <a:rPr lang="cs-CZ" sz="2000" b="1" dirty="0" smtClean="0"/>
              <a:t>ze kterého si chci uvařit čaj?</a:t>
            </a:r>
          </a:p>
          <a:p>
            <a:endParaRPr lang="cs-CZ" b="1" dirty="0" smtClean="0"/>
          </a:p>
          <a:p>
            <a:r>
              <a:rPr lang="cs-CZ" sz="2000" b="1" dirty="0" smtClean="0"/>
              <a:t>Jak to, že se od radiátorů ústředního topení ohřeje vzduch</a:t>
            </a:r>
          </a:p>
          <a:p>
            <a:r>
              <a:rPr lang="cs-CZ" sz="2000" b="1" dirty="0" smtClean="0"/>
              <a:t>v celé místnosti?</a:t>
            </a:r>
          </a:p>
          <a:p>
            <a:endParaRPr lang="cs-CZ" dirty="0"/>
          </a:p>
          <a:p>
            <a:r>
              <a:rPr lang="cs-CZ" sz="2000" b="1" dirty="0" smtClean="0"/>
              <a:t>Proč strejda, rogalista, mluví o senzačním vzdušném proudu? 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78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Nápověda</a:t>
            </a:r>
            <a:endParaRPr lang="cs-CZ" sz="2400" b="1" dirty="0"/>
          </a:p>
        </p:txBody>
      </p:sp>
      <p:pic>
        <p:nvPicPr>
          <p:cNvPr id="2050" name="Picture 2" descr="C:\Documents and Settings\Jaroslava\Local Settings\Temporary Internet Files\Content.IE5\Y4L107MR\MC90043692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6628">
            <a:off x="611560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Jaroslava\Local Settings\Temporary Internet Files\Content.IE5\Y4L107MR\MC9003332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625450" cy="92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Documents and Settings\Jaroslava\Local Settings\Temporary Internet Files\Content.IE5\Y4L107MR\MC9004369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6628">
            <a:off x="3795917" y="272492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Jaroslava\Local Settings\Temporary Internet Files\Content.IE5\Y4L107MR\MC9003332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4753" y="4221088"/>
            <a:ext cx="625450" cy="92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1988840"/>
            <a:ext cx="20274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Uděláme pokusy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5713222"/>
            <a:ext cx="5251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Umíš vysvětlit rozdíl výsledku obou pokusů?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50423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Připomenutí informací z nižších ročníků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Tělesa při zahřívání zvětšují svůj objem.</a:t>
            </a:r>
          </a:p>
          <a:p>
            <a:r>
              <a:rPr lang="cs-CZ" sz="2000" b="1" dirty="0" smtClean="0"/>
              <a:t>Zvětší-li svůj objem, zmenší se hustota látky, ze které je vyrobeno.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Část objemu tělesa</a:t>
            </a:r>
            <a:r>
              <a:rPr lang="cs-CZ" sz="2000" dirty="0" smtClean="0"/>
              <a:t>, jehož hustota se zmenšila, ve zbývajícím objemu s původní hustotou, </a:t>
            </a:r>
            <a:r>
              <a:rPr lang="cs-CZ" sz="2000" b="1" dirty="0" smtClean="0"/>
              <a:t>začne stoupat vzhůru.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Proudí.</a:t>
            </a:r>
            <a:endParaRPr lang="cs-CZ" sz="2400" b="1" dirty="0" smtClean="0"/>
          </a:p>
          <a:p>
            <a:endParaRPr lang="cs-CZ" sz="2000" dirty="0" smtClean="0"/>
          </a:p>
          <a:p>
            <a:r>
              <a:rPr lang="cs-CZ" sz="2000" b="1" dirty="0" smtClean="0"/>
              <a:t>Jak tedy vysvětlíme, že voda v první zkumavce zůstala u dna delší dobu studená?</a:t>
            </a:r>
          </a:p>
          <a:p>
            <a:endParaRPr lang="cs-CZ" sz="2000" dirty="0" smtClean="0"/>
          </a:p>
          <a:p>
            <a:r>
              <a:rPr lang="cs-CZ" sz="2000" b="1" dirty="0" smtClean="0"/>
              <a:t>Jak vysvětlíme, že se v druhé zkumavce ohřála v celém objemu?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64542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jak je to ve vzduchu?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Podobně jako ve vodě.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Proto se například topná tělesa v obytných místnostech umisťují nízko nad podlahou, pod okny, nebo přímo do podlahy.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Vzduch, který se v okolí topných těles ohřeje, se rozpíná a jeho hustota klesá. Začne proto stoupat vzhůru. </a:t>
            </a:r>
          </a:p>
          <a:p>
            <a:endParaRPr lang="cs-CZ" sz="2000" dirty="0" smtClean="0"/>
          </a:p>
          <a:p>
            <a:r>
              <a:rPr lang="cs-CZ" sz="2000" b="1" dirty="0" smtClean="0"/>
              <a:t>Další vrstva, která se dostane na jeho místo, je chladnější. Po jejím ohřátí se celý děj opakuje.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2406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Budeme si pamatovat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Prouděním</a:t>
            </a:r>
            <a:r>
              <a:rPr lang="cs-CZ" sz="2800" b="1" dirty="0" smtClean="0"/>
              <a:t> </a:t>
            </a:r>
            <a:r>
              <a:rPr lang="cs-CZ" sz="2000" b="1" dirty="0" smtClean="0"/>
              <a:t>se přenáší teplo pouze v tekutinách, tedy v </a:t>
            </a:r>
            <a:r>
              <a:rPr lang="cs-CZ" sz="2000" b="1" dirty="0" smtClean="0">
                <a:solidFill>
                  <a:srgbClr val="0070C0"/>
                </a:solidFill>
              </a:rPr>
              <a:t>kapalinách</a:t>
            </a:r>
            <a:r>
              <a:rPr lang="cs-CZ" sz="2000" b="1" dirty="0" smtClean="0"/>
              <a:t> </a:t>
            </a:r>
          </a:p>
          <a:p>
            <a:pPr marL="0" indent="0">
              <a:buNone/>
            </a:pP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plynech.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6" name="Picture 4" descr="C:\Documents and Settings\Jaroslava\Local Settings\Temporary Internet Files\Content.IE5\5VQQYEF2\MC900197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0708"/>
            <a:ext cx="2891073" cy="201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152" y="3646765"/>
            <a:ext cx="5843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 samovolném proudění teplá látka stoupá nahoru, </a:t>
            </a:r>
          </a:p>
          <a:p>
            <a:r>
              <a:rPr lang="cs-CZ" sz="2000" b="1" dirty="0" smtClean="0"/>
              <a:t>studená klesá dolů.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9692" y="5306896"/>
            <a:ext cx="50236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Někdy kapaliny a plyny poháníme čerpadlem.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0631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Hledáme odpovědi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Proč ptáci s velkými křídly, např. čápi, se mohou udržet v určité výšce nad povrchem Země, aniž by mávali křídly?</a:t>
            </a:r>
          </a:p>
          <a:p>
            <a:endParaRPr lang="cs-CZ" sz="2000" dirty="0" smtClean="0"/>
          </a:p>
          <a:p>
            <a:r>
              <a:rPr lang="cs-CZ" sz="2000" b="1" dirty="0" smtClean="0"/>
              <a:t>Je ve vakuu možná tepelná výměna vedením nebo prouděním?</a:t>
            </a:r>
          </a:p>
          <a:p>
            <a:endParaRPr lang="cs-CZ" sz="2000" dirty="0" smtClean="0"/>
          </a:p>
          <a:p>
            <a:r>
              <a:rPr lang="cs-CZ" sz="2000" b="1" dirty="0" smtClean="0"/>
              <a:t>Chcete ochladit hrnec horkého mléka. Co se stane, když ho postavíte na led? Jak byste ho ochladili co nejrychleji?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jsou výhodnější k vytápění radiátory ústředního topení než kamna? </a:t>
            </a:r>
            <a:r>
              <a:rPr lang="cs-CZ" sz="2000" b="1" i="1" dirty="0" smtClean="0">
                <a:solidFill>
                  <a:srgbClr val="FF0000"/>
                </a:solidFill>
              </a:rPr>
              <a:t>(Uvědom si a zdůvodni rozdíl jejich umístění v místnosti.)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67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Víte že, ….?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Teplotní rozdíly na různých místech zemského povrchu jsou příčinou rozdílného tlaku vzduchu. Důsledkem těchto rozdílů je proudění vzduchu – </a:t>
            </a:r>
            <a:r>
              <a:rPr lang="cs-CZ" sz="2000" b="1" dirty="0" smtClean="0">
                <a:solidFill>
                  <a:srgbClr val="FF0000"/>
                </a:solidFill>
              </a:rPr>
              <a:t>vítr.</a:t>
            </a:r>
          </a:p>
          <a:p>
            <a:r>
              <a:rPr lang="cs-CZ" sz="2000" b="1" dirty="0" smtClean="0"/>
              <a:t>Prouděním se také dostává na povrch hvězd teplo z jaderných reakcí, které probíhají v nitrech hvězd.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Známý Golfský proud otepluje podnebí přímořských oblastí Evropy. Naopak studené proudy z polárních oblastí s sebou přinášejí i velké ledové kry, které ohrožují námořní dopravu.</a:t>
            </a:r>
            <a:br>
              <a:rPr lang="cs-CZ" sz="2000" b="1" dirty="0" smtClean="0"/>
            </a:br>
            <a:endParaRPr lang="cs-CZ" sz="2000" b="1" dirty="0" smtClean="0"/>
          </a:p>
          <a:p>
            <a:r>
              <a:rPr lang="cs-CZ" sz="2000" b="1" dirty="0" smtClean="0"/>
              <a:t>Voda bude samovolně proudit, když ji zahříváme zdola nebo když ji chladíme shora.</a:t>
            </a:r>
            <a:br>
              <a:rPr lang="cs-CZ" sz="2000" b="1" dirty="0" smtClean="0"/>
            </a:br>
            <a:endParaRPr lang="cs-CZ" sz="2000" b="1" dirty="0" smtClean="0"/>
          </a:p>
          <a:p>
            <a:r>
              <a:rPr lang="cs-CZ" sz="2000" b="1" dirty="0" smtClean="0"/>
              <a:t>Co se děje s kapalinou, když jí mícháme? Proč?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7843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Šíření tepla zářením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ln>
            <a:solidFill>
              <a:srgbClr val="FFC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/>
              <a:t>Tělesa a látky všech skupenství vydávají záření, které má původ ve změně </a:t>
            </a:r>
            <a:r>
              <a:rPr lang="cs-CZ" sz="2000" b="1" i="1" dirty="0" smtClean="0"/>
              <a:t>energie jejich atomů a molekul.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Jestliže teplota tělesa nedosahuje 500 °C, není toto záření vidět.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Označujeme ho jako tepelné záření.</a:t>
            </a:r>
          </a:p>
          <a:p>
            <a:endParaRPr lang="cs-CZ" sz="2000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Zářením se teplo šíří průhlednými látkami a vakuem.</a:t>
            </a:r>
          </a:p>
          <a:p>
            <a:endParaRPr lang="cs-CZ" sz="2000" dirty="0" smtClean="0"/>
          </a:p>
          <a:p>
            <a:r>
              <a:rPr lang="cs-CZ" sz="2000" b="1" dirty="0" smtClean="0"/>
              <a:t>S rostoucí teplotou tělesa se však záření postupně stává pro lidské oko viditelným.</a:t>
            </a:r>
          </a:p>
          <a:p>
            <a:endParaRPr lang="cs-CZ" sz="2000" dirty="0" smtClean="0"/>
          </a:p>
          <a:p>
            <a:r>
              <a:rPr lang="cs-CZ" sz="2000" b="1" dirty="0" smtClean="0"/>
              <a:t>Mění se také jeho barva – od červené (odpovídá teplotě kolem 600 °C) přes oranžovou, žlutou až po bílou (teplota několik tisíc stupňů).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37538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Druhy záření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Na povrch Země dopadá trojí druh záření – </a:t>
            </a:r>
            <a:r>
              <a:rPr lang="cs-CZ" sz="2000" b="1" i="1" dirty="0" smtClean="0">
                <a:solidFill>
                  <a:srgbClr val="FF0000"/>
                </a:solidFill>
              </a:rPr>
              <a:t>ultrafialové záření </a:t>
            </a:r>
            <a:r>
              <a:rPr lang="cs-CZ" sz="2000" b="1" i="1" dirty="0" smtClean="0"/>
              <a:t>(</a:t>
            </a:r>
            <a:r>
              <a:rPr lang="cs-CZ" sz="2000" b="1" dirty="0" smtClean="0"/>
              <a:t>hnědnutí pokožky, možnost rakoviny kůže). Atmosféra většinu tohoto záření zadrží.</a:t>
            </a:r>
          </a:p>
          <a:p>
            <a:endParaRPr lang="cs-CZ" sz="2000" b="1" i="1" dirty="0" smtClean="0"/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Infračervené záření </a:t>
            </a:r>
            <a:r>
              <a:rPr lang="cs-CZ" sz="2000" b="1" i="1" dirty="0" smtClean="0"/>
              <a:t>– </a:t>
            </a:r>
            <a:r>
              <a:rPr lang="cs-CZ" sz="2000" b="1" dirty="0" smtClean="0"/>
              <a:t>ohřívá místo, kam dopadá. Vnímáme ho pokožkou.</a:t>
            </a:r>
            <a:br>
              <a:rPr lang="cs-CZ" sz="2000" b="1" dirty="0" smtClean="0"/>
            </a:br>
            <a:r>
              <a:rPr lang="cs-CZ" sz="2000" b="1" dirty="0" smtClean="0"/>
              <a:t>Toto záření vyzařují i všechna ostatní tělesa. Čím je jejich teplota vyšší, tím víc tepelného záření vydávají. Infračervené záření je kolem nás stále, i ve tmě.</a:t>
            </a:r>
            <a:endParaRPr lang="cs-CZ" sz="2000" b="1" i="1" dirty="0" smtClean="0"/>
          </a:p>
          <a:p>
            <a:endParaRPr lang="cs-CZ" sz="2000" b="1" i="1" dirty="0" smtClean="0"/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Viditelné světlo</a:t>
            </a:r>
            <a:r>
              <a:rPr lang="cs-CZ" sz="2000" b="1" i="1" dirty="0" smtClean="0"/>
              <a:t>, </a:t>
            </a:r>
            <a:r>
              <a:rPr lang="cs-CZ" sz="2000" b="1" dirty="0" smtClean="0"/>
              <a:t>které jsme zkoumali v 7. ročníku. Vydávají ho žhavá tělesa.</a:t>
            </a:r>
          </a:p>
        </p:txBody>
      </p:sp>
    </p:spTree>
    <p:extLst>
      <p:ext uri="{BB962C8B-B14F-4D97-AF65-F5344CB8AC3E}">
        <p14:creationId xmlns:p14="http://schemas.microsoft.com/office/powerpoint/2010/main" val="97524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Umíme odpovědět?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0344" y="1628800"/>
            <a:ext cx="8229600" cy="4525963"/>
          </a:xfrm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Důležitá informace na začátek: 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b="1" dirty="0" smtClean="0"/>
              <a:t>Proč cítíme, že ze studeného tělesa „čiší chlad“?</a:t>
            </a:r>
          </a:p>
          <a:p>
            <a:r>
              <a:rPr lang="cs-CZ" sz="2000" b="1" dirty="0" smtClean="0"/>
              <a:t>Proč se tmavá tělesa na slunci zahřejí víc než světlá?</a:t>
            </a:r>
          </a:p>
          <a:p>
            <a:r>
              <a:rPr lang="cs-CZ" sz="2000" b="1" dirty="0" smtClean="0"/>
              <a:t>Proč je v noci chladněji, když je jasno?</a:t>
            </a:r>
          </a:p>
          <a:p>
            <a:r>
              <a:rPr lang="cs-CZ" sz="2000" b="1" dirty="0" smtClean="0"/>
              <a:t>Je nám v létě méně horko ve světlých, nebo tmavých šatech?</a:t>
            </a:r>
          </a:p>
          <a:p>
            <a:r>
              <a:rPr lang="cs-CZ" sz="2000" b="1" dirty="0" smtClean="0"/>
              <a:t>Proč mají auta rozvážející potraviny – cisterny s mlékem, chladící vozy apod. stříbřitou nebo bílou barvu?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4067944" y="16288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Stěny tělesa, která mají povrch černý a drsný, pohlcují daleko více tepelného záření než bílé </a:t>
            </a:r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/>
              <a:t>lesklé plochy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28" name="Picture 4" descr="C:\Documents and Settings\Jaroslava\Local Settings\Temporary Internet Files\Content.IE5\Y4L107MR\MC900320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144" y="4581128"/>
            <a:ext cx="267424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845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8 – učebnice pro základní školy a víceletá gymnázia.</a:t>
            </a:r>
            <a:r>
              <a:rPr lang="cs-CZ" sz="2000" dirty="0" smtClean="0"/>
              <a:t> 1. vydání. Plzeň: Nakladatelství Fraus, 2006.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ISBN 80-7238-525-9</a:t>
            </a:r>
          </a:p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8 pro základní školy a víceletá gymnázia.</a:t>
            </a:r>
            <a:r>
              <a:rPr lang="cs-CZ" sz="2000" dirty="0" smtClean="0"/>
              <a:t> Dotisk 2. vydání. Praha: Prometheus, 2001. ISBN 80-7196-220-1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2011-06-05].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768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755</Words>
  <Application>Microsoft Office PowerPoint</Application>
  <PresentationFormat>Předvádění na obrazovce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Šíření tepla prouděním</vt:lpstr>
      <vt:lpstr>Nápověda</vt:lpstr>
      <vt:lpstr>Připomenutí informací z nižších ročníků</vt:lpstr>
      <vt:lpstr>A jak je to ve vzduchu?</vt:lpstr>
      <vt:lpstr>Budeme si pamatovat</vt:lpstr>
      <vt:lpstr>Hledáme odpovědi</vt:lpstr>
      <vt:lpstr>Víte že, ….?</vt:lpstr>
      <vt:lpstr>Šíření tepla zářením</vt:lpstr>
      <vt:lpstr>Druhy záření</vt:lpstr>
      <vt:lpstr>Umíme odpovědět?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32</cp:revision>
  <dcterms:created xsi:type="dcterms:W3CDTF">2011-06-05T13:43:04Z</dcterms:created>
  <dcterms:modified xsi:type="dcterms:W3CDTF">2012-04-10T17:52:21Z</dcterms:modified>
</cp:coreProperties>
</file>