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5"/>
  </p:notesMasterIdLst>
  <p:sldIdLst>
    <p:sldId id="268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6" r:id="rId12"/>
    <p:sldId id="267" r:id="rId13"/>
    <p:sldId id="26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2B84B5-2581-4AA5-99B9-3CDD64AA6834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864835-5212-4311-867E-496F4DEE3B1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8221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6083-A1A1-4EFA-9BD4-0ABEF837B366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435220E-5E44-421A-B0E4-8430690D02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vortex dir="r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6083-A1A1-4EFA-9BD4-0ABEF837B366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435220E-5E44-421A-B0E4-8430690D02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vortex dir="r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6083-A1A1-4EFA-9BD4-0ABEF837B366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5220E-5E44-421A-B0E4-8430690D02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vortex dir="r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6083-A1A1-4EFA-9BD4-0ABEF837B366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5220E-5E44-421A-B0E4-8430690D02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vortex dir="r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6083-A1A1-4EFA-9BD4-0ABEF837B366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435220E-5E44-421A-B0E4-8430690D02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vortex dir="r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6083-A1A1-4EFA-9BD4-0ABEF837B366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5220E-5E44-421A-B0E4-8430690D02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vortex dir="r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6083-A1A1-4EFA-9BD4-0ABEF837B366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5220E-5E44-421A-B0E4-8430690D02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vortex dir="r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6083-A1A1-4EFA-9BD4-0ABEF837B366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5220E-5E44-421A-B0E4-8430690D02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vortex dir="r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6083-A1A1-4EFA-9BD4-0ABEF837B366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5220E-5E44-421A-B0E4-8430690D02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vortex dir="r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6083-A1A1-4EFA-9BD4-0ABEF837B366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5220E-5E44-421A-B0E4-8430690D02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vortex dir="r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6083-A1A1-4EFA-9BD4-0ABEF837B366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35220E-5E44-421A-B0E4-8430690D02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vortex dir="r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48818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117306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11446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53468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29916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5564892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7355495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655841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2525855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072973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8459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E3A6083-A1A1-4EFA-9BD4-0ABEF837B366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435220E-5E44-421A-B0E4-8430690D02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>
        <p14:vortex dir="r"/>
      </p:transition>
    </mc:Choice>
    <mc:Fallback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9065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mm.denik.cz/32/c6/romska_pisen_250710_06_denik_clanek_solo.jpg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179512" y="548680"/>
            <a:ext cx="8568952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materiálu: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VY_32_INOVACE_16_10_Národnostní menšiny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7. ročník. K výkladu. Seznámí se s pojmem menšina, národnostní menšina. Pochopí otázku menšin v ČR. Na konci </a:t>
            </a:r>
            <a:r>
              <a:rPr lang="cs-CZ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si zahraje kru kupé,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morálně/sociální </a:t>
            </a:r>
            <a:r>
              <a:rPr lang="cs-CZ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diskuzní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hra.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149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NÁRODNOSTNÍ MENŠINY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ž</a:t>
            </a:r>
            <a:r>
              <a:rPr lang="cs-CZ" dirty="0" smtClean="0"/>
              <a:t>ijí mezi námi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83894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MENŠINA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484784"/>
            <a:ext cx="878497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Menšina většinou znamená menší část z nějakého celku.</a:t>
            </a:r>
          </a:p>
          <a:p>
            <a:endParaRPr lang="cs-CZ" sz="3200" dirty="0"/>
          </a:p>
          <a:p>
            <a:r>
              <a:rPr lang="cs-CZ" sz="3200" dirty="0" smtClean="0"/>
              <a:t>Ve státě většinou žije jeden hlavní národ. </a:t>
            </a:r>
          </a:p>
          <a:p>
            <a:r>
              <a:rPr lang="cs-CZ" sz="3200" dirty="0" smtClean="0"/>
              <a:t>Mezi námi žijí i příslušníci národnostních menšin.</a:t>
            </a:r>
          </a:p>
          <a:p>
            <a:endParaRPr lang="cs-CZ" sz="3200" dirty="0"/>
          </a:p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MAJORITA</a:t>
            </a:r>
            <a:r>
              <a:rPr lang="cs-CZ" sz="3200" dirty="0" smtClean="0"/>
              <a:t> = národnostní většina</a:t>
            </a:r>
          </a:p>
          <a:p>
            <a:endParaRPr lang="cs-CZ" sz="3200" dirty="0"/>
          </a:p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MINORITA</a:t>
            </a:r>
            <a:r>
              <a:rPr lang="cs-CZ" sz="3200" dirty="0" smtClean="0"/>
              <a:t> = národnostní menšina</a:t>
            </a:r>
          </a:p>
        </p:txBody>
      </p:sp>
    </p:spTree>
    <p:extLst>
      <p:ext uri="{BB962C8B-B14F-4D97-AF65-F5344CB8AC3E}">
        <p14:creationId xmlns:p14="http://schemas.microsoft.com/office/powerpoint/2010/main" xmlns="" val="20778985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MENŠINY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700808"/>
            <a:ext cx="849694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sociálně-psychologické menšiny:</a:t>
            </a:r>
          </a:p>
          <a:p>
            <a:endParaRPr lang="cs-CZ" sz="3200" dirty="0" smtClean="0"/>
          </a:p>
          <a:p>
            <a:r>
              <a:rPr lang="cs-CZ" sz="3200" b="1" u="sng" dirty="0" smtClean="0">
                <a:sym typeface="Wingdings"/>
              </a:rPr>
              <a:t> </a:t>
            </a:r>
            <a:r>
              <a:rPr lang="cs-CZ" sz="3200" b="1" u="sng" dirty="0" smtClean="0"/>
              <a:t>etnická menšina</a:t>
            </a:r>
            <a:r>
              <a:rPr lang="cs-CZ" sz="3200" dirty="0" smtClean="0"/>
              <a:t>: obvykle vymezená jazykem a kulturou</a:t>
            </a:r>
          </a:p>
          <a:p>
            <a:r>
              <a:rPr lang="cs-CZ" sz="3200" b="1" u="sng" dirty="0" smtClean="0">
                <a:sym typeface="Wingdings"/>
              </a:rPr>
              <a:t>  </a:t>
            </a:r>
            <a:r>
              <a:rPr lang="cs-CZ" sz="3200" b="1" u="sng" dirty="0" smtClean="0"/>
              <a:t>národnostní menšina</a:t>
            </a:r>
            <a:r>
              <a:rPr lang="cs-CZ" sz="3200" dirty="0" smtClean="0"/>
              <a:t>: úředně uznávaná etnická menšina</a:t>
            </a:r>
          </a:p>
          <a:p>
            <a:r>
              <a:rPr lang="cs-CZ" sz="3200" b="1" u="sng" dirty="0" smtClean="0">
                <a:sym typeface="Wingdings"/>
              </a:rPr>
              <a:t>  </a:t>
            </a:r>
            <a:r>
              <a:rPr lang="cs-CZ" sz="3200" b="1" u="sng" dirty="0" smtClean="0"/>
              <a:t>náboženská menšina</a:t>
            </a:r>
            <a:r>
              <a:rPr lang="cs-CZ" sz="3200" dirty="0" smtClean="0"/>
              <a:t>: určená náboženským vyznáním</a:t>
            </a:r>
          </a:p>
          <a:p>
            <a:r>
              <a:rPr lang="cs-CZ" sz="3200" b="1" u="sng" dirty="0" smtClean="0">
                <a:sym typeface="Wingdings"/>
              </a:rPr>
              <a:t>  </a:t>
            </a:r>
            <a:r>
              <a:rPr lang="cs-CZ" sz="3200" b="1" u="sng" dirty="0" smtClean="0"/>
              <a:t>jazyková menšina</a:t>
            </a:r>
            <a:endParaRPr lang="cs-CZ" sz="3200" b="1" u="sng" dirty="0"/>
          </a:p>
        </p:txBody>
      </p:sp>
    </p:spTree>
    <p:extLst>
      <p:ext uri="{BB962C8B-B14F-4D97-AF65-F5344CB8AC3E}">
        <p14:creationId xmlns:p14="http://schemas.microsoft.com/office/powerpoint/2010/main" xmlns="" val="33710035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MENŠINY V ČR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12776"/>
            <a:ext cx="864096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Národnostní menšina v ČR je občan hlásící se k jiné než české společnosti.</a:t>
            </a:r>
          </a:p>
          <a:p>
            <a:endParaRPr lang="cs-CZ" sz="3200" dirty="0"/>
          </a:p>
          <a:p>
            <a:r>
              <a:rPr lang="cs-CZ" sz="3200" u="sng" dirty="0" smtClean="0"/>
              <a:t>Nejpočetnější národnostní menšiny:</a:t>
            </a:r>
          </a:p>
          <a:p>
            <a:r>
              <a:rPr lang="cs-CZ" sz="3200" dirty="0" smtClean="0"/>
              <a:t>- Slováci, - Poláci, - Romové, - Němci, - Vietnamci, - Ukrajinci, - Židé, - Arabové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22925" y="4347234"/>
            <a:ext cx="2653531" cy="2434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299843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ŽIDÉ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484784"/>
            <a:ext cx="87849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Příslušníci národa uznávajícího náboženství judaismus.</a:t>
            </a:r>
          </a:p>
        </p:txBody>
      </p:sp>
      <p:pic>
        <p:nvPicPr>
          <p:cNvPr id="2050" name="Picture 2" descr="C:\Users\Kabinet\AppData\Local\Temp\MP90043170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12569" y="2708920"/>
            <a:ext cx="2575289" cy="3861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3212976"/>
            <a:ext cx="568863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Odnepaměti byli pronásledovaným národem. </a:t>
            </a:r>
          </a:p>
          <a:p>
            <a:r>
              <a:rPr lang="cs-CZ" sz="3200" dirty="0" smtClean="0"/>
              <a:t>(ve starověku byli odsuzování za Ježíše Krista, za druhé světové války)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8441388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ROMOVÉ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12776"/>
            <a:ext cx="856895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Kořeny Romů sahají až do středověké Indie.</a:t>
            </a:r>
          </a:p>
          <a:p>
            <a:endParaRPr lang="cs-CZ" sz="3200" dirty="0"/>
          </a:p>
          <a:p>
            <a:r>
              <a:rPr lang="cs-CZ" sz="3200" dirty="0" smtClean="0"/>
              <a:t>V ČR žije dnes asi 250 000 – 300 000 Romů.</a:t>
            </a:r>
          </a:p>
          <a:p>
            <a:endParaRPr lang="cs-CZ" sz="3200" dirty="0"/>
          </a:p>
          <a:p>
            <a:r>
              <a:rPr lang="cs-CZ" sz="3200" dirty="0" smtClean="0"/>
              <a:t>Romové uznávají trochu jiné hodnoty, než většina obyvatel ČR. Významná je pro ně rodina. Žijí pohromadě s celou rodinou. 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830578"/>
            <a:ext cx="2699792" cy="2028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975652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ARABOVÉ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12776"/>
            <a:ext cx="864096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Arabové vyznávají náboženství Islám.</a:t>
            </a:r>
          </a:p>
          <a:p>
            <a:r>
              <a:rPr lang="cs-CZ" sz="3200" dirty="0" smtClean="0"/>
              <a:t>Říká se jim muslimové.</a:t>
            </a:r>
          </a:p>
          <a:p>
            <a:endParaRPr lang="cs-CZ" sz="3200" dirty="0"/>
          </a:p>
          <a:p>
            <a:r>
              <a:rPr lang="cs-CZ" sz="3200" dirty="0" smtClean="0"/>
              <a:t>Nejvýznamnějším muslimským svátkem je ramadán. Každý dospělý muslim se musí během ramadánu zdržovat jídla, pití, kouření, sexu.</a:t>
            </a:r>
          </a:p>
          <a:p>
            <a:endParaRPr lang="cs-CZ" sz="3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48505" y="4475062"/>
            <a:ext cx="2448272" cy="23585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088460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VIETNMACI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268760"/>
            <a:ext cx="849694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Jedna z nejpočetnějších menšin žijící na území České republiky.</a:t>
            </a:r>
          </a:p>
          <a:p>
            <a:endParaRPr lang="cs-CZ" sz="3200" dirty="0"/>
          </a:p>
          <a:p>
            <a:r>
              <a:rPr lang="cs-CZ" sz="3200" dirty="0" smtClean="0"/>
              <a:t>Většinou přicházeli na začátku 80. let za prací.</a:t>
            </a:r>
            <a:endParaRPr lang="cs-CZ" sz="3200" dirty="0"/>
          </a:p>
        </p:txBody>
      </p:sp>
      <p:pic>
        <p:nvPicPr>
          <p:cNvPr id="5122" name="Picture 2" descr="C:\Users\Kabinet\AppData\Local\Temp\MP90043091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645024"/>
            <a:ext cx="4104456" cy="3011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351980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rasismus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64096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Rasismus – nenávist k jedinci, jen kvůli jeho příslušnosti k určité národnostní rase, nebo skupině.</a:t>
            </a:r>
          </a:p>
          <a:p>
            <a:endParaRPr lang="cs-CZ" sz="3200" dirty="0"/>
          </a:p>
          <a:p>
            <a:r>
              <a:rPr lang="cs-CZ" sz="3200" dirty="0" smtClean="0"/>
              <a:t>Většinou jde o ponižující a agresivní chování.</a:t>
            </a:r>
          </a:p>
          <a:p>
            <a:r>
              <a:rPr lang="cs-CZ" sz="3200" dirty="0" smtClean="0"/>
              <a:t>Toto chování by nemělo být v žádném případě podporováno a tolerováno.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41265417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Hra: Vyber si kupé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556792"/>
            <a:ext cx="849694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Jdeš uličkou rozjetého vlaku a vidíš v kupé sedět osoby, každá je jiná. Vyber si, ke komu se posadíš a proč. Udělej pořadí podle oblíbenosti, kam by si sedl. Své řešení musíš umět vysvětlit.</a:t>
            </a:r>
          </a:p>
          <a:p>
            <a:endParaRPr lang="cs-CZ" sz="2800" dirty="0" smtClean="0"/>
          </a:p>
          <a:p>
            <a:r>
              <a:rPr lang="cs-CZ" sz="2800" u="sng" dirty="0" smtClean="0"/>
              <a:t>Kupé 1: </a:t>
            </a:r>
            <a:r>
              <a:rPr lang="cs-CZ" sz="2800" dirty="0" smtClean="0"/>
              <a:t>v něm sedí romský hudebník a černošská studentka</a:t>
            </a:r>
          </a:p>
          <a:p>
            <a:r>
              <a:rPr lang="cs-CZ" sz="2800" u="sng" dirty="0" smtClean="0"/>
              <a:t>Kupé 2: </a:t>
            </a:r>
            <a:r>
              <a:rPr lang="cs-CZ" sz="2800" dirty="0" smtClean="0"/>
              <a:t>v něm sedí zahalená Arabka a ortodoxní </a:t>
            </a:r>
            <a:r>
              <a:rPr lang="cs-CZ" sz="2800" dirty="0" smtClean="0"/>
              <a:t>ž</a:t>
            </a:r>
            <a:r>
              <a:rPr lang="cs-CZ" sz="2800" dirty="0" smtClean="0"/>
              <a:t>id</a:t>
            </a:r>
            <a:endParaRPr lang="cs-CZ" sz="2800" dirty="0" smtClean="0"/>
          </a:p>
          <a:p>
            <a:r>
              <a:rPr lang="cs-CZ" sz="2800" u="sng" dirty="0" smtClean="0"/>
              <a:t>Kupé 3: </a:t>
            </a:r>
            <a:r>
              <a:rPr lang="cs-CZ" sz="2800" dirty="0" smtClean="0"/>
              <a:t>v něm sedí mladý pobuda evropského vzhledu a Indka</a:t>
            </a:r>
          </a:p>
          <a:p>
            <a:r>
              <a:rPr lang="cs-CZ" sz="2800" u="sng" dirty="0" smtClean="0"/>
              <a:t>Kupé 4: </a:t>
            </a:r>
            <a:r>
              <a:rPr lang="cs-CZ" sz="2800" dirty="0" smtClean="0"/>
              <a:t>v něm sedí Vietnamec a černoch</a:t>
            </a:r>
          </a:p>
        </p:txBody>
      </p:sp>
    </p:spTree>
    <p:extLst>
      <p:ext uri="{BB962C8B-B14F-4D97-AF65-F5344CB8AC3E}">
        <p14:creationId xmlns:p14="http://schemas.microsoft.com/office/powerpoint/2010/main" xmlns="" val="25062480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700808"/>
            <a:ext cx="864096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ym typeface="Wingdings"/>
              </a:rPr>
              <a:t> </a:t>
            </a:r>
            <a:r>
              <a:rPr lang="cs-CZ" sz="2400" dirty="0" smtClean="0"/>
              <a:t>Obrázky použity ze sady </a:t>
            </a:r>
            <a:r>
              <a:rPr lang="cs-CZ" sz="2400" dirty="0"/>
              <a:t>O</a:t>
            </a:r>
            <a:r>
              <a:rPr lang="cs-CZ" sz="2400" dirty="0" smtClean="0"/>
              <a:t>ffice.</a:t>
            </a:r>
          </a:p>
          <a:p>
            <a:r>
              <a:rPr lang="cs-CZ" sz="2400" dirty="0" smtClean="0">
                <a:sym typeface="Wingdings"/>
                <a:hlinkClick r:id="rId2"/>
              </a:rPr>
              <a:t></a:t>
            </a:r>
            <a:r>
              <a:rPr lang="cs-CZ" sz="2400" dirty="0" smtClean="0">
                <a:hlinkClick r:id="rId2"/>
              </a:rPr>
              <a:t>http://mm.denik.cz/32/c6/romska_pisen_250710_06_denik_clanek_solo.jpg</a:t>
            </a:r>
            <a:r>
              <a:rPr lang="cs-CZ" sz="2400" dirty="0" smtClean="0"/>
              <a:t> ( Romové, citováno 10.12.2011)</a:t>
            </a:r>
          </a:p>
          <a:p>
            <a:pPr marL="457200" indent="-457200">
              <a:buAutoNum type="arabicParenR"/>
            </a:pPr>
            <a:endParaRPr lang="cs-CZ" sz="2400" dirty="0" smtClean="0"/>
          </a:p>
          <a:p>
            <a:r>
              <a:rPr lang="cs-CZ" sz="2400" dirty="0" smtClean="0">
                <a:sym typeface="Wingdings"/>
              </a:rPr>
              <a:t> </a:t>
            </a:r>
            <a:r>
              <a:rPr lang="cs-CZ" sz="2400" dirty="0" smtClean="0"/>
              <a:t>Není-li </a:t>
            </a:r>
            <a:r>
              <a:rPr lang="cs-CZ" sz="2400" dirty="0"/>
              <a:t>uvedeno jinak je materiál dílem autorky podle učebních osnov odpovídajících ŠVP vyučovaných podle učebnic:</a:t>
            </a:r>
          </a:p>
          <a:p>
            <a:r>
              <a:rPr lang="cs-CZ" sz="2400" dirty="0"/>
              <a:t>LUNEROVÁ, J., ŠTĚRBA, R., SVOBODOVÁ, M. </a:t>
            </a:r>
            <a:r>
              <a:rPr lang="cs-CZ" sz="2400" i="1" dirty="0"/>
              <a:t>Výchova k Občanství pro 7. ročník. </a:t>
            </a:r>
            <a:r>
              <a:rPr lang="cs-CZ" sz="2400" dirty="0"/>
              <a:t>1st </a:t>
            </a:r>
            <a:r>
              <a:rPr lang="cs-CZ" sz="2400" dirty="0" err="1"/>
              <a:t>ed</a:t>
            </a:r>
            <a:r>
              <a:rPr lang="cs-CZ" sz="2400" dirty="0"/>
              <a:t>. Brno: Nová škola, 2010. ISBN 978-80-7289-117-7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smtClean="0"/>
              <a:t>Citováno dne 10.12.2011</a:t>
            </a:r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586096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170</TotalTime>
  <Words>486</Words>
  <Application>Microsoft Office PowerPoint</Application>
  <PresentationFormat>Předvádění na obrazovce (4:3)</PresentationFormat>
  <Paragraphs>64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Cesta</vt:lpstr>
      <vt:lpstr>Motiv systému Office</vt:lpstr>
      <vt:lpstr>Název školy: ZŠ Klášterec nad Ohří, Krátká 676 Autor: Mgr. Veronika Kubincová Název materiálu:VY_32_INOVACE_16_10_Národnostní menšiny Číslo projektu: CZ.1.07/1.4.00/21.1115  </vt:lpstr>
      <vt:lpstr>NÁRODNOSTNÍ MENŠINY</vt:lpstr>
      <vt:lpstr>MENŠINA</vt:lpstr>
      <vt:lpstr>MENŠINY</vt:lpstr>
      <vt:lpstr>MENŠINY V ČR</vt:lpstr>
      <vt:lpstr>ŽIDÉ</vt:lpstr>
      <vt:lpstr>ROMOVÉ</vt:lpstr>
      <vt:lpstr>ARABOVÉ</vt:lpstr>
      <vt:lpstr>VIETNMACI</vt:lpstr>
      <vt:lpstr>rasismus</vt:lpstr>
      <vt:lpstr>Hra: Vyber si kupé</vt:lpstr>
      <vt:lpstr>Citace: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U1</cp:lastModifiedBy>
  <cp:revision>16</cp:revision>
  <dcterms:created xsi:type="dcterms:W3CDTF">2011-12-04T09:04:29Z</dcterms:created>
  <dcterms:modified xsi:type="dcterms:W3CDTF">2012-02-29T16:47:57Z</dcterms:modified>
</cp:coreProperties>
</file>