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79CDE-E7E2-4A85-AA58-C4A2ABD41848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E37FB9-7B42-498A-98E0-413AEAADC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FE6A1-632B-4B14-96FF-CAB3B778C020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7BDFD-32FA-48A9-A6E3-AE59BAC00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4F629D-6475-4EA1-84E2-A979E91AACAD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45EC1-DA0D-4514-9E8C-47089738ED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6CA2E-FC92-4347-86CE-DE794BAD1D38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7FF02-8212-4263-9DE3-285F375004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F55CF-D2C1-42DB-A0BC-7CF735F966D3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5EE90-7F1F-4F6F-A8EE-DE0949159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65B68-C0E5-4601-B4AF-80E241D641C6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DD730-8E5E-4297-83A4-323902956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C3279-C1B2-4395-B121-CCCE38866D8A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243FE-BE71-483B-A801-5324A99E6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E34CC-D610-4D53-AB83-3383BE80FCD3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1170E-08C5-4CCC-A2C6-CE0D3C4A33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8016F-A4BA-4790-A092-9631DFD77879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AF123-E22A-4E1A-B518-DFBFE2311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272AC-9582-477F-A415-017A5B7F9CF4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05333-F464-40B1-837E-E1885C883A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C0030-FAB9-416E-9326-D989869AE9F1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CC88B-69DB-4BDD-B8CB-BE79676C30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9D5609B-A17A-476F-984C-450B830990AC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613E7A-B3D3-4D94-A3BA-B5A7B8DDE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eu.wikipedia.org/wiki/Fitxategi:Mangos_in_market.jpg" TargetMode="External"/><Relationship Id="rId3" Type="http://schemas.openxmlformats.org/officeDocument/2006/relationships/hyperlink" Target="http://en.wikipedia.org/wiki/Haiti" TargetMode="External"/><Relationship Id="rId7" Type="http://schemas.openxmlformats.org/officeDocument/2006/relationships/hyperlink" Target="http://cs.wikipedia.org/wiki/Soubor:Haiti_departments_named.png" TargetMode="External"/><Relationship Id="rId2" Type="http://schemas.openxmlformats.org/officeDocument/2006/relationships/hyperlink" Target="http://cs.wikipedia.org/wiki/Haiti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ile:Haiti_(orthographic_projection).svg" TargetMode="External"/><Relationship Id="rId5" Type="http://schemas.openxmlformats.org/officeDocument/2006/relationships/hyperlink" Target="http://cs.wikipedia.org/wiki/Soubor:Coat_of_arms_of_Haiti.svg" TargetMode="External"/><Relationship Id="rId10" Type="http://schemas.openxmlformats.org/officeDocument/2006/relationships/hyperlink" Target="http://en.wikipedia.org/wiki/File:VoodooValris.jpg" TargetMode="External"/><Relationship Id="rId4" Type="http://schemas.openxmlformats.org/officeDocument/2006/relationships/hyperlink" Target="http://cs.wikipedia.org/wiki/Soubor:Flag_of_Haiti.svg" TargetMode="External"/><Relationship Id="rId9" Type="http://schemas.openxmlformats.org/officeDocument/2006/relationships/hyperlink" Target="http://cs.wikipedia.org/wiki/Soubor:Roasted_coffee_beans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Group 192"/>
          <p:cNvGraphicFramePr>
            <a:graphicFrameLocks noGrp="1"/>
          </p:cNvGraphicFramePr>
          <p:nvPr/>
        </p:nvGraphicFramePr>
        <p:xfrm>
          <a:off x="179388" y="214313"/>
          <a:ext cx="8713787" cy="4727575"/>
        </p:xfrm>
        <a:graphic>
          <a:graphicData uri="http://schemas.openxmlformats.org/drawingml/2006/table">
            <a:tbl>
              <a:tblPr/>
              <a:tblGrid>
                <a:gridCol w="1467502"/>
                <a:gridCol w="7245466"/>
              </a:tblGrid>
              <a:tr h="745411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96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Haiti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- Regionální geografie Ameriky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29. 9. 2013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obsahuje geografickou charakteristiku Haiti. Cílem je poskytnout a přiblížit žákům základní informace o státě, schopnost chápat látku v souvislostech.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56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učební materiál,obrázky, dynamické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2" name="Picture 2" descr="C:\Users\Michal\Desktop\Untitled-1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5157788"/>
            <a:ext cx="74818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 smtClean="0">
                <a:latin typeface="Garamond" pitchFamily="18" charset="0"/>
              </a:rPr>
              <a:t>Haiti</a:t>
            </a:r>
            <a:endParaRPr lang="cs-CZ" sz="6600" dirty="0">
              <a:latin typeface="Garamond" pitchFamily="18" charset="0"/>
            </a:endParaRPr>
          </a:p>
        </p:txBody>
      </p:sp>
      <p:pic>
        <p:nvPicPr>
          <p:cNvPr id="14338" name="Picture 4" descr="Soubor:Flag of Haiti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565400"/>
            <a:ext cx="3600450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6" descr="Soubor:Coat of arms of Haiti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2276475"/>
            <a:ext cx="2986087" cy="242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Obdélník 6"/>
          <p:cNvSpPr>
            <a:spLocks noChangeArrowheads="1"/>
          </p:cNvSpPr>
          <p:nvPr/>
        </p:nvSpPr>
        <p:spPr bwMode="auto">
          <a:xfrm>
            <a:off x="0" y="1484313"/>
            <a:ext cx="9144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Garamond" pitchFamily="18" charset="0"/>
              </a:rPr>
              <a:t>(Republika Haiti, francouzsky République d'Haïti, haitsky Repiblik Ayiti)</a:t>
            </a:r>
          </a:p>
        </p:txBody>
      </p:sp>
      <p:sp>
        <p:nvSpPr>
          <p:cNvPr id="14341" name="Obdélník 7"/>
          <p:cNvSpPr>
            <a:spLocks noChangeArrowheads="1"/>
          </p:cNvSpPr>
          <p:nvPr/>
        </p:nvSpPr>
        <p:spPr bwMode="auto">
          <a:xfrm>
            <a:off x="611188" y="4941888"/>
            <a:ext cx="36004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Garamond" pitchFamily="18" charset="0"/>
              </a:rPr>
              <a:t>Vlajka [3]</a:t>
            </a:r>
          </a:p>
        </p:txBody>
      </p:sp>
      <p:sp>
        <p:nvSpPr>
          <p:cNvPr id="14342" name="Obdélník 8"/>
          <p:cNvSpPr>
            <a:spLocks noChangeArrowheads="1"/>
          </p:cNvSpPr>
          <p:nvPr/>
        </p:nvSpPr>
        <p:spPr bwMode="auto">
          <a:xfrm>
            <a:off x="5148263" y="4941888"/>
            <a:ext cx="3024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Garamond" pitchFamily="18" charset="0"/>
              </a:rPr>
              <a:t>Znak [4]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pic>
        <p:nvPicPr>
          <p:cNvPr id="15362" name="Picture 2" descr="File:Haiti (orthographic projection)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268413"/>
            <a:ext cx="4897437" cy="489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539552" y="332657"/>
            <a:ext cx="77724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Poloha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  <p:sp>
        <p:nvSpPr>
          <p:cNvPr id="15364" name="Obdélník 11"/>
          <p:cNvSpPr>
            <a:spLocks noChangeArrowheads="1"/>
          </p:cNvSpPr>
          <p:nvPr/>
        </p:nvSpPr>
        <p:spPr bwMode="auto">
          <a:xfrm>
            <a:off x="5472113" y="2276475"/>
            <a:ext cx="367188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Západní část ostrova Hispaniola v Karibském moři v souostroví Velké Antily (druhý největší ostrov), jedná se o třetí největší stát v Karibiku za Kubou a Dominikánskou republikou.</a:t>
            </a:r>
          </a:p>
        </p:txBody>
      </p:sp>
      <p:sp>
        <p:nvSpPr>
          <p:cNvPr id="15365" name="Obdélník 12"/>
          <p:cNvSpPr>
            <a:spLocks noChangeArrowheads="1"/>
          </p:cNvSpPr>
          <p:nvPr/>
        </p:nvSpPr>
        <p:spPr bwMode="auto">
          <a:xfrm>
            <a:off x="5472113" y="4149725"/>
            <a:ext cx="35639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Odhadnete, kolik přibližně měří hranice mezi Haiti a Dominikánskou republikou?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5559425" y="5003800"/>
            <a:ext cx="9413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360 km</a:t>
            </a:r>
          </a:p>
        </p:txBody>
      </p:sp>
      <p:sp>
        <p:nvSpPr>
          <p:cNvPr id="15367" name="Obdélník 7"/>
          <p:cNvSpPr>
            <a:spLocks noChangeArrowheads="1"/>
          </p:cNvSpPr>
          <p:nvPr/>
        </p:nvSpPr>
        <p:spPr bwMode="auto">
          <a:xfrm>
            <a:off x="1187450" y="6200775"/>
            <a:ext cx="30241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Garamond" pitchFamily="18" charset="0"/>
              </a:rPr>
              <a:t>Lokace Haiti [5]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332657"/>
            <a:ext cx="77724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Kvíz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  <p:sp>
        <p:nvSpPr>
          <p:cNvPr id="16387" name="Obdélník 7"/>
          <p:cNvSpPr>
            <a:spLocks noChangeArrowheads="1"/>
          </p:cNvSpPr>
          <p:nvPr/>
        </p:nvSpPr>
        <p:spPr bwMode="auto">
          <a:xfrm>
            <a:off x="179388" y="1196975"/>
            <a:ext cx="1573212" cy="383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buFont typeface="Arial" charset="0"/>
              <a:buChar char="•"/>
            </a:pPr>
            <a:r>
              <a:rPr lang="cs-CZ">
                <a:latin typeface="Franklin Gothic Book" pitchFamily="34" charset="0"/>
              </a:rPr>
              <a:t>Rozloha</a:t>
            </a:r>
          </a:p>
          <a:p>
            <a:pPr>
              <a:lnSpc>
                <a:spcPct val="150000"/>
              </a:lnSpc>
              <a:buFont typeface="Arial" charset="0"/>
              <a:buChar char="•"/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  <a:buFont typeface="Arial" charset="0"/>
              <a:buChar char="•"/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  <a:buFont typeface="Arial" charset="0"/>
              <a:buChar char="•"/>
            </a:pPr>
            <a:r>
              <a:rPr lang="cs-CZ">
                <a:latin typeface="Franklin Gothic Book" pitchFamily="34" charset="0"/>
              </a:rPr>
              <a:t>Populace</a:t>
            </a:r>
          </a:p>
          <a:p>
            <a:pPr>
              <a:lnSpc>
                <a:spcPct val="150000"/>
              </a:lnSpc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  <a:buFont typeface="Arial" charset="0"/>
              <a:buChar char="•"/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  <a:buFont typeface="Arial" charset="0"/>
              <a:buChar char="•"/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  <a:buFont typeface="Arial" charset="0"/>
              <a:buChar char="•"/>
            </a:pPr>
            <a:r>
              <a:rPr lang="cs-CZ">
                <a:latin typeface="Franklin Gothic Book" pitchFamily="34" charset="0"/>
              </a:rPr>
              <a:t>Hustota pop.</a:t>
            </a:r>
          </a:p>
        </p:txBody>
      </p:sp>
      <p:sp>
        <p:nvSpPr>
          <p:cNvPr id="16388" name="Obdélník 8"/>
          <p:cNvSpPr>
            <a:spLocks noChangeArrowheads="1"/>
          </p:cNvSpPr>
          <p:nvPr/>
        </p:nvSpPr>
        <p:spPr bwMode="auto">
          <a:xfrm>
            <a:off x="1979613" y="1196975"/>
            <a:ext cx="1812925" cy="1287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27 750 km</a:t>
            </a:r>
            <a:r>
              <a:rPr lang="en-US">
                <a:latin typeface="Franklin Gothic Book" pitchFamily="34" charset="0"/>
              </a:rPr>
              <a:t>²</a:t>
            </a:r>
            <a:endParaRPr lang="cs-CZ">
              <a:latin typeface="Franklin Gothic Book" pitchFamily="34" charset="0"/>
            </a:endParaRP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127 750 km</a:t>
            </a:r>
            <a:r>
              <a:rPr lang="en-US">
                <a:latin typeface="Franklin Gothic Book" pitchFamily="34" charset="0"/>
              </a:rPr>
              <a:t>²</a:t>
            </a:r>
            <a:endParaRPr lang="cs-CZ">
              <a:latin typeface="Franklin Gothic Book" pitchFamily="34" charset="0"/>
            </a:endParaRP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227 750 km</a:t>
            </a:r>
            <a:r>
              <a:rPr lang="en-US">
                <a:latin typeface="Franklin Gothic Book" pitchFamily="34" charset="0"/>
              </a:rPr>
              <a:t>²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16389" name="Obdélník 9"/>
          <p:cNvSpPr>
            <a:spLocks noChangeArrowheads="1"/>
          </p:cNvSpPr>
          <p:nvPr/>
        </p:nvSpPr>
        <p:spPr bwMode="auto">
          <a:xfrm>
            <a:off x="4140200" y="1196975"/>
            <a:ext cx="1727200" cy="383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  <a:buFont typeface="Arial" charset="0"/>
              <a:buChar char="•"/>
            </a:pPr>
            <a:r>
              <a:rPr lang="cs-CZ">
                <a:latin typeface="Franklin Gothic Book" pitchFamily="34" charset="0"/>
              </a:rPr>
              <a:t>Měna</a:t>
            </a:r>
          </a:p>
          <a:p>
            <a:pPr>
              <a:lnSpc>
                <a:spcPct val="150000"/>
              </a:lnSpc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  <a:buFont typeface="Arial" charset="0"/>
              <a:buChar char="•"/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  <a:buFont typeface="Arial" charset="0"/>
              <a:buChar char="•"/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  <a:buFont typeface="Arial" charset="0"/>
              <a:buChar char="•"/>
            </a:pPr>
            <a:r>
              <a:rPr lang="cs-CZ">
                <a:latin typeface="Franklin Gothic Book" pitchFamily="34" charset="0"/>
              </a:rPr>
              <a:t>Hlavní město</a:t>
            </a:r>
          </a:p>
          <a:p>
            <a:pPr>
              <a:lnSpc>
                <a:spcPct val="150000"/>
              </a:lnSpc>
              <a:buFont typeface="Arial" charset="0"/>
              <a:buChar char="•"/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  <a:buFont typeface="Arial" charset="0"/>
              <a:buChar char="•"/>
            </a:pPr>
            <a:endParaRPr lang="cs-CZ">
              <a:latin typeface="Franklin Gothic Book" pitchFamily="34" charset="0"/>
            </a:endParaRPr>
          </a:p>
          <a:p>
            <a:pPr>
              <a:lnSpc>
                <a:spcPct val="150000"/>
              </a:lnSpc>
              <a:buFont typeface="Arial" charset="0"/>
              <a:buChar char="•"/>
            </a:pPr>
            <a:r>
              <a:rPr lang="cs-CZ">
                <a:latin typeface="Franklin Gothic Book" pitchFamily="34" charset="0"/>
              </a:rPr>
              <a:t>Ofic. jazyky</a:t>
            </a:r>
          </a:p>
        </p:txBody>
      </p:sp>
      <p:sp>
        <p:nvSpPr>
          <p:cNvPr id="16390" name="Obdélník 14"/>
          <p:cNvSpPr>
            <a:spLocks noChangeArrowheads="1"/>
          </p:cNvSpPr>
          <p:nvPr/>
        </p:nvSpPr>
        <p:spPr bwMode="auto">
          <a:xfrm>
            <a:off x="5940425" y="1196975"/>
            <a:ext cx="1439863" cy="133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Gourde</a:t>
            </a:r>
            <a:endParaRPr lang="en-US">
              <a:latin typeface="Franklin Gothic Book" pitchFamily="34" charset="0"/>
            </a:endParaRP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Dolar</a:t>
            </a:r>
            <a:endParaRPr lang="en-US">
              <a:latin typeface="Franklin Gothic Book" pitchFamily="34" charset="0"/>
            </a:endParaRP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Bolívar</a:t>
            </a:r>
          </a:p>
        </p:txBody>
      </p:sp>
      <p:sp>
        <p:nvSpPr>
          <p:cNvPr id="16391" name="Obdélník 15"/>
          <p:cNvSpPr>
            <a:spLocks noChangeArrowheads="1"/>
          </p:cNvSpPr>
          <p:nvPr/>
        </p:nvSpPr>
        <p:spPr bwMode="auto">
          <a:xfrm>
            <a:off x="2051050" y="2794000"/>
            <a:ext cx="1441450" cy="133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4,8 mil.</a:t>
            </a: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9,7 mil.</a:t>
            </a: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19,4 mil.</a:t>
            </a:r>
          </a:p>
        </p:txBody>
      </p:sp>
      <p:sp>
        <p:nvSpPr>
          <p:cNvPr id="16392" name="Obdélník 16"/>
          <p:cNvSpPr>
            <a:spLocks noChangeArrowheads="1"/>
          </p:cNvSpPr>
          <p:nvPr/>
        </p:nvSpPr>
        <p:spPr bwMode="auto">
          <a:xfrm>
            <a:off x="1979613" y="4508500"/>
            <a:ext cx="1812925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1</a:t>
            </a:r>
            <a:r>
              <a:rPr lang="en-US">
                <a:latin typeface="Franklin Gothic Book" pitchFamily="34" charset="0"/>
              </a:rPr>
              <a:t>5</a:t>
            </a:r>
            <a:r>
              <a:rPr lang="cs-CZ">
                <a:latin typeface="Franklin Gothic Book" pitchFamily="34" charset="0"/>
              </a:rPr>
              <a:t>7 / km</a:t>
            </a:r>
            <a:r>
              <a:rPr lang="en-US">
                <a:latin typeface="Franklin Gothic Book" pitchFamily="34" charset="0"/>
              </a:rPr>
              <a:t>²</a:t>
            </a: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en-US">
                <a:latin typeface="Franklin Gothic Book" pitchFamily="34" charset="0"/>
              </a:rPr>
              <a:t>213</a:t>
            </a:r>
            <a:r>
              <a:rPr lang="cs-CZ">
                <a:latin typeface="Franklin Gothic Book" pitchFamily="34" charset="0"/>
              </a:rPr>
              <a:t> / km</a:t>
            </a:r>
            <a:r>
              <a:rPr lang="en-US">
                <a:latin typeface="Franklin Gothic Book" pitchFamily="34" charset="0"/>
              </a:rPr>
              <a:t>²</a:t>
            </a: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350 / km</a:t>
            </a:r>
            <a:r>
              <a:rPr lang="en-US">
                <a:latin typeface="Franklin Gothic Book" pitchFamily="34" charset="0"/>
              </a:rPr>
              <a:t>²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16393" name="Obdélník 17"/>
          <p:cNvSpPr>
            <a:spLocks noChangeArrowheads="1"/>
          </p:cNvSpPr>
          <p:nvPr/>
        </p:nvSpPr>
        <p:spPr bwMode="auto">
          <a:xfrm>
            <a:off x="6011863" y="4437063"/>
            <a:ext cx="2952750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Šp., haitská kreolština</a:t>
            </a: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Ang., haitská kreolština</a:t>
            </a: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Fr., haitská kreolština</a:t>
            </a:r>
          </a:p>
        </p:txBody>
      </p:sp>
      <p:sp>
        <p:nvSpPr>
          <p:cNvPr id="16394" name="Obdélník 18"/>
          <p:cNvSpPr>
            <a:spLocks noChangeArrowheads="1"/>
          </p:cNvSpPr>
          <p:nvPr/>
        </p:nvSpPr>
        <p:spPr bwMode="auto">
          <a:xfrm>
            <a:off x="5957888" y="2852738"/>
            <a:ext cx="2143125" cy="1287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Port-au-Prince</a:t>
            </a: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Carrefour</a:t>
            </a:r>
          </a:p>
          <a:p>
            <a:pPr marL="342900" indent="-342900">
              <a:lnSpc>
                <a:spcPct val="150000"/>
              </a:lnSpc>
              <a:buFont typeface="Franklin Gothic Medium" pitchFamily="34" charset="0"/>
              <a:buAutoNum type="alphaLcParenR"/>
            </a:pPr>
            <a:r>
              <a:rPr lang="cs-CZ">
                <a:latin typeface="Franklin Gothic Book" pitchFamily="34" charset="0"/>
              </a:rPr>
              <a:t>Delmas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930400" y="1268413"/>
            <a:ext cx="1728788" cy="431800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1979613" y="3259138"/>
            <a:ext cx="1368425" cy="431800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944688" y="5407025"/>
            <a:ext cx="1547812" cy="431800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940425" y="1266825"/>
            <a:ext cx="1366838" cy="433388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930900" y="2924175"/>
            <a:ext cx="2128838" cy="431800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5943600" y="5321300"/>
            <a:ext cx="2805113" cy="431800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sp>
        <p:nvSpPr>
          <p:cNvPr id="17410" name="Obdélník 26"/>
          <p:cNvSpPr>
            <a:spLocks noChangeArrowheads="1"/>
          </p:cNvSpPr>
          <p:nvPr/>
        </p:nvSpPr>
        <p:spPr bwMode="auto">
          <a:xfrm>
            <a:off x="534988" y="2293938"/>
            <a:ext cx="4681537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Moc zákonodárnou má jak vláda tak obě komory parlamentu. Haiti je unitární stát, v němž centrální vláda deleguje na jednotlivých 10 departmentů, bez nutnosti ústavních změn. Současný politický systém je založený na ústavě z roku 1987. Současným prezidentem je Michel Martelly.</a:t>
            </a:r>
          </a:p>
          <a:p>
            <a:r>
              <a:rPr lang="cs-CZ">
                <a:latin typeface="Franklin Gothic Book" pitchFamily="34" charset="0"/>
              </a:rPr>
              <a:t>Právní řád Haiti je odvozen z Napoleonova zákoníku. Hlavní město leží v departmentu Ouest.</a:t>
            </a: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0" y="332657"/>
            <a:ext cx="91440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Administrativa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  <p:pic>
        <p:nvPicPr>
          <p:cNvPr id="17412" name="Picture 2" descr="Soubor:Haiti departments na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2420938"/>
            <a:ext cx="5416550" cy="411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Obdélník 5"/>
          <p:cNvSpPr>
            <a:spLocks noChangeArrowheads="1"/>
          </p:cNvSpPr>
          <p:nvPr/>
        </p:nvSpPr>
        <p:spPr bwMode="auto">
          <a:xfrm>
            <a:off x="539750" y="1192213"/>
            <a:ext cx="79200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Haiti je členem OSN. Jedná se o je poloprezidentskou republiku, prezident je volen v přímé volbě. Premiér země je jmenován prezidentem a vybírán stranou, která má většinu v Národním shromáždění. Výkonná moc je rozdělena mezi prezidenta a premiéra, kteří dohromady jmenují vládu.</a:t>
            </a:r>
          </a:p>
        </p:txBody>
      </p:sp>
      <p:sp>
        <p:nvSpPr>
          <p:cNvPr id="17414" name="Obdélník 6"/>
          <p:cNvSpPr>
            <a:spLocks noChangeArrowheads="1"/>
          </p:cNvSpPr>
          <p:nvPr/>
        </p:nvSpPr>
        <p:spPr bwMode="auto">
          <a:xfrm>
            <a:off x="1363663" y="6143625"/>
            <a:ext cx="3024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Garamond" pitchFamily="18" charset="0"/>
              </a:rPr>
              <a:t>Departmenty [6]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332657"/>
            <a:ext cx="77724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Přírodní podmínky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  <p:sp>
        <p:nvSpPr>
          <p:cNvPr id="18435" name="Obdélník 19"/>
          <p:cNvSpPr>
            <a:spLocks noChangeArrowheads="1"/>
          </p:cNvSpPr>
          <p:nvPr/>
        </p:nvSpPr>
        <p:spPr bwMode="auto">
          <a:xfrm>
            <a:off x="611188" y="1196975"/>
            <a:ext cx="7993062" cy="535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- území je  většinou hornaté s malými rovinami u pobřeží a s říčními údolími</a:t>
            </a:r>
          </a:p>
          <a:p>
            <a:pPr>
              <a:buFontTx/>
              <a:buChar char="-"/>
            </a:pPr>
            <a:r>
              <a:rPr lang="cs-CZ">
                <a:latin typeface="Franklin Gothic Book" pitchFamily="34" charset="0"/>
              </a:rPr>
              <a:t> nejvyšší hora Chaine de la Selle (2 680 metrů)</a:t>
            </a:r>
          </a:p>
          <a:p>
            <a:pPr>
              <a:buFontTx/>
              <a:buChar char="-"/>
            </a:pPr>
            <a:r>
              <a:rPr lang="cs-CZ">
                <a:latin typeface="Franklin Gothic Book" pitchFamily="34" charset="0"/>
              </a:rPr>
              <a:t> nejdelší řeka Riviere l'Artibonite</a:t>
            </a:r>
          </a:p>
          <a:p>
            <a:pPr>
              <a:buFontTx/>
              <a:buChar char="-"/>
            </a:pPr>
            <a:endParaRPr lang="cs-CZ">
              <a:latin typeface="Franklin Gothic Book" pitchFamily="34" charset="0"/>
            </a:endParaRPr>
          </a:p>
          <a:p>
            <a:r>
              <a:rPr lang="cs-CZ" b="1">
                <a:latin typeface="Franklin Gothic Book" pitchFamily="34" charset="0"/>
              </a:rPr>
              <a:t>Podnebí:</a:t>
            </a:r>
            <a:r>
              <a:rPr lang="cs-CZ">
                <a:latin typeface="Franklin Gothic Book" pitchFamily="34" charset="0"/>
              </a:rPr>
              <a:t> </a:t>
            </a:r>
          </a:p>
          <a:p>
            <a:r>
              <a:rPr lang="cs-CZ">
                <a:latin typeface="Franklin Gothic Book" pitchFamily="34" charset="0"/>
              </a:rPr>
              <a:t> vlhké tropické</a:t>
            </a:r>
          </a:p>
          <a:p>
            <a:endParaRPr lang="cs-CZ">
              <a:latin typeface="Franklin Gothic Book" pitchFamily="34" charset="0"/>
            </a:endParaRPr>
          </a:p>
          <a:p>
            <a:r>
              <a:rPr lang="cs-CZ" b="1">
                <a:latin typeface="Franklin Gothic Book" pitchFamily="34" charset="0"/>
              </a:rPr>
              <a:t>Vegetace:</a:t>
            </a:r>
            <a:r>
              <a:rPr lang="cs-CZ">
                <a:latin typeface="Franklin Gothic Book" pitchFamily="34" charset="0"/>
              </a:rPr>
              <a:t> </a:t>
            </a:r>
          </a:p>
          <a:p>
            <a:r>
              <a:rPr lang="cs-CZ">
                <a:latin typeface="Franklin Gothic Book" pitchFamily="34" charset="0"/>
              </a:rPr>
              <a:t>V roce 1925 pokrývaly původní lesy 60% země v horské oblasti. Od té doby bylo obyvateli ostrova vykáceno 98% lesů jako palivo. Odlesnění způsobuje erozi zemědělské půdy a dezertifikaci. Také znásobuje účinky povodní způsobených častými hurikány.</a:t>
            </a:r>
          </a:p>
          <a:p>
            <a:endParaRPr lang="cs-CZ">
              <a:latin typeface="Franklin Gothic Book" pitchFamily="34" charset="0"/>
            </a:endParaRPr>
          </a:p>
          <a:p>
            <a:r>
              <a:rPr lang="cs-CZ">
                <a:latin typeface="Franklin Gothic Book" pitchFamily="34" charset="0"/>
              </a:rPr>
              <a:t>Kromě toho Haiti leží v tektonické oblasti, což se ukázalo na ničivém zemětřesení v roce 2010.</a:t>
            </a:r>
          </a:p>
          <a:p>
            <a:endParaRPr lang="cs-CZ">
              <a:latin typeface="Franklin Gothic Book" pitchFamily="34" charset="0"/>
            </a:endParaRPr>
          </a:p>
          <a:p>
            <a:r>
              <a:rPr lang="cs-CZ">
                <a:latin typeface="Franklin Gothic Book" pitchFamily="34" charset="0"/>
              </a:rPr>
              <a:t>Víte, že: toto zemětřesení bylo nejsilnější za za posledních 200 let</a:t>
            </a:r>
          </a:p>
          <a:p>
            <a:r>
              <a:rPr lang="cs-CZ">
                <a:latin typeface="Franklin Gothic Book" pitchFamily="34" charset="0"/>
              </a:rPr>
              <a:t>(7,0 Richterovy stupnice) a jeho epicentrum se nacházelo jen 15 km od hlavního města Port-au-Prince?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332657"/>
            <a:ext cx="77724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Ekonomika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  <p:sp>
        <p:nvSpPr>
          <p:cNvPr id="19459" name="Obdélník 19"/>
          <p:cNvSpPr>
            <a:spLocks noChangeArrowheads="1"/>
          </p:cNvSpPr>
          <p:nvPr/>
        </p:nvSpPr>
        <p:spPr bwMode="auto">
          <a:xfrm>
            <a:off x="611188" y="1196975"/>
            <a:ext cx="7993062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Haiti je silně závislé na USA a stále se zotavuje ze zemětřesení z roku 2010.</a:t>
            </a:r>
          </a:p>
          <a:p>
            <a:r>
              <a:rPr lang="cs-CZ">
                <a:latin typeface="Franklin Gothic Book" pitchFamily="34" charset="0"/>
              </a:rPr>
              <a:t>Zahraniční pomoc tvoří 30-40% státního rozpočtu.</a:t>
            </a:r>
          </a:p>
          <a:p>
            <a:r>
              <a:rPr lang="cs-CZ">
                <a:latin typeface="Franklin Gothic Book" pitchFamily="34" charset="0"/>
              </a:rPr>
              <a:t>V zemi je nedostatek pracovních sil, rozsáhlou nezaměstnanost (65 %). Haiti je také nejchudší zemí obou amerických kontinentů podle Indexu lidského rozvoje a 7 z 10 lidí žije z méně než 2$ denně.</a:t>
            </a:r>
          </a:p>
          <a:p>
            <a:endParaRPr lang="cs-CZ">
              <a:latin typeface="Franklin Gothic Book" pitchFamily="34" charset="0"/>
            </a:endParaRPr>
          </a:p>
          <a:p>
            <a:r>
              <a:rPr lang="cs-CZ">
                <a:latin typeface="Franklin Gothic Book" pitchFamily="34" charset="0"/>
              </a:rPr>
              <a:t>2/3 </a:t>
            </a:r>
            <a:r>
              <a:rPr lang="cs-CZ"/>
              <a:t>H</a:t>
            </a:r>
            <a:r>
              <a:rPr lang="cs-CZ">
                <a:latin typeface="Franklin Gothic Book" pitchFamily="34" charset="0"/>
              </a:rPr>
              <a:t>aiťanů pracuje v z</a:t>
            </a:r>
            <a:r>
              <a:rPr lang="cs-CZ"/>
              <a:t>e</a:t>
            </a:r>
            <a:r>
              <a:rPr lang="cs-CZ">
                <a:latin typeface="Franklin Gothic Book" pitchFamily="34" charset="0"/>
              </a:rPr>
              <a:t>mědělství, hlavní vývozní artikly jsou mango a káva.</a:t>
            </a:r>
          </a:p>
        </p:txBody>
      </p:sp>
      <p:pic>
        <p:nvPicPr>
          <p:cNvPr id="19460" name="Picture 2" descr="Fitxategi:Mangos in marke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3357563"/>
            <a:ext cx="3600450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4" descr="http://upload.wikimedia.org/wikipedia/commons/thumb/c/c5/Roasted_coffee_beans.jpg/320px-Roasted_coffee_bean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3357563"/>
            <a:ext cx="3048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Obdélník 6"/>
          <p:cNvSpPr>
            <a:spLocks noChangeArrowheads="1"/>
          </p:cNvSpPr>
          <p:nvPr/>
        </p:nvSpPr>
        <p:spPr bwMode="auto">
          <a:xfrm>
            <a:off x="971550" y="5951538"/>
            <a:ext cx="3024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Garamond" pitchFamily="18" charset="0"/>
              </a:rPr>
              <a:t>Mango [6]</a:t>
            </a:r>
          </a:p>
        </p:txBody>
      </p:sp>
      <p:sp>
        <p:nvSpPr>
          <p:cNvPr id="19463" name="Obdélník 7"/>
          <p:cNvSpPr>
            <a:spLocks noChangeArrowheads="1"/>
          </p:cNvSpPr>
          <p:nvPr/>
        </p:nvSpPr>
        <p:spPr bwMode="auto">
          <a:xfrm>
            <a:off x="4856163" y="5951538"/>
            <a:ext cx="3024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Garamond" pitchFamily="18" charset="0"/>
              </a:rPr>
              <a:t>Káva [7]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332657"/>
            <a:ext cx="77724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Obyvatelstvo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  <p:sp>
        <p:nvSpPr>
          <p:cNvPr id="20483" name="Obdélník 19"/>
          <p:cNvSpPr>
            <a:spLocks noChangeArrowheads="1"/>
          </p:cNvSpPr>
          <p:nvPr/>
        </p:nvSpPr>
        <p:spPr bwMode="auto">
          <a:xfrm>
            <a:off x="611188" y="1196975"/>
            <a:ext cx="7993062" cy="5008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700">
                <a:latin typeface="Franklin Gothic Book" pitchFamily="34" charset="0"/>
              </a:rPr>
              <a:t>Obyvatelstvo je soustředěno především ve velkých městech, podél pobřeží a údolích. Hornaté vnitrozemí je osídleno málo. Celou polovinu populace tvoří lidé mladší dvaceti let. 90% - 95% obyvatel Haiti je afrického původu; zbývajících 10% - 5% jsou mulati. Ačkoli jsou mulati jen malou menšinou, zemi dominují politicky i ekonomicky.</a:t>
            </a:r>
          </a:p>
          <a:p>
            <a:endParaRPr lang="cs-CZ" sz="1700">
              <a:latin typeface="Franklin Gothic Book" pitchFamily="34" charset="0"/>
            </a:endParaRPr>
          </a:p>
          <a:p>
            <a:r>
              <a:rPr lang="cs-CZ" sz="1700" b="1">
                <a:latin typeface="Franklin Gothic Book" pitchFamily="34" charset="0"/>
              </a:rPr>
              <a:t>Jazyk:</a:t>
            </a:r>
          </a:p>
          <a:p>
            <a:r>
              <a:rPr lang="cs-CZ" sz="1700">
                <a:latin typeface="Franklin Gothic Book" pitchFamily="34" charset="0"/>
              </a:rPr>
              <a:t>Úředním jazykem je francou</a:t>
            </a:r>
            <a:r>
              <a:rPr lang="cs-CZ" sz="1700"/>
              <a:t>z</a:t>
            </a:r>
            <a:r>
              <a:rPr lang="cs-CZ" sz="1700">
                <a:latin typeface="Franklin Gothic Book" pitchFamily="34" charset="0"/>
              </a:rPr>
              <a:t>ština, obyvatelé mezi sebou hovoří haitsk</a:t>
            </a:r>
            <a:r>
              <a:rPr lang="cs-CZ" sz="1700"/>
              <a:t>ou</a:t>
            </a:r>
            <a:r>
              <a:rPr lang="cs-CZ" sz="1700">
                <a:latin typeface="Franklin Gothic Book" pitchFamily="34" charset="0"/>
              </a:rPr>
              <a:t> kreolštinou (směs francouzštiny, afrických jazyků a španělštiny).</a:t>
            </a:r>
          </a:p>
          <a:p>
            <a:r>
              <a:rPr lang="cs-CZ" sz="1700">
                <a:latin typeface="Franklin Gothic Book" pitchFamily="34" charset="0"/>
              </a:rPr>
              <a:t>Víte, že z entologicko-lingvistického hlediska je Haiti unikátem?</a:t>
            </a:r>
          </a:p>
          <a:p>
            <a:r>
              <a:rPr lang="cs-CZ" sz="1700">
                <a:latin typeface="Franklin Gothic Book" pitchFamily="34" charset="0"/>
              </a:rPr>
              <a:t>Je totiž prvním nezávislým národem v Latinské Americe, prvním postkoloniálním černochy vedeným státem a jediným národem který získal nezávislost po úspěšném povstání otroků a jediným nezávislý frankofonní národ na západní polokouli.</a:t>
            </a:r>
          </a:p>
          <a:p>
            <a:endParaRPr lang="cs-CZ" sz="1700">
              <a:latin typeface="Franklin Gothic Book" pitchFamily="34" charset="0"/>
            </a:endParaRPr>
          </a:p>
          <a:p>
            <a:r>
              <a:rPr lang="cs-CZ" sz="1700" b="1">
                <a:latin typeface="Franklin Gothic Book" pitchFamily="34" charset="0"/>
              </a:rPr>
              <a:t>Náboženství: </a:t>
            </a:r>
            <a:endParaRPr lang="cs-CZ" sz="1700">
              <a:latin typeface="Franklin Gothic Book" pitchFamily="34" charset="0"/>
            </a:endParaRPr>
          </a:p>
          <a:p>
            <a:r>
              <a:rPr lang="cs-CZ" sz="1700">
                <a:latin typeface="Franklin Gothic Book" pitchFamily="34" charset="0"/>
              </a:rPr>
              <a:t>-křesťanství (80 % katolíci, 16 % protestanti)</a:t>
            </a:r>
          </a:p>
          <a:p>
            <a:r>
              <a:rPr lang="cs-CZ" sz="1700">
                <a:latin typeface="Franklin Gothic Book" pitchFamily="34" charset="0"/>
              </a:rPr>
              <a:t>-rozšířen kult woodoo</a:t>
            </a:r>
          </a:p>
          <a:p>
            <a:r>
              <a:rPr lang="cs-CZ" sz="1700">
                <a:latin typeface="Franklin Gothic Book" pitchFamily="34" charset="0"/>
              </a:rPr>
              <a:t>Víte, že: woodoo vzniklo smíšením původních afrických tradic s katolicismem a s prvky náboženství původních domorodců?</a:t>
            </a:r>
            <a:endParaRPr lang="cs-CZ" sz="1700" b="1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332657"/>
            <a:ext cx="77724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Historie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  <p:sp>
        <p:nvSpPr>
          <p:cNvPr id="21507" name="Obdélník 19"/>
          <p:cNvSpPr>
            <a:spLocks noChangeArrowheads="1"/>
          </p:cNvSpPr>
          <p:nvPr/>
        </p:nvSpPr>
        <p:spPr bwMode="auto">
          <a:xfrm>
            <a:off x="611188" y="1196975"/>
            <a:ext cx="7993062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- pro Evropany ostrov objevil Kryštof Kolumbus při své první plavbě 5. prosince 1492 (jeho loď Santa Maria najela na mělčinu) =) nazval jej </a:t>
            </a:r>
            <a:r>
              <a:rPr lang="cs-CZ" sz="1600" i="1">
                <a:latin typeface="Franklin Gothic Book" pitchFamily="34" charset="0"/>
              </a:rPr>
              <a:t>„La Espaňola“</a:t>
            </a:r>
            <a:r>
              <a:rPr lang="cs-CZ" sz="1600">
                <a:latin typeface="Franklin Gothic Book" pitchFamily="34" charset="0"/>
              </a:rPr>
              <a:t> (Malé Španělsko, latinsky </a:t>
            </a:r>
            <a:r>
              <a:rPr lang="cs-CZ" sz="1600" i="1">
                <a:latin typeface="Franklin Gothic Book" pitchFamily="34" charset="0"/>
              </a:rPr>
              <a:t>Hispaniola</a:t>
            </a:r>
            <a:r>
              <a:rPr lang="cs-CZ" sz="1600">
                <a:latin typeface="Franklin Gothic Book" pitchFamily="34" charset="0"/>
              </a:rPr>
              <a:t>) a založil zde první španělskou osadu v Americe – La Navidad (Vánoce)</a:t>
            </a:r>
          </a:p>
          <a:p>
            <a:r>
              <a:rPr lang="cs-CZ" sz="1600">
                <a:latin typeface="Franklin Gothic Book" pitchFamily="34" charset="0"/>
              </a:rPr>
              <a:t>Víte, že: o rok později byla osada zničena domorodci?</a:t>
            </a:r>
          </a:p>
          <a:p>
            <a:r>
              <a:rPr lang="cs-CZ" sz="1600">
                <a:latin typeface="Franklin Gothic Book" pitchFamily="34" charset="0"/>
              </a:rPr>
              <a:t>-17. stol.-francouzská nadvláda =&gt; dovážení otroků z Afriky k práci na plantážích</a:t>
            </a:r>
          </a:p>
          <a:p>
            <a:r>
              <a:rPr lang="cs-CZ" sz="1600">
                <a:latin typeface="Franklin Gothic Book" pitchFamily="34" charset="0"/>
              </a:rPr>
              <a:t>- francouzská revoluce =&gt; osvobození otroků, politické nepokoje</a:t>
            </a:r>
          </a:p>
          <a:p>
            <a:r>
              <a:rPr lang="cs-CZ" sz="1600">
                <a:latin typeface="Franklin Gothic Book" pitchFamily="34" charset="0"/>
              </a:rPr>
              <a:t>- 1915 – obsazení Spojenými státy</a:t>
            </a:r>
          </a:p>
          <a:p>
            <a:r>
              <a:rPr lang="cs-CZ" sz="1600">
                <a:latin typeface="Franklin Gothic Book" pitchFamily="34" charset="0"/>
              </a:rPr>
              <a:t>- 1937 – odsun Američanů</a:t>
            </a:r>
          </a:p>
          <a:p>
            <a:r>
              <a:rPr lang="cs-CZ" sz="1600">
                <a:latin typeface="Franklin Gothic Book" pitchFamily="34" charset="0"/>
              </a:rPr>
              <a:t>- vnitropolitická situace nejistá i dnes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332657"/>
            <a:ext cx="77724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Kultura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  <p:sp>
        <p:nvSpPr>
          <p:cNvPr id="22531" name="Obdélník 19"/>
          <p:cNvSpPr>
            <a:spLocks noChangeArrowheads="1"/>
          </p:cNvSpPr>
          <p:nvPr/>
        </p:nvSpPr>
        <p:spPr bwMode="auto">
          <a:xfrm>
            <a:off x="539750" y="1196975"/>
            <a:ext cx="8208963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1600">
                <a:latin typeface="Franklin Gothic Book" pitchFamily="34" charset="0"/>
              </a:rPr>
              <a:t>směsice evropské, především francouzské kultury, afrických vlivů a kultury původních Taíno, přičemž převažují africké a evropské prvky</a:t>
            </a:r>
          </a:p>
          <a:p>
            <a:pPr>
              <a:buFont typeface="Arial" charset="0"/>
              <a:buChar char="•"/>
            </a:pPr>
            <a:r>
              <a:rPr lang="cs-CZ" sz="1600">
                <a:latin typeface="Franklin Gothic Book" pitchFamily="34" charset="0"/>
              </a:rPr>
              <a:t>Haitský Compas (kompa) je hudební žánr a tanec, který pochází z Haiti. Jméno pochází ze španělského </a:t>
            </a:r>
            <a:r>
              <a:rPr lang="cs-CZ" sz="1600" i="1">
                <a:latin typeface="Franklin Gothic Book" pitchFamily="34" charset="0"/>
              </a:rPr>
              <a:t>compas</a:t>
            </a:r>
            <a:r>
              <a:rPr lang="cs-CZ" sz="1600">
                <a:latin typeface="Franklin Gothic Book" pitchFamily="34" charset="0"/>
              </a:rPr>
              <a:t> (rytmus, tóny). Texty jsou většinou v Haitské kreolštině.</a:t>
            </a:r>
          </a:p>
        </p:txBody>
      </p:sp>
      <p:pic>
        <p:nvPicPr>
          <p:cNvPr id="22532" name="Picture 5" descr="C:\Users\Michal\Desktop\Untitled-1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2492375"/>
            <a:ext cx="2960688" cy="322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Obdélník 8"/>
          <p:cNvSpPr>
            <a:spLocks noChangeArrowheads="1"/>
          </p:cNvSpPr>
          <p:nvPr/>
        </p:nvSpPr>
        <p:spPr bwMode="auto">
          <a:xfrm>
            <a:off x="1403350" y="5876925"/>
            <a:ext cx="252888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Woodoo flitrová vlajka [8]</a:t>
            </a:r>
          </a:p>
        </p:txBody>
      </p:sp>
      <p:sp>
        <p:nvSpPr>
          <p:cNvPr id="22534" name="Obdélník 9"/>
          <p:cNvSpPr>
            <a:spLocks noChangeArrowheads="1"/>
          </p:cNvSpPr>
          <p:nvPr/>
        </p:nvSpPr>
        <p:spPr bwMode="auto">
          <a:xfrm>
            <a:off x="4356100" y="2205038"/>
            <a:ext cx="424815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Pestré barvy, naivní perspektiva a lstivý humor charakterizují haitské umění. Velké, delikátní potraviny a svěží krajiny jsou oblíbené předměty k zobrazování v této zemi chudoby a hladu. Džungle zvířata, rituály, tance, a bohové zase evokují africkou minulost. Lidé jsou často ztvárňována jako zvířata a ta jsou transformována do lidí.</a:t>
            </a:r>
          </a:p>
          <a:p>
            <a:r>
              <a:rPr lang="cs-CZ" sz="1600">
                <a:latin typeface="Franklin Gothic Book" pitchFamily="34" charset="0"/>
              </a:rPr>
              <a:t>Dříve byli velice oblíbené kohoutí zápasy, dnes je nejoblíbenějším sportem fotbal a basketball.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750" y="1397000"/>
          <a:ext cx="8064500" cy="3336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7220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</a:tblGrid>
              <a:tr h="370840">
                <a:tc gridSpan="9">
                  <a:txBody>
                    <a:bodyPr/>
                    <a:lstStyle/>
                    <a:p>
                      <a:r>
                        <a:rPr lang="cs-CZ" dirty="0" err="1" smtClean="0"/>
                        <a:t>Hud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a taneční styl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8">
                  <a:txBody>
                    <a:bodyPr/>
                    <a:lstStyle/>
                    <a:p>
                      <a:r>
                        <a:rPr lang="cs-CZ" dirty="0" smtClean="0"/>
                        <a:t>Exportní ovoce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6">
                  <a:txBody>
                    <a:bodyPr/>
                    <a:lstStyle/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Kolumbova loď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8">
                  <a:txBody>
                    <a:bodyPr/>
                    <a:lstStyle/>
                    <a:p>
                      <a:r>
                        <a:rPr lang="cs-CZ" dirty="0" smtClean="0"/>
                        <a:t>Správní území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8">
                  <a:txBody>
                    <a:bodyPr/>
                    <a:lstStyle/>
                    <a:p>
                      <a:r>
                        <a:rPr lang="cs-CZ" dirty="0" smtClean="0"/>
                        <a:t>Původ většiny obyvatelstva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Haiti</a:t>
                      </a:r>
                      <a:r>
                        <a:rPr lang="cs-CZ" baseline="0" dirty="0" smtClean="0"/>
                        <a:t> leží na ostrově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Úřední jazyk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7">
                  <a:txBody>
                    <a:bodyPr/>
                    <a:lstStyle/>
                    <a:p>
                      <a:r>
                        <a:rPr lang="cs-CZ" dirty="0" smtClean="0"/>
                        <a:t>Současný prezident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2" name="Nadpis 1"/>
          <p:cNvSpPr txBox="1">
            <a:spLocks/>
          </p:cNvSpPr>
          <p:nvPr/>
        </p:nvSpPr>
        <p:spPr>
          <a:xfrm>
            <a:off x="539552" y="332657"/>
            <a:ext cx="77724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Křížovka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332657"/>
            <a:ext cx="77724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Křížovka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750" y="1397000"/>
          <a:ext cx="8064500" cy="3336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7220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  <a:gridCol w="364276"/>
              </a:tblGrid>
              <a:tr h="370840">
                <a:tc gridSpan="9">
                  <a:txBody>
                    <a:bodyPr/>
                    <a:lstStyle/>
                    <a:p>
                      <a:r>
                        <a:rPr lang="cs-CZ" dirty="0" err="1" smtClean="0"/>
                        <a:t>Hud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a taneční styl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8">
                  <a:txBody>
                    <a:bodyPr/>
                    <a:lstStyle/>
                    <a:p>
                      <a:r>
                        <a:rPr lang="cs-CZ" dirty="0" smtClean="0"/>
                        <a:t>Exportní ovoce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6">
                  <a:txBody>
                    <a:bodyPr/>
                    <a:lstStyle/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Kolumbova loď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8">
                  <a:txBody>
                    <a:bodyPr/>
                    <a:lstStyle/>
                    <a:p>
                      <a:r>
                        <a:rPr lang="cs-CZ" dirty="0" smtClean="0"/>
                        <a:t>Správní území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8">
                  <a:txBody>
                    <a:bodyPr/>
                    <a:lstStyle/>
                    <a:p>
                      <a:r>
                        <a:rPr lang="cs-CZ" dirty="0" smtClean="0"/>
                        <a:t>Původ většiny obyvatelstva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Haiti</a:t>
                      </a:r>
                      <a:r>
                        <a:rPr lang="cs-CZ" baseline="0" dirty="0" smtClean="0"/>
                        <a:t> leží na ostrově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Úřední jazyk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 gridSpan="7">
                  <a:txBody>
                    <a:bodyPr/>
                    <a:lstStyle/>
                    <a:p>
                      <a:r>
                        <a:rPr lang="cs-CZ" dirty="0" smtClean="0"/>
                        <a:t>Současný prezident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24740" name="Obdélník 4"/>
          <p:cNvSpPr>
            <a:spLocks noChangeArrowheads="1"/>
          </p:cNvSpPr>
          <p:nvPr/>
        </p:nvSpPr>
        <p:spPr bwMode="auto">
          <a:xfrm>
            <a:off x="611188" y="5013325"/>
            <a:ext cx="58324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Carrefour je druhé největší město na Haiti.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332657"/>
            <a:ext cx="77724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Zdroje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  <p:sp>
        <p:nvSpPr>
          <p:cNvPr id="25603" name="Obdélník 5"/>
          <p:cNvSpPr>
            <a:spLocks noChangeArrowheads="1"/>
          </p:cNvSpPr>
          <p:nvPr/>
        </p:nvSpPr>
        <p:spPr bwMode="auto">
          <a:xfrm>
            <a:off x="611188" y="1052513"/>
            <a:ext cx="784860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Franklin Gothic Medium" pitchFamily="34" charset="0"/>
              <a:buAutoNum type="arabicPeriod"/>
            </a:pPr>
            <a:r>
              <a:rPr lang="cs-CZ" sz="1600"/>
              <a:t>Otevřená encyklopedie Wikipedie </a:t>
            </a:r>
            <a:r>
              <a:rPr lang="en-US" sz="1600"/>
              <a:t>[</a:t>
            </a:r>
            <a:r>
              <a:rPr lang="cs-CZ" sz="1600"/>
              <a:t>online</a:t>
            </a:r>
            <a:r>
              <a:rPr lang="en-US" sz="1600"/>
              <a:t>]</a:t>
            </a:r>
            <a:r>
              <a:rPr lang="cs-CZ" sz="1600"/>
              <a:t>. </a:t>
            </a:r>
            <a:r>
              <a:rPr lang="en-US" sz="1600"/>
              <a:t>[cit. 201</a:t>
            </a:r>
            <a:r>
              <a:rPr lang="cs-CZ" sz="1600"/>
              <a:t>3-09-29</a:t>
            </a:r>
            <a:r>
              <a:rPr lang="en-US" sz="1600"/>
              <a:t>]</a:t>
            </a:r>
            <a:r>
              <a:rPr lang="cs-CZ" sz="1600"/>
              <a:t>. Dostupné z WWW:</a:t>
            </a:r>
            <a:br>
              <a:rPr lang="cs-CZ" sz="1600"/>
            </a:br>
            <a:r>
              <a:rPr lang="cs-CZ" sz="1600">
                <a:latin typeface="Franklin Gothic Book" pitchFamily="34" charset="0"/>
                <a:hlinkClick r:id="rId2"/>
              </a:rPr>
              <a:t>http://cs.wikipedia.org/wiki/Haiti</a:t>
            </a:r>
            <a:endParaRPr lang="cs-CZ" sz="1600">
              <a:latin typeface="Franklin Gothic Book" pitchFamily="34" charset="0"/>
            </a:endParaRPr>
          </a:p>
          <a:p>
            <a:pPr marL="342900" indent="-342900">
              <a:buFont typeface="Franklin Gothic Medium" pitchFamily="34" charset="0"/>
              <a:buAutoNum type="arabicPeriod"/>
            </a:pPr>
            <a:r>
              <a:rPr lang="cs-CZ" sz="1600"/>
              <a:t>Otevřená encyklopedie Wikipedie </a:t>
            </a:r>
            <a:r>
              <a:rPr lang="en-US" sz="1600"/>
              <a:t>[</a:t>
            </a:r>
            <a:r>
              <a:rPr lang="cs-CZ" sz="1600"/>
              <a:t>online</a:t>
            </a:r>
            <a:r>
              <a:rPr lang="en-US" sz="1600"/>
              <a:t>]</a:t>
            </a:r>
            <a:r>
              <a:rPr lang="cs-CZ" sz="1600"/>
              <a:t>. </a:t>
            </a:r>
            <a:r>
              <a:rPr lang="en-US" sz="1600"/>
              <a:t>[cit. 201</a:t>
            </a:r>
            <a:r>
              <a:rPr lang="cs-CZ" sz="1600"/>
              <a:t>3-09-29</a:t>
            </a:r>
            <a:r>
              <a:rPr lang="en-US" sz="1600"/>
              <a:t>]</a:t>
            </a:r>
            <a:r>
              <a:rPr lang="cs-CZ" sz="1600"/>
              <a:t>. Dostupné z WWW:</a:t>
            </a:r>
            <a:br>
              <a:rPr lang="cs-CZ" sz="1600"/>
            </a:br>
            <a:r>
              <a:rPr lang="cs-CZ" sz="1600">
                <a:latin typeface="Franklin Gothic Book" pitchFamily="34" charset="0"/>
                <a:hlinkClick r:id="rId3"/>
              </a:rPr>
              <a:t>http://en.wikipedia.org/wiki/Haiti</a:t>
            </a:r>
            <a:endParaRPr lang="cs-CZ" sz="1600">
              <a:latin typeface="Franklin Gothic Book" pitchFamily="34" charset="0"/>
            </a:endParaRPr>
          </a:p>
          <a:p>
            <a:pPr marL="342900" indent="-342900">
              <a:buFont typeface="Franklin Gothic Medium" pitchFamily="34" charset="0"/>
              <a:buAutoNum type="arabicPeriod"/>
            </a:pPr>
            <a:r>
              <a:rPr lang="cs-CZ" sz="1600"/>
              <a:t>Otevřená encyklopedie Wikipedie </a:t>
            </a:r>
            <a:r>
              <a:rPr lang="en-US" sz="1600"/>
              <a:t>[</a:t>
            </a:r>
            <a:r>
              <a:rPr lang="cs-CZ" sz="1600"/>
              <a:t>online</a:t>
            </a:r>
            <a:r>
              <a:rPr lang="en-US" sz="1600"/>
              <a:t>]</a:t>
            </a:r>
            <a:r>
              <a:rPr lang="cs-CZ" sz="1600"/>
              <a:t>. </a:t>
            </a:r>
            <a:r>
              <a:rPr lang="en-US" sz="1600"/>
              <a:t>[cit. 201</a:t>
            </a:r>
            <a:r>
              <a:rPr lang="cs-CZ" sz="1600"/>
              <a:t>3-09-29</a:t>
            </a:r>
            <a:r>
              <a:rPr lang="en-US" sz="1600"/>
              <a:t>]</a:t>
            </a:r>
            <a:r>
              <a:rPr lang="cs-CZ" sz="1600"/>
              <a:t>. Dostupné z WWW:</a:t>
            </a:r>
            <a:br>
              <a:rPr lang="cs-CZ" sz="1600"/>
            </a:br>
            <a:r>
              <a:rPr lang="cs-CZ" sz="1600">
                <a:latin typeface="Franklin Gothic Book" pitchFamily="34" charset="0"/>
                <a:hlinkClick r:id="rId4"/>
              </a:rPr>
              <a:t>http://cs.wikipedia.org/wiki/Soubor:Flag_of_Haiti.svg</a:t>
            </a:r>
            <a:endParaRPr lang="cs-CZ" sz="1600">
              <a:latin typeface="Franklin Gothic Book" pitchFamily="34" charset="0"/>
            </a:endParaRPr>
          </a:p>
          <a:p>
            <a:pPr marL="342900" indent="-342900">
              <a:buFont typeface="Franklin Gothic Medium" pitchFamily="34" charset="0"/>
              <a:buAutoNum type="arabicPeriod"/>
            </a:pPr>
            <a:r>
              <a:rPr lang="cs-CZ" sz="1600"/>
              <a:t>Otevřená encyklopedie Wikipedie </a:t>
            </a:r>
            <a:r>
              <a:rPr lang="en-US" sz="1600"/>
              <a:t>[</a:t>
            </a:r>
            <a:r>
              <a:rPr lang="cs-CZ" sz="1600"/>
              <a:t>online</a:t>
            </a:r>
            <a:r>
              <a:rPr lang="en-US" sz="1600"/>
              <a:t>]</a:t>
            </a:r>
            <a:r>
              <a:rPr lang="cs-CZ" sz="1600"/>
              <a:t>. </a:t>
            </a:r>
            <a:r>
              <a:rPr lang="en-US" sz="1600"/>
              <a:t>[cit. 201</a:t>
            </a:r>
            <a:r>
              <a:rPr lang="cs-CZ" sz="1600"/>
              <a:t>3-09-29</a:t>
            </a:r>
            <a:r>
              <a:rPr lang="en-US" sz="1600"/>
              <a:t>]</a:t>
            </a:r>
            <a:r>
              <a:rPr lang="cs-CZ" sz="1600"/>
              <a:t>. Dostupné z WWW:</a:t>
            </a:r>
            <a:br>
              <a:rPr lang="cs-CZ" sz="1600"/>
            </a:br>
            <a:r>
              <a:rPr lang="cs-CZ" sz="1600">
                <a:latin typeface="Franklin Gothic Book" pitchFamily="34" charset="0"/>
                <a:hlinkClick r:id="rId5"/>
              </a:rPr>
              <a:t>http://cs.wikipedia.org/wiki/Soubor:Coat_of_arms_of_Haiti.svg</a:t>
            </a:r>
            <a:endParaRPr lang="cs-CZ" sz="1600">
              <a:latin typeface="Franklin Gothic Book" pitchFamily="34" charset="0"/>
            </a:endParaRPr>
          </a:p>
          <a:p>
            <a:pPr marL="342900" indent="-342900">
              <a:buFont typeface="Franklin Gothic Medium" pitchFamily="34" charset="0"/>
              <a:buAutoNum type="arabicPeriod"/>
            </a:pPr>
            <a:r>
              <a:rPr lang="cs-CZ" sz="1600"/>
              <a:t>Otevřená encyklopedie Wikipedie </a:t>
            </a:r>
            <a:r>
              <a:rPr lang="en-US" sz="1600"/>
              <a:t>[</a:t>
            </a:r>
            <a:r>
              <a:rPr lang="cs-CZ" sz="1600"/>
              <a:t>online</a:t>
            </a:r>
            <a:r>
              <a:rPr lang="en-US" sz="1600"/>
              <a:t>]</a:t>
            </a:r>
            <a:r>
              <a:rPr lang="cs-CZ" sz="1600"/>
              <a:t>. </a:t>
            </a:r>
            <a:r>
              <a:rPr lang="en-US" sz="1600"/>
              <a:t>[cit. 201</a:t>
            </a:r>
            <a:r>
              <a:rPr lang="cs-CZ" sz="1600"/>
              <a:t>3-09-29</a:t>
            </a:r>
            <a:r>
              <a:rPr lang="en-US" sz="1600"/>
              <a:t>]</a:t>
            </a:r>
            <a:r>
              <a:rPr lang="cs-CZ" sz="1600"/>
              <a:t>. Dostupné z WWW:</a:t>
            </a:r>
            <a:br>
              <a:rPr lang="cs-CZ" sz="1600"/>
            </a:br>
            <a:r>
              <a:rPr lang="cs-CZ" sz="1600">
                <a:latin typeface="Franklin Gothic Book" pitchFamily="34" charset="0"/>
                <a:hlinkClick r:id="rId6"/>
              </a:rPr>
              <a:t>http://en.wikipedia.org/wiki/File:Haiti_(orthographic_projection).svg</a:t>
            </a:r>
            <a:endParaRPr lang="cs-CZ" sz="1600">
              <a:latin typeface="Franklin Gothic Book" pitchFamily="34" charset="0"/>
            </a:endParaRPr>
          </a:p>
          <a:p>
            <a:pPr marL="342900" indent="-342900">
              <a:buFont typeface="Franklin Gothic Medium" pitchFamily="34" charset="0"/>
              <a:buAutoNum type="arabicPeriod"/>
            </a:pPr>
            <a:r>
              <a:rPr lang="cs-CZ" sz="1600"/>
              <a:t>Otevřená encyklopedie Wikipedie </a:t>
            </a:r>
            <a:r>
              <a:rPr lang="en-US" sz="1600"/>
              <a:t>[</a:t>
            </a:r>
            <a:r>
              <a:rPr lang="cs-CZ" sz="1600"/>
              <a:t>online</a:t>
            </a:r>
            <a:r>
              <a:rPr lang="en-US" sz="1600"/>
              <a:t>]</a:t>
            </a:r>
            <a:r>
              <a:rPr lang="cs-CZ" sz="1600"/>
              <a:t>. </a:t>
            </a:r>
            <a:r>
              <a:rPr lang="en-US" sz="1600"/>
              <a:t>[cit. 201</a:t>
            </a:r>
            <a:r>
              <a:rPr lang="cs-CZ" sz="1600"/>
              <a:t>3-09-29</a:t>
            </a:r>
            <a:r>
              <a:rPr lang="en-US" sz="1600"/>
              <a:t>]</a:t>
            </a:r>
            <a:r>
              <a:rPr lang="cs-CZ" sz="1600"/>
              <a:t>. Dostupné z WWW:</a:t>
            </a:r>
            <a:br>
              <a:rPr lang="cs-CZ" sz="1600"/>
            </a:br>
            <a:r>
              <a:rPr lang="cs-CZ" sz="1600">
                <a:latin typeface="Franklin Gothic Book" pitchFamily="34" charset="0"/>
                <a:hlinkClick r:id="rId7"/>
              </a:rPr>
              <a:t>http://cs.wikipedia.org/wiki/Soubor:Haiti_departments_named.png</a:t>
            </a:r>
            <a:endParaRPr lang="cs-CZ" sz="1600">
              <a:latin typeface="Franklin Gothic Book" pitchFamily="34" charset="0"/>
            </a:endParaRPr>
          </a:p>
          <a:p>
            <a:pPr marL="342900" indent="-342900">
              <a:buFont typeface="Franklin Gothic Medium" pitchFamily="34" charset="0"/>
              <a:buAutoNum type="arabicPeriod"/>
            </a:pPr>
            <a:r>
              <a:rPr lang="cs-CZ" sz="1600"/>
              <a:t>Otevřená encyklopedie Wikipedie </a:t>
            </a:r>
            <a:r>
              <a:rPr lang="en-US" sz="1600"/>
              <a:t>[</a:t>
            </a:r>
            <a:r>
              <a:rPr lang="cs-CZ" sz="1600"/>
              <a:t>online</a:t>
            </a:r>
            <a:r>
              <a:rPr lang="en-US" sz="1600"/>
              <a:t>]</a:t>
            </a:r>
            <a:r>
              <a:rPr lang="cs-CZ" sz="1600"/>
              <a:t>. </a:t>
            </a:r>
            <a:r>
              <a:rPr lang="en-US" sz="1600"/>
              <a:t>[cit. 201</a:t>
            </a:r>
            <a:r>
              <a:rPr lang="cs-CZ" sz="1600"/>
              <a:t>3-09-29</a:t>
            </a:r>
            <a:r>
              <a:rPr lang="en-US" sz="1600"/>
              <a:t>]</a:t>
            </a:r>
            <a:r>
              <a:rPr lang="cs-CZ" sz="1600"/>
              <a:t>. Dostupné z WWW:</a:t>
            </a:r>
            <a:br>
              <a:rPr lang="cs-CZ" sz="1600"/>
            </a:br>
            <a:r>
              <a:rPr lang="cs-CZ" sz="1600">
                <a:latin typeface="Franklin Gothic Book" pitchFamily="34" charset="0"/>
                <a:hlinkClick r:id="rId8"/>
              </a:rPr>
              <a:t>http://eu.wikipedia.org/wiki/Fitxategi:Mangos_in_market.jpg</a:t>
            </a:r>
            <a:endParaRPr lang="cs-CZ" sz="1600">
              <a:latin typeface="Franklin Gothic Book" pitchFamily="34" charset="0"/>
            </a:endParaRPr>
          </a:p>
          <a:p>
            <a:pPr marL="342900" indent="-342900">
              <a:buFont typeface="Franklin Gothic Medium" pitchFamily="34" charset="0"/>
              <a:buAutoNum type="arabicPeriod"/>
            </a:pPr>
            <a:r>
              <a:rPr lang="cs-CZ" sz="1600"/>
              <a:t>Otevřená encyklopedie Wikipedie </a:t>
            </a:r>
            <a:r>
              <a:rPr lang="en-US" sz="1600"/>
              <a:t>[</a:t>
            </a:r>
            <a:r>
              <a:rPr lang="cs-CZ" sz="1600"/>
              <a:t>online</a:t>
            </a:r>
            <a:r>
              <a:rPr lang="en-US" sz="1600"/>
              <a:t>]</a:t>
            </a:r>
            <a:r>
              <a:rPr lang="cs-CZ" sz="1600"/>
              <a:t>. </a:t>
            </a:r>
            <a:r>
              <a:rPr lang="en-US" sz="1600"/>
              <a:t>[cit. 201</a:t>
            </a:r>
            <a:r>
              <a:rPr lang="cs-CZ" sz="1600"/>
              <a:t>3-09-29</a:t>
            </a:r>
            <a:r>
              <a:rPr lang="en-US" sz="1600"/>
              <a:t>]</a:t>
            </a:r>
            <a:r>
              <a:rPr lang="cs-CZ" sz="1600"/>
              <a:t>. Dostupné z WWW:</a:t>
            </a:r>
            <a:br>
              <a:rPr lang="cs-CZ" sz="1600"/>
            </a:br>
            <a:r>
              <a:rPr lang="cs-CZ" sz="1600">
                <a:latin typeface="Franklin Gothic Book" pitchFamily="34" charset="0"/>
                <a:hlinkClick r:id="rId9"/>
              </a:rPr>
              <a:t>http://cs.wikipedia.org/wiki/Soubor:Roasted_coffee_beans.jpg</a:t>
            </a:r>
            <a:endParaRPr lang="cs-CZ" sz="1600">
              <a:latin typeface="Franklin Gothic Book" pitchFamily="34" charset="0"/>
            </a:endParaRPr>
          </a:p>
          <a:p>
            <a:pPr marL="342900" indent="-342900">
              <a:buFont typeface="Franklin Gothic Medium" pitchFamily="34" charset="0"/>
              <a:buAutoNum type="arabicPeriod"/>
            </a:pPr>
            <a:r>
              <a:rPr lang="cs-CZ" sz="1600"/>
              <a:t>Otevřená encyklopedie Wikipedie </a:t>
            </a:r>
            <a:r>
              <a:rPr lang="en-US" sz="1600"/>
              <a:t>[</a:t>
            </a:r>
            <a:r>
              <a:rPr lang="cs-CZ" sz="1600"/>
              <a:t>online</a:t>
            </a:r>
            <a:r>
              <a:rPr lang="en-US" sz="1600"/>
              <a:t>]</a:t>
            </a:r>
            <a:r>
              <a:rPr lang="cs-CZ" sz="1600"/>
              <a:t>. </a:t>
            </a:r>
            <a:r>
              <a:rPr lang="en-US" sz="1600"/>
              <a:t>[cit. 201</a:t>
            </a:r>
            <a:r>
              <a:rPr lang="cs-CZ" sz="1600"/>
              <a:t>3-09-29</a:t>
            </a:r>
            <a:r>
              <a:rPr lang="en-US" sz="1600"/>
              <a:t>]</a:t>
            </a:r>
            <a:r>
              <a:rPr lang="cs-CZ" sz="1600"/>
              <a:t>. Dostupné z WWW:</a:t>
            </a:r>
            <a:br>
              <a:rPr lang="cs-CZ" sz="1600"/>
            </a:br>
            <a:r>
              <a:rPr lang="cs-CZ" sz="1600">
                <a:latin typeface="Franklin Gothic Book" pitchFamily="34" charset="0"/>
                <a:hlinkClick r:id="rId10"/>
              </a:rPr>
              <a:t>http://en.wikipedia.org/wiki/File:VoodooValris.jpg</a:t>
            </a:r>
            <a:endParaRPr lang="cs-CZ" sz="1600">
              <a:latin typeface="Franklin Gothic Book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64096" cy="4320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latin typeface="Garamond" pitchFamily="18" charset="0"/>
              </a:rPr>
              <a:t>Haiti</a:t>
            </a:r>
            <a:endParaRPr lang="cs-CZ" sz="2000" dirty="0">
              <a:latin typeface="Garamond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332657"/>
            <a:ext cx="7772400" cy="79208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Garamond" pitchFamily="18" charset="0"/>
                <a:ea typeface="+mj-ea"/>
                <a:cs typeface="+mj-cs"/>
              </a:rPr>
              <a:t>Zdroje</a:t>
            </a:r>
            <a:endParaRPr lang="cs-CZ" sz="6600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Garamond" pitchFamily="18" charset="0"/>
              <a:ea typeface="+mj-ea"/>
              <a:cs typeface="+mj-cs"/>
            </a:endParaRPr>
          </a:p>
        </p:txBody>
      </p:sp>
      <p:sp>
        <p:nvSpPr>
          <p:cNvPr id="26627" name="Obdélník 5"/>
          <p:cNvSpPr>
            <a:spLocks noChangeArrowheads="1"/>
          </p:cNvSpPr>
          <p:nvPr/>
        </p:nvSpPr>
        <p:spPr bwMode="auto">
          <a:xfrm>
            <a:off x="611188" y="1052513"/>
            <a:ext cx="7848600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sz="1600">
                <a:latin typeface="Franklin Gothic Book" pitchFamily="34" charset="0"/>
              </a:rPr>
              <a:t>BAAR, Vladimír. Hospodářský zeměpis: regionální aspekty světového hospodářství : učebnice pro obchodní akademie a jiné střední školy. 1. vyd. Praha: Nakladatelství České geografické společnosti, 2002, 111 s. ISBN 80-860-3450-X..</a:t>
            </a:r>
          </a:p>
          <a:p>
            <a:pPr marL="285750" indent="-285750">
              <a:buFont typeface="Arial" charset="0"/>
              <a:buChar char="•"/>
            </a:pPr>
            <a:r>
              <a:rPr lang="cs-CZ" sz="1600">
                <a:latin typeface="Franklin Gothic Book" pitchFamily="34" charset="0"/>
              </a:rPr>
              <a:t>KAŠPAROVSKÝ, Karel. Zeměpis II. v kostce: pro střední školy : [regionální geografie]. 1. vyd. Praha: Fragment, 2008, 184 s. Maturita v kostce. ISBN 978-802-5305-850..</a:t>
            </a:r>
          </a:p>
          <a:p>
            <a:pPr marL="285750" indent="-285750">
              <a:buFont typeface="Arial" charset="0"/>
              <a:buChar char="•"/>
            </a:pPr>
            <a:r>
              <a:rPr lang="cs-CZ" sz="1600">
                <a:latin typeface="Franklin Gothic Book" pitchFamily="34" charset="0"/>
              </a:rPr>
              <a:t>[RED. CLP, [Red.Carlo Lauer, Milan BURSA a Jana PEŠTOVÁ. Encyklopedie Světa pro střední školy : [regionální geografie]. 1. vyd. Mnichov. Marco Polo, 2005, 207. ISBN 38-279-0006-9.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458</TotalTime>
  <Words>1119</Words>
  <Application>Microsoft Office PowerPoint</Application>
  <PresentationFormat>On-screen Show (4:3)</PresentationFormat>
  <Paragraphs>218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Franklin Gothic Book</vt:lpstr>
      <vt:lpstr>Arial</vt:lpstr>
      <vt:lpstr>Franklin Gothic Medium</vt:lpstr>
      <vt:lpstr>Wingdings 2</vt:lpstr>
      <vt:lpstr>Calibri</vt:lpstr>
      <vt:lpstr>Garamond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Haiti</dc:title>
  <dc:creator>Michal</dc:creator>
  <cp:lastModifiedBy>DUM</cp:lastModifiedBy>
  <cp:revision>64</cp:revision>
  <dcterms:created xsi:type="dcterms:W3CDTF">2013-09-29T08:07:21Z</dcterms:created>
  <dcterms:modified xsi:type="dcterms:W3CDTF">2014-08-12T20:31:02Z</dcterms:modified>
</cp:coreProperties>
</file>