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03" autoAdjust="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D42501D-CCB3-4AE0-84DA-9AF0A8F35F1F}" type="slidenum">
              <a:rPr lang="cs-CZ" smtClean="0"/>
              <a:pPr/>
              <a:t>‹#›</a:t>
            </a:fld>
            <a:endParaRPr lang="cs-CZ" dirty="0"/>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alpha val="95000"/>
              </a:srgbClr>
            </a:gs>
            <a:gs pos="39999">
              <a:srgbClr val="85C2FF"/>
            </a:gs>
            <a:gs pos="70000">
              <a:srgbClr val="C4D6EB"/>
            </a:gs>
            <a:gs pos="100000">
              <a:schemeClr val="accent6">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540BB4-5FC1-4E18-A93E-E0416231A59D}" type="datetimeFigureOut">
              <a:rPr lang="cs-CZ" smtClean="0"/>
              <a:pPr/>
              <a:t>10. 12. 2013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42501D-CCB3-4AE0-84DA-9AF0A8F35F1F}"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www.godominicanrepublic.cz/gallery/samana-77/" TargetMode="External"/><Relationship Id="rId13" Type="http://schemas.openxmlformats.org/officeDocument/2006/relationships/hyperlink" Target="http://www.nouvellesiles.com/republique-dominicaine-guide-tourisme-decouvrir/communes/samana-nature-ecotourisme-baleines,204,580.html?&amp;args=Y29tcF9pZD0zOTkmYWN0aW9uPWZpY2hlJmlkPTQ3OSZ8" TargetMode="External"/><Relationship Id="rId3" Type="http://schemas.openxmlformats.org/officeDocument/2006/relationships/hyperlink" Target="http://upload.wikimedia.org/wikipedia/commons/9/9f/Flag_of_the_Dominican_Republic.svg" TargetMode="External"/><Relationship Id="rId7" Type="http://schemas.openxmlformats.org/officeDocument/2006/relationships/hyperlink" Target="http://dominikanska-republika.tripzone.cz/fotogalerie/muz-roluje-doutniky-4977" TargetMode="External"/><Relationship Id="rId12" Type="http://schemas.openxmlformats.org/officeDocument/2006/relationships/hyperlink" Target="http://dominikanska-republika.tripzone.cz/fotogalerie/ulicka-v-santo-domingu-4985" TargetMode="External"/><Relationship Id="rId2" Type="http://schemas.openxmlformats.org/officeDocument/2006/relationships/hyperlink" Target="http://upload.wikimedia.org/wikipedia/commons/2/25/LocationDominicanRepublic.svg" TargetMode="External"/><Relationship Id="rId16" Type="http://schemas.openxmlformats.org/officeDocument/2006/relationships/hyperlink" Target="http://dominikanska-republika.tripzone.cz/fotogalerie/provincie-sanama-vodopad-el-limon-1224" TargetMode="External"/><Relationship Id="rId1" Type="http://schemas.openxmlformats.org/officeDocument/2006/relationships/slideLayout" Target="../slideLayouts/slideLayout2.xml"/><Relationship Id="rId6" Type="http://schemas.openxmlformats.org/officeDocument/2006/relationships/hyperlink" Target="http://dominikanska-republika.tripzone.cz/fotogalerie/pobrezi-u-mesta-samana-4982" TargetMode="External"/><Relationship Id="rId11" Type="http://schemas.openxmlformats.org/officeDocument/2006/relationships/hyperlink" Target="http://dominikanska-republika.tripzone.cz/fotogalerie/pohled-na-karibske-more-z-helikoptery-1227" TargetMode="External"/><Relationship Id="rId5" Type="http://schemas.openxmlformats.org/officeDocument/2006/relationships/hyperlink" Target="http://dominikanska-republika.tripzone.cz/fotogalerie/plaz-v-puerto-plata-4980" TargetMode="External"/><Relationship Id="rId15" Type="http://schemas.openxmlformats.org/officeDocument/2006/relationships/hyperlink" Target="http://dominikanska-republika.tripzone.cz/fotogalerie/santo-domingo-palacio-nacional-urad-prezidenta-1331" TargetMode="External"/><Relationship Id="rId10" Type="http://schemas.openxmlformats.org/officeDocument/2006/relationships/hyperlink" Target="http://www.fodors.com/world/caribbean/dominican-republic/photos:16706.html" TargetMode="External"/><Relationship Id="rId4" Type="http://schemas.openxmlformats.org/officeDocument/2006/relationships/hyperlink" Target="http://upload.wikimedia.org/wikipedia/commons/2/26/Coat_of_arms_of_the_Dominican_Republic.svg" TargetMode="External"/><Relationship Id="rId9" Type="http://schemas.openxmlformats.org/officeDocument/2006/relationships/hyperlink" Target="http://dominikanska-republika.tripzone.cz/fotogalerie/palmy-v-zapadu-slunce-4978" TargetMode="External"/><Relationship Id="rId14" Type="http://schemas.openxmlformats.org/officeDocument/2006/relationships/hyperlink" Target="http://dominikanska-republika.tripzone.cz/fotogalerie/puerto-plata-castillo-de-san-felipe-788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4010371075"/>
              </p:ext>
            </p:extLst>
          </p:nvPr>
        </p:nvGraphicFramePr>
        <p:xfrm>
          <a:off x="665163" y="836613"/>
          <a:ext cx="7813675" cy="4477385"/>
        </p:xfrm>
        <a:graphic>
          <a:graphicData uri="http://schemas.openxmlformats.org/drawingml/2006/table">
            <a:tbl>
              <a:tblPr/>
              <a:tblGrid>
                <a:gridCol w="1316037"/>
                <a:gridCol w="6497638"/>
              </a:tblGrid>
              <a:tr h="676275">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75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Dominikánská republika</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Mgr. Alena Tesařová</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Zeměpis - </a:t>
                      </a:r>
                      <a:r>
                        <a:rPr kumimoji="0" lang="cs-CZ" sz="1200" b="0" i="0" u="none" strike="noStrike" cap="none" normalizeH="0" baseline="0" dirty="0" smtClean="0">
                          <a:ln>
                            <a:noFill/>
                          </a:ln>
                          <a:solidFill>
                            <a:schemeClr val="tx1"/>
                          </a:solidFill>
                          <a:effectLst/>
                          <a:latin typeface="Arial" charset="0"/>
                          <a:cs typeface="Arial" charset="0"/>
                        </a:rPr>
                        <a:t>Regionální geografie Ameriky</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Druhý ročník vyššího gymnázia a sekunda víceletého gymnázia</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 29. 09. 2013</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 Digitální učební materiál obsahuje geografickou charakteristiku  </a:t>
                      </a:r>
                      <a:r>
                        <a:rPr kumimoji="0" lang="cs-CZ" sz="1200" b="0" i="0" u="none" strike="noStrike" cap="none" normalizeH="0" baseline="0" smtClean="0">
                          <a:ln>
                            <a:noFill/>
                          </a:ln>
                          <a:solidFill>
                            <a:schemeClr val="tx1"/>
                          </a:solidFill>
                          <a:effectLst/>
                          <a:latin typeface="Arial" charset="0"/>
                          <a:cs typeface="Arial" charset="0"/>
                        </a:rPr>
                        <a:t>Dominikánské republiky. </a:t>
                      </a:r>
                      <a:r>
                        <a:rPr kumimoji="0" lang="cs-CZ" sz="1200" b="0" i="0" u="none" strike="noStrike" cap="none" normalizeH="0" baseline="0" dirty="0" smtClean="0">
                          <a:ln>
                            <a:noFill/>
                          </a:ln>
                          <a:solidFill>
                            <a:schemeClr val="tx1"/>
                          </a:solidFill>
                          <a:effectLst/>
                          <a:latin typeface="Arial" charset="0"/>
                          <a:cs typeface="Arial" charset="0"/>
                        </a:rPr>
                        <a:t>Cílem je poskytnout a přiblížit žákům základní informace o státě, schopnost chápat látku v souvislostech.</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150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Digitální učební materiál je zpracován v programu Microsoft PowerPoint. Prezentace obsahuje učební materiál,obrázky, dynamické </a:t>
                      </a:r>
                      <a:r>
                        <a:rPr kumimoji="0" lang="cs-CZ" sz="1200" b="0" i="0" u="none" strike="noStrike" cap="none" normalizeH="0" baseline="0" dirty="0" err="1" smtClean="0">
                          <a:ln>
                            <a:noFill/>
                          </a:ln>
                          <a:solidFill>
                            <a:schemeClr val="tx1"/>
                          </a:solidFill>
                          <a:effectLst/>
                          <a:latin typeface="Arial" charset="0"/>
                          <a:cs typeface="Arial" charset="0"/>
                        </a:rPr>
                        <a:t>slidy</a:t>
                      </a:r>
                      <a:r>
                        <a:rPr kumimoji="0" lang="cs-CZ" sz="1200" b="0" i="0" u="none" strike="noStrike" cap="none" normalizeH="0" baseline="0" dirty="0" smtClean="0">
                          <a:ln>
                            <a:noFill/>
                          </a:ln>
                          <a:solidFill>
                            <a:schemeClr val="tx1"/>
                          </a:solidFill>
                          <a:effectLst/>
                          <a:latin typeface="Arial" charset="0"/>
                          <a:cs typeface="Arial" charset="0"/>
                        </a:rPr>
                        <a:t>, otázky a odpovědi. K výuce je potřeba dataprojektor, notebook, atlas.</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400">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cstate="print"/>
          <a:srcRect/>
          <a:stretch>
            <a:fillRect/>
          </a:stretch>
        </p:blipFill>
        <p:spPr bwMode="auto">
          <a:xfrm>
            <a:off x="2007059" y="5604654"/>
            <a:ext cx="5129882" cy="1253346"/>
          </a:xfrm>
          <a:prstGeom prst="rect">
            <a:avLst/>
          </a:prstGeom>
          <a:solidFill>
            <a:srgbClr val="FFFFFF"/>
          </a:solidFill>
          <a:ln w="9525">
            <a:noFill/>
            <a:miter lim="800000"/>
            <a:headEnd/>
            <a:tailEnd/>
          </a:ln>
        </p:spPr>
      </p:pic>
      <p:pic>
        <p:nvPicPr>
          <p:cNvPr id="2090" name="Picture 190" descr="http://profile.ak.fbcdn.net/hprofile-ak-snc6/276521_333727723392674_859061856_q.jpg"/>
          <p:cNvPicPr>
            <a:picLocks noChangeAspect="1" noChangeArrowheads="1"/>
          </p:cNvPicPr>
          <p:nvPr/>
        </p:nvPicPr>
        <p:blipFill>
          <a:blip r:embed="rId3" cstate="print"/>
          <a:srcRect/>
          <a:stretch>
            <a:fillRect/>
          </a:stretch>
        </p:blipFill>
        <p:spPr bwMode="auto">
          <a:xfrm>
            <a:off x="7812088" y="908050"/>
            <a:ext cx="576262" cy="576263"/>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5400" u="sng" dirty="0" smtClean="0">
                <a:solidFill>
                  <a:schemeClr val="accent6">
                    <a:lumMod val="40000"/>
                    <a:lumOff val="60000"/>
                  </a:schemeClr>
                </a:solidFill>
              </a:rPr>
              <a:t>Dominikánská republika</a:t>
            </a:r>
            <a:endParaRPr lang="cs-CZ" sz="5400" u="sng" dirty="0">
              <a:solidFill>
                <a:schemeClr val="accent6">
                  <a:lumMod val="40000"/>
                  <a:lumOff val="60000"/>
                </a:schemeClr>
              </a:solidFill>
            </a:endParaRPr>
          </a:p>
        </p:txBody>
      </p:sp>
      <p:sp>
        <p:nvSpPr>
          <p:cNvPr id="5" name="Zástupný symbol pro obsah 4"/>
          <p:cNvSpPr>
            <a:spLocks noGrp="1"/>
          </p:cNvSpPr>
          <p:nvPr>
            <p:ph idx="1"/>
          </p:nvPr>
        </p:nvSpPr>
        <p:spPr/>
        <p:txBody>
          <a:bodyPr/>
          <a:lstStyle/>
          <a:p>
            <a:r>
              <a:rPr lang="cs-CZ" dirty="0" smtClean="0"/>
              <a:t>Stát v Karibském moři.</a:t>
            </a:r>
          </a:p>
          <a:p>
            <a:r>
              <a:rPr lang="cs-CZ" dirty="0"/>
              <a:t>R</a:t>
            </a:r>
            <a:r>
              <a:rPr lang="cs-CZ" dirty="0" smtClean="0"/>
              <a:t>ozkládá </a:t>
            </a:r>
            <a:r>
              <a:rPr lang="cs-CZ" dirty="0"/>
              <a:t>na východní části ostrova Hispaniola v souostroví Velké </a:t>
            </a:r>
            <a:r>
              <a:rPr lang="cs-CZ" dirty="0" smtClean="0"/>
              <a:t>Antily.</a:t>
            </a:r>
            <a:endParaRPr lang="cs-CZ" dirty="0"/>
          </a:p>
          <a:p>
            <a:r>
              <a:rPr lang="cs-CZ" dirty="0" smtClean="0"/>
              <a:t>Jediným </a:t>
            </a:r>
            <a:r>
              <a:rPr lang="cs-CZ" dirty="0"/>
              <a:t>sousedním státem je </a:t>
            </a:r>
            <a:r>
              <a:rPr lang="cs-CZ" dirty="0" smtClean="0"/>
              <a:t>Haiti, </a:t>
            </a:r>
            <a:r>
              <a:rPr lang="cs-CZ" dirty="0"/>
              <a:t>společná hranice je dlouhá 388 </a:t>
            </a:r>
            <a:r>
              <a:rPr lang="cs-CZ" dirty="0" smtClean="0"/>
              <a:t>kilometrů.</a:t>
            </a:r>
            <a:endParaRPr lang="cs-CZ" dirty="0"/>
          </a:p>
          <a:p>
            <a:endParaRPr lang="cs-CZ" dirty="0"/>
          </a:p>
        </p:txBody>
      </p:sp>
      <p:pic>
        <p:nvPicPr>
          <p:cNvPr id="1026" name="Picture 2"/>
          <p:cNvPicPr>
            <a:picLocks noChangeAspect="1" noChangeArrowheads="1"/>
          </p:cNvPicPr>
          <p:nvPr/>
        </p:nvPicPr>
        <p:blipFill>
          <a:blip r:embed="rId2" cstate="print"/>
          <a:srcRect/>
          <a:stretch>
            <a:fillRect/>
          </a:stretch>
        </p:blipFill>
        <p:spPr bwMode="auto">
          <a:xfrm>
            <a:off x="2195736" y="4342259"/>
            <a:ext cx="5041585" cy="2515741"/>
          </a:xfrm>
          <a:prstGeom prst="rect">
            <a:avLst/>
          </a:prstGeom>
          <a:noFill/>
          <a:ln w="9525">
            <a:noFill/>
            <a:miter lim="800000"/>
            <a:headEnd/>
            <a:tailEnd/>
          </a:ln>
          <a:effectLst>
            <a:softEdge rad="31750"/>
          </a:effectLst>
        </p:spPr>
      </p:pic>
      <p:sp>
        <p:nvSpPr>
          <p:cNvPr id="6" name="Nadpis 1"/>
          <p:cNvSpPr txBox="1">
            <a:spLocks/>
          </p:cNvSpPr>
          <p:nvPr/>
        </p:nvSpPr>
        <p:spPr>
          <a:xfrm>
            <a:off x="1691680" y="4354835"/>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1</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652120" y="2204864"/>
            <a:ext cx="2411760" cy="1143000"/>
          </a:xfrm>
        </p:spPr>
        <p:txBody>
          <a:bodyPr>
            <a:normAutofit/>
          </a:bodyPr>
          <a:lstStyle/>
          <a:p>
            <a:r>
              <a:rPr lang="cs-CZ" dirty="0" smtClean="0"/>
              <a:t>Znak</a:t>
            </a:r>
            <a:endParaRPr lang="cs-CZ" dirty="0"/>
          </a:p>
        </p:txBody>
      </p:sp>
      <p:pic>
        <p:nvPicPr>
          <p:cNvPr id="2050" name="Picture 2"/>
          <p:cNvPicPr>
            <a:picLocks noChangeAspect="1" noChangeArrowheads="1"/>
          </p:cNvPicPr>
          <p:nvPr/>
        </p:nvPicPr>
        <p:blipFill>
          <a:blip r:embed="rId2" cstate="print"/>
          <a:srcRect/>
          <a:stretch>
            <a:fillRect/>
          </a:stretch>
        </p:blipFill>
        <p:spPr bwMode="auto">
          <a:xfrm>
            <a:off x="179512" y="1124744"/>
            <a:ext cx="5530215" cy="3456384"/>
          </a:xfrm>
          <a:prstGeom prst="rect">
            <a:avLst/>
          </a:prstGeom>
          <a:noFill/>
          <a:ln w="9525">
            <a:noFill/>
            <a:miter lim="800000"/>
            <a:headEnd/>
            <a:tailEnd/>
          </a:ln>
          <a:effectLst>
            <a:softEdge rad="31750"/>
          </a:effectLst>
        </p:spPr>
      </p:pic>
      <p:pic>
        <p:nvPicPr>
          <p:cNvPr id="2051" name="Picture 3"/>
          <p:cNvPicPr>
            <a:picLocks noChangeAspect="1" noChangeArrowheads="1"/>
          </p:cNvPicPr>
          <p:nvPr/>
        </p:nvPicPr>
        <p:blipFill>
          <a:blip r:embed="rId3" cstate="print"/>
          <a:srcRect/>
          <a:stretch>
            <a:fillRect/>
          </a:stretch>
        </p:blipFill>
        <p:spPr bwMode="auto">
          <a:xfrm>
            <a:off x="5943600" y="3068960"/>
            <a:ext cx="3200400" cy="3190875"/>
          </a:xfrm>
          <a:prstGeom prst="rect">
            <a:avLst/>
          </a:prstGeom>
          <a:noFill/>
          <a:ln w="9525">
            <a:noFill/>
            <a:miter lim="800000"/>
            <a:headEnd/>
            <a:tailEnd/>
          </a:ln>
          <a:effectLst>
            <a:softEdge rad="31750"/>
          </a:effectLst>
        </p:spPr>
      </p:pic>
      <p:sp>
        <p:nvSpPr>
          <p:cNvPr id="10" name="Nadpis 1"/>
          <p:cNvSpPr txBox="1">
            <a:spLocks/>
          </p:cNvSpPr>
          <p:nvPr/>
        </p:nvSpPr>
        <p:spPr>
          <a:xfrm>
            <a:off x="179512" y="116632"/>
            <a:ext cx="241176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4400" b="0" i="0" u="none" strike="noStrike" kern="1200" cap="none" spc="0" normalizeH="0" baseline="0" noProof="0" dirty="0" smtClean="0">
                <a:ln>
                  <a:noFill/>
                </a:ln>
                <a:solidFill>
                  <a:schemeClr val="tx1"/>
                </a:solidFill>
                <a:effectLst/>
                <a:uLnTx/>
                <a:uFillTx/>
                <a:latin typeface="+mj-lt"/>
                <a:ea typeface="+mj-ea"/>
                <a:cs typeface="+mj-cs"/>
              </a:rPr>
              <a:t>Vlajka</a:t>
            </a:r>
          </a:p>
        </p:txBody>
      </p:sp>
      <p:sp>
        <p:nvSpPr>
          <p:cNvPr id="6" name="Nadpis 1"/>
          <p:cNvSpPr txBox="1">
            <a:spLocks/>
          </p:cNvSpPr>
          <p:nvPr/>
        </p:nvSpPr>
        <p:spPr>
          <a:xfrm>
            <a:off x="5439544" y="5821313"/>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3</a:t>
            </a:r>
            <a:r>
              <a:rPr lang="cs-CZ" dirty="0" smtClean="0"/>
              <a:t>.</a:t>
            </a:r>
            <a:endParaRPr lang="cs-CZ" dirty="0"/>
          </a:p>
        </p:txBody>
      </p:sp>
      <p:sp>
        <p:nvSpPr>
          <p:cNvPr id="7" name="Nadpis 1"/>
          <p:cNvSpPr txBox="1">
            <a:spLocks/>
          </p:cNvSpPr>
          <p:nvPr/>
        </p:nvSpPr>
        <p:spPr>
          <a:xfrm>
            <a:off x="5675176" y="1146845"/>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2</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Vyberte hodnoty, které náleží Dominikánské </a:t>
            </a:r>
            <a:r>
              <a:rPr lang="cs-CZ" dirty="0" smtClean="0"/>
              <a:t>republice</a:t>
            </a:r>
            <a:endParaRPr lang="cs-CZ" dirty="0"/>
          </a:p>
        </p:txBody>
      </p:sp>
      <p:sp>
        <p:nvSpPr>
          <p:cNvPr id="9" name="Zástupný symbol pro obsah 8"/>
          <p:cNvSpPr>
            <a:spLocks noGrp="1"/>
          </p:cNvSpPr>
          <p:nvPr>
            <p:ph sz="half" idx="1"/>
          </p:nvPr>
        </p:nvSpPr>
        <p:spPr>
          <a:xfrm>
            <a:off x="467544" y="1628800"/>
            <a:ext cx="1090464" cy="388639"/>
          </a:xfrm>
        </p:spPr>
        <p:txBody>
          <a:bodyPr>
            <a:normAutofit fontScale="77500" lnSpcReduction="20000"/>
          </a:bodyPr>
          <a:lstStyle/>
          <a:p>
            <a:pPr>
              <a:buNone/>
            </a:pPr>
            <a:r>
              <a:rPr lang="cs-CZ" sz="2600" dirty="0" smtClean="0"/>
              <a:t>Rozloha:</a:t>
            </a:r>
          </a:p>
          <a:p>
            <a:pPr>
              <a:buNone/>
            </a:pPr>
            <a:endParaRPr lang="cs-CZ" dirty="0"/>
          </a:p>
        </p:txBody>
      </p:sp>
      <p:sp>
        <p:nvSpPr>
          <p:cNvPr id="10" name="Zástupný symbol pro obsah 9"/>
          <p:cNvSpPr>
            <a:spLocks noGrp="1"/>
          </p:cNvSpPr>
          <p:nvPr>
            <p:ph sz="half" idx="2"/>
          </p:nvPr>
        </p:nvSpPr>
        <p:spPr>
          <a:xfrm>
            <a:off x="2195736" y="1556792"/>
            <a:ext cx="2088232" cy="1080120"/>
          </a:xfrm>
        </p:spPr>
        <p:txBody>
          <a:bodyPr>
            <a:normAutofit fontScale="77500" lnSpcReduction="20000"/>
          </a:bodyPr>
          <a:lstStyle/>
          <a:p>
            <a:pPr marL="514350" indent="-514350">
              <a:buFont typeface="+mj-lt"/>
              <a:buAutoNum type="alphaLcParenR"/>
            </a:pPr>
            <a:r>
              <a:rPr lang="cs-CZ" sz="2600" dirty="0" smtClean="0"/>
              <a:t>48</a:t>
            </a:r>
            <a:r>
              <a:rPr lang="cs-CZ" sz="2600" dirty="0"/>
              <a:t> 730 </a:t>
            </a:r>
            <a:r>
              <a:rPr lang="cs-CZ" sz="2600" dirty="0" smtClean="0"/>
              <a:t>km2</a:t>
            </a:r>
          </a:p>
          <a:p>
            <a:pPr marL="514350" indent="-514350">
              <a:buFont typeface="+mj-lt"/>
              <a:buAutoNum type="alphaLcParenR"/>
            </a:pPr>
            <a:r>
              <a:rPr lang="cs-CZ" sz="2600" dirty="0" smtClean="0"/>
              <a:t>50 456 km2</a:t>
            </a:r>
          </a:p>
          <a:p>
            <a:pPr marL="514350" indent="-514350">
              <a:buFont typeface="+mj-lt"/>
              <a:buAutoNum type="alphaLcParenR"/>
            </a:pPr>
            <a:r>
              <a:rPr lang="cs-CZ" sz="2600" dirty="0" smtClean="0"/>
              <a:t>45 578 km2</a:t>
            </a:r>
            <a:endParaRPr lang="cs-CZ" sz="2600" dirty="0"/>
          </a:p>
          <a:p>
            <a:pPr marL="1314450" lvl="2" indent="-514350">
              <a:buFont typeface="+mj-lt"/>
              <a:buAutoNum type="alphaLcPeriod"/>
            </a:pPr>
            <a:endParaRPr lang="cs-CZ" dirty="0"/>
          </a:p>
        </p:txBody>
      </p:sp>
      <p:sp>
        <p:nvSpPr>
          <p:cNvPr id="12" name="Zástupný symbol pro obsah 8"/>
          <p:cNvSpPr txBox="1">
            <a:spLocks/>
          </p:cNvSpPr>
          <p:nvPr/>
        </p:nvSpPr>
        <p:spPr>
          <a:xfrm>
            <a:off x="4355976" y="1628800"/>
            <a:ext cx="2232248" cy="576064"/>
          </a:xfrm>
          <a:prstGeom prst="rect">
            <a:avLst/>
          </a:prstGeom>
        </p:spPr>
        <p:txBody>
          <a:bodyPr vert="horz" lIns="91440" tIns="45720" rIns="91440" bIns="45720" rtlCol="0">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200" b="0" i="0" u="none" strike="noStrike" kern="1200" cap="none" spc="0" normalizeH="0" baseline="0" noProof="0" dirty="0" smtClean="0">
                <a:ln>
                  <a:noFill/>
                </a:ln>
                <a:solidFill>
                  <a:schemeClr val="tx1"/>
                </a:solidFill>
                <a:effectLst/>
                <a:uLnTx/>
                <a:uFillTx/>
                <a:latin typeface="+mn-lt"/>
                <a:ea typeface="+mn-ea"/>
                <a:cs typeface="+mn-cs"/>
              </a:rPr>
              <a:t>Počet</a:t>
            </a:r>
            <a:r>
              <a:rPr kumimoji="0" lang="cs-CZ" sz="2200" b="0" i="0" u="none" strike="noStrike" kern="1200" cap="none" spc="0" normalizeH="0" noProof="0" dirty="0" smtClean="0">
                <a:ln>
                  <a:noFill/>
                </a:ln>
                <a:solidFill>
                  <a:schemeClr val="tx1"/>
                </a:solidFill>
                <a:effectLst/>
                <a:uLnTx/>
                <a:uFillTx/>
                <a:latin typeface="+mn-lt"/>
                <a:ea typeface="+mn-ea"/>
                <a:cs typeface="+mn-cs"/>
              </a:rPr>
              <a:t> obyvatel</a:t>
            </a:r>
            <a:r>
              <a:rPr kumimoji="0" lang="cs-CZ" sz="2200" b="0" i="0" u="none" strike="noStrike" kern="1200" cap="none" spc="0" normalizeH="0" baseline="0" noProof="0" dirty="0" smtClean="0">
                <a:ln>
                  <a:noFill/>
                </a:ln>
                <a:solidFill>
                  <a:schemeClr val="tx1"/>
                </a:solidFill>
                <a:effectLst/>
                <a:uLnTx/>
                <a:uFillTx/>
                <a:latin typeface="+mn-lt"/>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cs-CZ" sz="1500" dirty="0" smtClean="0"/>
              <a:t>(Údaj z roku 2010)</a:t>
            </a:r>
            <a:endParaRPr kumimoji="0" lang="cs-CZ" sz="15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8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3" name="Zástupný symbol pro obsah 9"/>
          <p:cNvSpPr txBox="1">
            <a:spLocks/>
          </p:cNvSpPr>
          <p:nvPr/>
        </p:nvSpPr>
        <p:spPr>
          <a:xfrm>
            <a:off x="6228184" y="1556792"/>
            <a:ext cx="2088232" cy="1152128"/>
          </a:xfrm>
          <a:prstGeom prst="rect">
            <a:avLst/>
          </a:prstGeom>
        </p:spPr>
        <p:txBody>
          <a:bodyPr vert="horz" lIns="91440" tIns="45720" rIns="91440" bIns="45720" rtlCol="0">
            <a:normAutofit/>
          </a:bodyPr>
          <a:lstStyle/>
          <a:p>
            <a:pPr marL="514350" marR="0" lvl="0" indent="-514350" algn="l" defTabSz="914400" rtl="0" eaLnBrk="1" fontAlgn="auto" latinLnBrk="0" hangingPunct="1">
              <a:lnSpc>
                <a:spcPct val="100000"/>
              </a:lnSpc>
              <a:spcBef>
                <a:spcPct val="20000"/>
              </a:spcBef>
              <a:spcAft>
                <a:spcPts val="0"/>
              </a:spcAft>
              <a:buClrTx/>
              <a:buSzTx/>
              <a:buFont typeface="+mj-lt"/>
              <a:buAutoNum type="alphaLcParenR"/>
              <a:tabLst/>
              <a:defRPr/>
            </a:pPr>
            <a:r>
              <a:rPr kumimoji="0" lang="cs-CZ" sz="2000" b="0" i="0" u="none" strike="noStrike" kern="1200" cap="none" spc="0" normalizeH="0" baseline="0" noProof="0" dirty="0" smtClean="0">
                <a:ln>
                  <a:noFill/>
                </a:ln>
                <a:solidFill>
                  <a:schemeClr val="tx1"/>
                </a:solidFill>
                <a:effectLst/>
                <a:uLnTx/>
                <a:uFillTx/>
                <a:latin typeface="+mn-lt"/>
                <a:ea typeface="+mn-ea"/>
                <a:cs typeface="+mn-cs"/>
              </a:rPr>
              <a:t>10 503 658</a:t>
            </a:r>
          </a:p>
          <a:p>
            <a:pPr marL="514350" lvl="0" indent="-514350">
              <a:spcBef>
                <a:spcPct val="20000"/>
              </a:spcBef>
              <a:buFont typeface="+mj-lt"/>
              <a:buAutoNum type="alphaLcParenR"/>
            </a:pPr>
            <a:r>
              <a:rPr lang="cs-CZ" sz="2000" dirty="0" smtClean="0"/>
              <a:t>  9</a:t>
            </a:r>
            <a:r>
              <a:rPr lang="cs-CZ" sz="2000" dirty="0"/>
              <a:t> 378 819 </a:t>
            </a:r>
          </a:p>
          <a:p>
            <a:pPr marL="514350" lvl="0" indent="-514350">
              <a:spcBef>
                <a:spcPct val="20000"/>
              </a:spcBef>
              <a:buFont typeface="+mj-lt"/>
              <a:buAutoNum type="alphaLcParenR"/>
            </a:pPr>
            <a:r>
              <a:rPr lang="cs-CZ" sz="2000" dirty="0" smtClean="0"/>
              <a:t>  8 322 145</a:t>
            </a: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lphaLcPeriod"/>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4" name="Zástupný symbol pro obsah 8"/>
          <p:cNvSpPr txBox="1">
            <a:spLocks/>
          </p:cNvSpPr>
          <p:nvPr/>
        </p:nvSpPr>
        <p:spPr>
          <a:xfrm>
            <a:off x="4355976" y="2708920"/>
            <a:ext cx="2232248" cy="576064"/>
          </a:xfrm>
          <a:prstGeom prst="rect">
            <a:avLst/>
          </a:prstGeom>
        </p:spPr>
        <p:txBody>
          <a:bodyPr vert="horz" lIns="91440" tIns="45720" rIns="91440" bIns="45720" rtlCol="0">
            <a:normAutofit/>
          </a:bodyPr>
          <a:lstStyle/>
          <a:p>
            <a:r>
              <a:rPr lang="cs-CZ" sz="2000" dirty="0" smtClean="0"/>
              <a:t>Hustota </a:t>
            </a:r>
            <a:r>
              <a:rPr lang="cs-CZ" sz="2000" dirty="0"/>
              <a:t>osídlení</a:t>
            </a:r>
            <a:r>
              <a:rPr lang="cs-CZ" sz="2000" dirty="0" smtClean="0"/>
              <a:t>:</a:t>
            </a:r>
            <a:endParaRPr lang="cs-CZ" sz="2000"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5" name="Zástupný symbol pro obsah 9"/>
          <p:cNvSpPr txBox="1">
            <a:spLocks/>
          </p:cNvSpPr>
          <p:nvPr/>
        </p:nvSpPr>
        <p:spPr>
          <a:xfrm>
            <a:off x="6228184" y="2708920"/>
            <a:ext cx="2664296" cy="1152128"/>
          </a:xfrm>
          <a:prstGeom prst="rect">
            <a:avLst/>
          </a:prstGeom>
        </p:spPr>
        <p:txBody>
          <a:bodyPr vert="horz" lIns="91440" tIns="45720" rIns="91440" bIns="45720" rtlCol="0">
            <a:normAutofit/>
          </a:bodyPr>
          <a:lstStyle/>
          <a:p>
            <a:pPr marL="514350" lvl="0" indent="-514350">
              <a:spcBef>
                <a:spcPct val="20000"/>
              </a:spcBef>
              <a:buFont typeface="+mj-lt"/>
              <a:buAutoNum type="alphaLcParenR"/>
            </a:pPr>
            <a:r>
              <a:rPr lang="cs-CZ" sz="2000" dirty="0" smtClean="0"/>
              <a:t>256 obyvatel/km2</a:t>
            </a:r>
          </a:p>
          <a:p>
            <a:pPr marL="514350" lvl="0" indent="-514350">
              <a:spcBef>
                <a:spcPct val="20000"/>
              </a:spcBef>
              <a:buFont typeface="+mj-lt"/>
              <a:buAutoNum type="alphaLcParenR"/>
            </a:pPr>
            <a:r>
              <a:rPr lang="cs-CZ" sz="2000" noProof="0" dirty="0" smtClean="0"/>
              <a:t>123 </a:t>
            </a:r>
            <a:r>
              <a:rPr lang="cs-CZ" sz="2000" dirty="0" smtClean="0"/>
              <a:t>obyvatel/km2</a:t>
            </a: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a:p>
            <a:pPr marL="514350" indent="-514350">
              <a:spcBef>
                <a:spcPct val="20000"/>
              </a:spcBef>
              <a:buFont typeface="+mj-lt"/>
              <a:buAutoNum type="alphaLcParenR"/>
              <a:defRPr/>
            </a:pPr>
            <a:r>
              <a:rPr lang="cs-CZ" sz="2000" dirty="0"/>
              <a:t>178 obyvatel/km2</a:t>
            </a:r>
          </a:p>
          <a:p>
            <a:pPr marL="514350" marR="0" lvl="0" indent="-514350" algn="l" defTabSz="914400" rtl="0" eaLnBrk="1" fontAlgn="auto" latinLnBrk="0" hangingPunct="1">
              <a:lnSpc>
                <a:spcPct val="100000"/>
              </a:lnSpc>
              <a:spcBef>
                <a:spcPct val="20000"/>
              </a:spcBef>
              <a:spcAft>
                <a:spcPts val="0"/>
              </a:spcAft>
              <a:buClrTx/>
              <a:buSzTx/>
              <a:buFont typeface="+mj-lt"/>
              <a:buAutoNum type="alphaLcParenR"/>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7" name="Zástupný symbol pro obsah 8"/>
          <p:cNvSpPr txBox="1">
            <a:spLocks/>
          </p:cNvSpPr>
          <p:nvPr/>
        </p:nvSpPr>
        <p:spPr>
          <a:xfrm>
            <a:off x="1043608" y="4149080"/>
            <a:ext cx="1008112" cy="576064"/>
          </a:xfrm>
          <a:prstGeom prst="rect">
            <a:avLst/>
          </a:prstGeom>
        </p:spPr>
        <p:txBody>
          <a:bodyPr vert="horz" lIns="91440" tIns="45720" rIns="91440" bIns="45720" rtlCol="0">
            <a:normAutofit/>
          </a:bodyPr>
          <a:lstStyle/>
          <a:p>
            <a:r>
              <a:rPr lang="cs-CZ" sz="2000" dirty="0" smtClean="0"/>
              <a:t>Měna:</a:t>
            </a:r>
            <a:endParaRPr lang="cs-CZ" sz="2000"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8" name="Zástupný symbol pro obsah 9"/>
          <p:cNvSpPr txBox="1">
            <a:spLocks/>
          </p:cNvSpPr>
          <p:nvPr/>
        </p:nvSpPr>
        <p:spPr>
          <a:xfrm>
            <a:off x="2051720" y="4149080"/>
            <a:ext cx="2664296" cy="792088"/>
          </a:xfrm>
          <a:prstGeom prst="rect">
            <a:avLst/>
          </a:prstGeom>
        </p:spPr>
        <p:txBody>
          <a:bodyPr vert="horz" lIns="91440" tIns="45720" rIns="91440" bIns="45720" rtlCol="0">
            <a:normAutofit/>
          </a:bodyPr>
          <a:lstStyle/>
          <a:p>
            <a:pPr marL="514350" lvl="0" indent="-514350">
              <a:spcBef>
                <a:spcPct val="20000"/>
              </a:spcBef>
            </a:pPr>
            <a:r>
              <a:rPr lang="cs-CZ" sz="2000" dirty="0" smtClean="0"/>
              <a:t>Dominikánské peso (DOP)</a:t>
            </a: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lphaLcPeriod"/>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9" name="Zástupný symbol pro obsah 8"/>
          <p:cNvSpPr txBox="1">
            <a:spLocks/>
          </p:cNvSpPr>
          <p:nvPr/>
        </p:nvSpPr>
        <p:spPr>
          <a:xfrm>
            <a:off x="467544" y="2708920"/>
            <a:ext cx="1728192" cy="576064"/>
          </a:xfrm>
          <a:prstGeom prst="rect">
            <a:avLst/>
          </a:prstGeom>
        </p:spPr>
        <p:txBody>
          <a:bodyPr vert="horz" lIns="91440" tIns="45720" rIns="91440" bIns="45720" rtlCol="0">
            <a:normAutofit/>
          </a:bodyPr>
          <a:lstStyle/>
          <a:p>
            <a:r>
              <a:rPr lang="cs-CZ" sz="2000" dirty="0" smtClean="0"/>
              <a:t>Hlavní město:</a:t>
            </a:r>
            <a:endParaRPr lang="cs-CZ" sz="2000"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20" name="Zástupný symbol pro obsah 9"/>
          <p:cNvSpPr txBox="1">
            <a:spLocks/>
          </p:cNvSpPr>
          <p:nvPr/>
        </p:nvSpPr>
        <p:spPr>
          <a:xfrm>
            <a:off x="2195736" y="2636912"/>
            <a:ext cx="2664296" cy="1152128"/>
          </a:xfrm>
          <a:prstGeom prst="rect">
            <a:avLst/>
          </a:prstGeom>
        </p:spPr>
        <p:txBody>
          <a:bodyPr vert="horz" lIns="91440" tIns="45720" rIns="91440" bIns="45720" rtlCol="0">
            <a:normAutofit/>
          </a:bodyPr>
          <a:lstStyle/>
          <a:p>
            <a:pPr marL="514350" lvl="0" indent="-514350">
              <a:spcBef>
                <a:spcPct val="20000"/>
              </a:spcBef>
              <a:buFont typeface="+mj-lt"/>
              <a:buAutoNum type="alphaLcParenR"/>
            </a:pPr>
            <a:r>
              <a:rPr lang="cs-CZ" sz="2000" dirty="0" smtClean="0"/>
              <a:t>Santo Barbaro</a:t>
            </a:r>
            <a:endParaRPr lang="cs-CZ" sz="2000" dirty="0"/>
          </a:p>
          <a:p>
            <a:pPr marL="514350" lvl="0" indent="-514350">
              <a:spcBef>
                <a:spcPct val="20000"/>
              </a:spcBef>
              <a:buFont typeface="+mj-lt"/>
              <a:buAutoNum type="alphaLcParenR"/>
            </a:pPr>
            <a:r>
              <a:rPr lang="cs-CZ" sz="2000" dirty="0" smtClean="0"/>
              <a:t>Santo Dominigo</a:t>
            </a:r>
          </a:p>
          <a:p>
            <a:pPr marL="514350" lvl="0" indent="-514350">
              <a:spcBef>
                <a:spcPct val="20000"/>
              </a:spcBef>
              <a:buFont typeface="+mj-lt"/>
              <a:buAutoNum type="alphaLcParenR"/>
            </a:pPr>
            <a:r>
              <a:rPr lang="cs-CZ" sz="2000" noProof="0" dirty="0" smtClean="0"/>
              <a:t>San Andreas</a:t>
            </a: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lphaLcPeriod"/>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21" name="Zástupný symbol pro obsah 8"/>
          <p:cNvSpPr txBox="1">
            <a:spLocks/>
          </p:cNvSpPr>
          <p:nvPr/>
        </p:nvSpPr>
        <p:spPr>
          <a:xfrm>
            <a:off x="5364088" y="4221088"/>
            <a:ext cx="936104" cy="576064"/>
          </a:xfrm>
          <a:prstGeom prst="rect">
            <a:avLst/>
          </a:prstGeom>
        </p:spPr>
        <p:txBody>
          <a:bodyPr vert="horz" lIns="91440" tIns="45720" rIns="91440" bIns="45720" rtlCol="0">
            <a:normAutofit/>
          </a:bodyPr>
          <a:lstStyle/>
          <a:p>
            <a:r>
              <a:rPr lang="cs-CZ" sz="2000" dirty="0" smtClean="0"/>
              <a:t>Jazyk:</a:t>
            </a:r>
            <a:endParaRPr lang="cs-CZ" sz="2000"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22" name="Zástupný symbol pro obsah 9"/>
          <p:cNvSpPr txBox="1">
            <a:spLocks/>
          </p:cNvSpPr>
          <p:nvPr/>
        </p:nvSpPr>
        <p:spPr>
          <a:xfrm>
            <a:off x="6300192" y="4221088"/>
            <a:ext cx="1440160" cy="504056"/>
          </a:xfrm>
          <a:prstGeom prst="rect">
            <a:avLst/>
          </a:prstGeom>
        </p:spPr>
        <p:txBody>
          <a:bodyPr vert="horz" lIns="91440" tIns="45720" rIns="91440" bIns="45720" rtlCol="0">
            <a:normAutofit/>
          </a:bodyPr>
          <a:lstStyle/>
          <a:p>
            <a:pPr marL="514350" lvl="0" indent="-514350">
              <a:spcBef>
                <a:spcPct val="20000"/>
              </a:spcBef>
            </a:pPr>
            <a:r>
              <a:rPr lang="cs-CZ" sz="2000" dirty="0" smtClean="0"/>
              <a:t>Španělština</a:t>
            </a:r>
          </a:p>
          <a:p>
            <a:pPr marL="514350" lvl="0" indent="-514350">
              <a:spcBef>
                <a:spcPct val="20000"/>
              </a:spcBef>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lphaLcPeriod"/>
              <a:tabLst/>
              <a:defRPr/>
            </a:pPr>
            <a:endParaRPr kumimoji="0" lang="cs-CZ" sz="20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2000" fill="hold"/>
                                        <p:tgtEl>
                                          <p:spTgt spid="10">
                                            <p:txEl>
                                              <p:pRg st="0" end="0"/>
                                            </p:txEl>
                                          </p:spTgt>
                                        </p:tgtEl>
                                        <p:attrNameLst>
                                          <p:attrName>style.color</p:attrName>
                                        </p:attrNameLst>
                                      </p:cBhvr>
                                      <p:to>
                                        <p:clrVal>
                                          <a:srgbClr val="FF0000"/>
                                        </p:clrVal>
                                      </p:to>
                                    </p:set>
                                    <p:set>
                                      <p:cBhvr>
                                        <p:cTn id="7" dur="2000" fill="hold"/>
                                        <p:tgtEl>
                                          <p:spTgt spid="10">
                                            <p:txEl>
                                              <p:pRg st="0" end="0"/>
                                            </p:txEl>
                                          </p:spTgt>
                                        </p:tgtEl>
                                        <p:attrNameLst>
                                          <p:attrName>fillcolor</p:attrName>
                                        </p:attrNameLst>
                                      </p:cBhvr>
                                      <p:to>
                                        <p:clrVal>
                                          <a:srgbClr val="FF0000"/>
                                        </p:clrVal>
                                      </p:to>
                                    </p:set>
                                    <p:set>
                                      <p:cBhvr>
                                        <p:cTn id="8" dur="2000" fill="hold"/>
                                        <p:tgtEl>
                                          <p:spTgt spid="10">
                                            <p:txEl>
                                              <p:pRg st="0" end="0"/>
                                            </p:txEl>
                                          </p:spTgt>
                                        </p:tgtEl>
                                        <p:attrNameLst>
                                          <p:attrName>fill.type</p:attrName>
                                        </p:attrNameLst>
                                      </p:cBhvr>
                                      <p:to>
                                        <p:strVal val="solid"/>
                                      </p:to>
                                    </p:set>
                                  </p:childTnLst>
                                </p:cTn>
                              </p:par>
                              <p:par>
                                <p:cTn id="9" presetID="31" presetClass="exit" presetSubtype="0" fill="hold" nodeType="withEffect">
                                  <p:stCondLst>
                                    <p:cond delay="0"/>
                                  </p:stCondLst>
                                  <p:childTnLst>
                                    <p:anim calcmode="lin" valueType="num">
                                      <p:cBhvr>
                                        <p:cTn id="10" dur="2000"/>
                                        <p:tgtEl>
                                          <p:spTgt spid="10">
                                            <p:txEl>
                                              <p:pRg st="1" end="1"/>
                                            </p:txEl>
                                          </p:spTgt>
                                        </p:tgtEl>
                                        <p:attrNameLst>
                                          <p:attrName>ppt_w</p:attrName>
                                        </p:attrNameLst>
                                      </p:cBhvr>
                                      <p:tavLst>
                                        <p:tav tm="0">
                                          <p:val>
                                            <p:strVal val="ppt_w"/>
                                          </p:val>
                                        </p:tav>
                                        <p:tav tm="100000">
                                          <p:val>
                                            <p:fltVal val="0"/>
                                          </p:val>
                                        </p:tav>
                                      </p:tavLst>
                                    </p:anim>
                                    <p:anim calcmode="lin" valueType="num">
                                      <p:cBhvr>
                                        <p:cTn id="11" dur="2000"/>
                                        <p:tgtEl>
                                          <p:spTgt spid="10">
                                            <p:txEl>
                                              <p:pRg st="1" end="1"/>
                                            </p:txEl>
                                          </p:spTgt>
                                        </p:tgtEl>
                                        <p:attrNameLst>
                                          <p:attrName>ppt_h</p:attrName>
                                        </p:attrNameLst>
                                      </p:cBhvr>
                                      <p:tavLst>
                                        <p:tav tm="0">
                                          <p:val>
                                            <p:strVal val="ppt_h"/>
                                          </p:val>
                                        </p:tav>
                                        <p:tav tm="100000">
                                          <p:val>
                                            <p:fltVal val="0"/>
                                          </p:val>
                                        </p:tav>
                                      </p:tavLst>
                                    </p:anim>
                                    <p:anim calcmode="lin" valueType="num">
                                      <p:cBhvr>
                                        <p:cTn id="12" dur="2000"/>
                                        <p:tgtEl>
                                          <p:spTgt spid="10">
                                            <p:txEl>
                                              <p:pRg st="1" end="1"/>
                                            </p:txEl>
                                          </p:spTgt>
                                        </p:tgtEl>
                                        <p:attrNameLst>
                                          <p:attrName>style.rotation</p:attrName>
                                        </p:attrNameLst>
                                      </p:cBhvr>
                                      <p:tavLst>
                                        <p:tav tm="0">
                                          <p:val>
                                            <p:fltVal val="0"/>
                                          </p:val>
                                        </p:tav>
                                        <p:tav tm="100000">
                                          <p:val>
                                            <p:fltVal val="90"/>
                                          </p:val>
                                        </p:tav>
                                      </p:tavLst>
                                    </p:anim>
                                    <p:animEffect transition="out" filter="fade">
                                      <p:cBhvr>
                                        <p:cTn id="13" dur="2000"/>
                                        <p:tgtEl>
                                          <p:spTgt spid="10">
                                            <p:txEl>
                                              <p:pRg st="1" end="1"/>
                                            </p:txEl>
                                          </p:spTgt>
                                        </p:tgtEl>
                                      </p:cBhvr>
                                    </p:animEffect>
                                    <p:set>
                                      <p:cBhvr>
                                        <p:cTn id="14" dur="1" fill="hold">
                                          <p:stCondLst>
                                            <p:cond delay="1999"/>
                                          </p:stCondLst>
                                        </p:cTn>
                                        <p:tgtEl>
                                          <p:spTgt spid="10">
                                            <p:txEl>
                                              <p:pRg st="1" end="1"/>
                                            </p:txEl>
                                          </p:spTgt>
                                        </p:tgtEl>
                                        <p:attrNameLst>
                                          <p:attrName>style.visibility</p:attrName>
                                        </p:attrNameLst>
                                      </p:cBhvr>
                                      <p:to>
                                        <p:strVal val="hidden"/>
                                      </p:to>
                                    </p:set>
                                  </p:childTnLst>
                                </p:cTn>
                              </p:par>
                              <p:par>
                                <p:cTn id="15" presetID="31" presetClass="exit" presetSubtype="0" fill="hold" nodeType="withEffect">
                                  <p:stCondLst>
                                    <p:cond delay="0"/>
                                  </p:stCondLst>
                                  <p:childTnLst>
                                    <p:anim calcmode="lin" valueType="num">
                                      <p:cBhvr>
                                        <p:cTn id="16" dur="2000"/>
                                        <p:tgtEl>
                                          <p:spTgt spid="10">
                                            <p:txEl>
                                              <p:pRg st="2" end="2"/>
                                            </p:txEl>
                                          </p:spTgt>
                                        </p:tgtEl>
                                        <p:attrNameLst>
                                          <p:attrName>ppt_w</p:attrName>
                                        </p:attrNameLst>
                                      </p:cBhvr>
                                      <p:tavLst>
                                        <p:tav tm="0">
                                          <p:val>
                                            <p:strVal val="ppt_w"/>
                                          </p:val>
                                        </p:tav>
                                        <p:tav tm="100000">
                                          <p:val>
                                            <p:fltVal val="0"/>
                                          </p:val>
                                        </p:tav>
                                      </p:tavLst>
                                    </p:anim>
                                    <p:anim calcmode="lin" valueType="num">
                                      <p:cBhvr>
                                        <p:cTn id="17" dur="2000"/>
                                        <p:tgtEl>
                                          <p:spTgt spid="10">
                                            <p:txEl>
                                              <p:pRg st="2" end="2"/>
                                            </p:txEl>
                                          </p:spTgt>
                                        </p:tgtEl>
                                        <p:attrNameLst>
                                          <p:attrName>ppt_h</p:attrName>
                                        </p:attrNameLst>
                                      </p:cBhvr>
                                      <p:tavLst>
                                        <p:tav tm="0">
                                          <p:val>
                                            <p:strVal val="ppt_h"/>
                                          </p:val>
                                        </p:tav>
                                        <p:tav tm="100000">
                                          <p:val>
                                            <p:fltVal val="0"/>
                                          </p:val>
                                        </p:tav>
                                      </p:tavLst>
                                    </p:anim>
                                    <p:anim calcmode="lin" valueType="num">
                                      <p:cBhvr>
                                        <p:cTn id="18" dur="2000"/>
                                        <p:tgtEl>
                                          <p:spTgt spid="10">
                                            <p:txEl>
                                              <p:pRg st="2" end="2"/>
                                            </p:txEl>
                                          </p:spTgt>
                                        </p:tgtEl>
                                        <p:attrNameLst>
                                          <p:attrName>style.rotation</p:attrName>
                                        </p:attrNameLst>
                                      </p:cBhvr>
                                      <p:tavLst>
                                        <p:tav tm="0">
                                          <p:val>
                                            <p:fltVal val="0"/>
                                          </p:val>
                                        </p:tav>
                                        <p:tav tm="100000">
                                          <p:val>
                                            <p:fltVal val="90"/>
                                          </p:val>
                                        </p:tav>
                                      </p:tavLst>
                                    </p:anim>
                                    <p:animEffect transition="out" filter="fade">
                                      <p:cBhvr>
                                        <p:cTn id="19" dur="2000"/>
                                        <p:tgtEl>
                                          <p:spTgt spid="10">
                                            <p:txEl>
                                              <p:pRg st="2" end="2"/>
                                            </p:txEl>
                                          </p:spTgt>
                                        </p:tgtEl>
                                      </p:cBhvr>
                                    </p:animEffect>
                                    <p:set>
                                      <p:cBhvr>
                                        <p:cTn id="20" dur="1" fill="hold">
                                          <p:stCondLst>
                                            <p:cond delay="1999"/>
                                          </p:stCondLst>
                                        </p:cTn>
                                        <p:tgtEl>
                                          <p:spTgt spid="10">
                                            <p:txEl>
                                              <p:pRg st="2" end="2"/>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31" presetClass="exit" presetSubtype="0" fill="hold" nodeType="clickEffect">
                                  <p:stCondLst>
                                    <p:cond delay="0"/>
                                  </p:stCondLst>
                                  <p:childTnLst>
                                    <p:anim calcmode="lin" valueType="num">
                                      <p:cBhvr>
                                        <p:cTn id="24" dur="2000"/>
                                        <p:tgtEl>
                                          <p:spTgt spid="13">
                                            <p:txEl>
                                              <p:pRg st="0" end="0"/>
                                            </p:txEl>
                                          </p:spTgt>
                                        </p:tgtEl>
                                        <p:attrNameLst>
                                          <p:attrName>ppt_w</p:attrName>
                                        </p:attrNameLst>
                                      </p:cBhvr>
                                      <p:tavLst>
                                        <p:tav tm="0">
                                          <p:val>
                                            <p:strVal val="ppt_w"/>
                                          </p:val>
                                        </p:tav>
                                        <p:tav tm="100000">
                                          <p:val>
                                            <p:fltVal val="0"/>
                                          </p:val>
                                        </p:tav>
                                      </p:tavLst>
                                    </p:anim>
                                    <p:anim calcmode="lin" valueType="num">
                                      <p:cBhvr>
                                        <p:cTn id="25" dur="2000"/>
                                        <p:tgtEl>
                                          <p:spTgt spid="13">
                                            <p:txEl>
                                              <p:pRg st="0" end="0"/>
                                            </p:txEl>
                                          </p:spTgt>
                                        </p:tgtEl>
                                        <p:attrNameLst>
                                          <p:attrName>ppt_h</p:attrName>
                                        </p:attrNameLst>
                                      </p:cBhvr>
                                      <p:tavLst>
                                        <p:tav tm="0">
                                          <p:val>
                                            <p:strVal val="ppt_h"/>
                                          </p:val>
                                        </p:tav>
                                        <p:tav tm="100000">
                                          <p:val>
                                            <p:fltVal val="0"/>
                                          </p:val>
                                        </p:tav>
                                      </p:tavLst>
                                    </p:anim>
                                    <p:anim calcmode="lin" valueType="num">
                                      <p:cBhvr>
                                        <p:cTn id="26" dur="2000"/>
                                        <p:tgtEl>
                                          <p:spTgt spid="13">
                                            <p:txEl>
                                              <p:pRg st="0" end="0"/>
                                            </p:txEl>
                                          </p:spTgt>
                                        </p:tgtEl>
                                        <p:attrNameLst>
                                          <p:attrName>style.rotation</p:attrName>
                                        </p:attrNameLst>
                                      </p:cBhvr>
                                      <p:tavLst>
                                        <p:tav tm="0">
                                          <p:val>
                                            <p:fltVal val="0"/>
                                          </p:val>
                                        </p:tav>
                                        <p:tav tm="100000">
                                          <p:val>
                                            <p:fltVal val="90"/>
                                          </p:val>
                                        </p:tav>
                                      </p:tavLst>
                                    </p:anim>
                                    <p:animEffect transition="out" filter="fade">
                                      <p:cBhvr>
                                        <p:cTn id="27" dur="2000"/>
                                        <p:tgtEl>
                                          <p:spTgt spid="13">
                                            <p:txEl>
                                              <p:pRg st="0" end="0"/>
                                            </p:txEl>
                                          </p:spTgt>
                                        </p:tgtEl>
                                      </p:cBhvr>
                                    </p:animEffect>
                                    <p:set>
                                      <p:cBhvr>
                                        <p:cTn id="28" dur="1" fill="hold">
                                          <p:stCondLst>
                                            <p:cond delay="1999"/>
                                          </p:stCondLst>
                                        </p:cTn>
                                        <p:tgtEl>
                                          <p:spTgt spid="13">
                                            <p:txEl>
                                              <p:pRg st="0" end="0"/>
                                            </p:txEl>
                                          </p:spTgt>
                                        </p:tgtEl>
                                        <p:attrNameLst>
                                          <p:attrName>style.visibility</p:attrName>
                                        </p:attrNameLst>
                                      </p:cBhvr>
                                      <p:to>
                                        <p:strVal val="hidden"/>
                                      </p:to>
                                    </p:set>
                                  </p:childTnLst>
                                </p:cTn>
                              </p:par>
                              <p:par>
                                <p:cTn id="29" presetID="31" presetClass="exit" presetSubtype="0" fill="hold" nodeType="withEffect">
                                  <p:stCondLst>
                                    <p:cond delay="0"/>
                                  </p:stCondLst>
                                  <p:childTnLst>
                                    <p:anim calcmode="lin" valueType="num">
                                      <p:cBhvr>
                                        <p:cTn id="30" dur="2000"/>
                                        <p:tgtEl>
                                          <p:spTgt spid="13">
                                            <p:txEl>
                                              <p:pRg st="2" end="2"/>
                                            </p:txEl>
                                          </p:spTgt>
                                        </p:tgtEl>
                                        <p:attrNameLst>
                                          <p:attrName>ppt_w</p:attrName>
                                        </p:attrNameLst>
                                      </p:cBhvr>
                                      <p:tavLst>
                                        <p:tav tm="0">
                                          <p:val>
                                            <p:strVal val="ppt_w"/>
                                          </p:val>
                                        </p:tav>
                                        <p:tav tm="100000">
                                          <p:val>
                                            <p:fltVal val="0"/>
                                          </p:val>
                                        </p:tav>
                                      </p:tavLst>
                                    </p:anim>
                                    <p:anim calcmode="lin" valueType="num">
                                      <p:cBhvr>
                                        <p:cTn id="31" dur="2000"/>
                                        <p:tgtEl>
                                          <p:spTgt spid="13">
                                            <p:txEl>
                                              <p:pRg st="2" end="2"/>
                                            </p:txEl>
                                          </p:spTgt>
                                        </p:tgtEl>
                                        <p:attrNameLst>
                                          <p:attrName>ppt_h</p:attrName>
                                        </p:attrNameLst>
                                      </p:cBhvr>
                                      <p:tavLst>
                                        <p:tav tm="0">
                                          <p:val>
                                            <p:strVal val="ppt_h"/>
                                          </p:val>
                                        </p:tav>
                                        <p:tav tm="100000">
                                          <p:val>
                                            <p:fltVal val="0"/>
                                          </p:val>
                                        </p:tav>
                                      </p:tavLst>
                                    </p:anim>
                                    <p:anim calcmode="lin" valueType="num">
                                      <p:cBhvr>
                                        <p:cTn id="32" dur="2000"/>
                                        <p:tgtEl>
                                          <p:spTgt spid="13">
                                            <p:txEl>
                                              <p:pRg st="2" end="2"/>
                                            </p:txEl>
                                          </p:spTgt>
                                        </p:tgtEl>
                                        <p:attrNameLst>
                                          <p:attrName>style.rotation</p:attrName>
                                        </p:attrNameLst>
                                      </p:cBhvr>
                                      <p:tavLst>
                                        <p:tav tm="0">
                                          <p:val>
                                            <p:fltVal val="0"/>
                                          </p:val>
                                        </p:tav>
                                        <p:tav tm="100000">
                                          <p:val>
                                            <p:fltVal val="90"/>
                                          </p:val>
                                        </p:tav>
                                      </p:tavLst>
                                    </p:anim>
                                    <p:animEffect transition="out" filter="fade">
                                      <p:cBhvr>
                                        <p:cTn id="33" dur="2000"/>
                                        <p:tgtEl>
                                          <p:spTgt spid="13">
                                            <p:txEl>
                                              <p:pRg st="2" end="2"/>
                                            </p:txEl>
                                          </p:spTgt>
                                        </p:tgtEl>
                                      </p:cBhvr>
                                    </p:animEffect>
                                    <p:set>
                                      <p:cBhvr>
                                        <p:cTn id="34" dur="1" fill="hold">
                                          <p:stCondLst>
                                            <p:cond delay="1999"/>
                                          </p:stCondLst>
                                        </p:cTn>
                                        <p:tgtEl>
                                          <p:spTgt spid="13">
                                            <p:txEl>
                                              <p:pRg st="2" end="2"/>
                                            </p:txEl>
                                          </p:spTgt>
                                        </p:tgtEl>
                                        <p:attrNameLst>
                                          <p:attrName>style.visibility</p:attrName>
                                        </p:attrNameLst>
                                      </p:cBhvr>
                                      <p:to>
                                        <p:strVal val="hidden"/>
                                      </p:to>
                                    </p:set>
                                  </p:childTnLst>
                                </p:cTn>
                              </p:par>
                              <p:par>
                                <p:cTn id="35" presetID="16" presetClass="emph" presetSubtype="0" fill="hold" nodeType="withEffect">
                                  <p:stCondLst>
                                    <p:cond delay="0"/>
                                  </p:stCondLst>
                                  <p:iterate type="lt">
                                    <p:tmPct val="4000"/>
                                  </p:iterate>
                                  <p:childTnLst>
                                    <p:set>
                                      <p:cBhvr override="childStyle">
                                        <p:cTn id="36" dur="2000" fill="hold"/>
                                        <p:tgtEl>
                                          <p:spTgt spid="13">
                                            <p:txEl>
                                              <p:pRg st="1" end="1"/>
                                            </p:txEl>
                                          </p:spTgt>
                                        </p:tgtEl>
                                        <p:attrNameLst>
                                          <p:attrName>style.color</p:attrName>
                                        </p:attrNameLst>
                                      </p:cBhvr>
                                      <p:to>
                                        <p:clrVal>
                                          <a:srgbClr val="FF0000"/>
                                        </p:clrVal>
                                      </p:to>
                                    </p:set>
                                    <p:set>
                                      <p:cBhvr>
                                        <p:cTn id="37" dur="2000" fill="hold"/>
                                        <p:tgtEl>
                                          <p:spTgt spid="13">
                                            <p:txEl>
                                              <p:pRg st="1" end="1"/>
                                            </p:txEl>
                                          </p:spTgt>
                                        </p:tgtEl>
                                        <p:attrNameLst>
                                          <p:attrName>fillcolor</p:attrName>
                                        </p:attrNameLst>
                                      </p:cBhvr>
                                      <p:to>
                                        <p:clrVal>
                                          <a:srgbClr val="FF0000"/>
                                        </p:clrVal>
                                      </p:to>
                                    </p:set>
                                    <p:set>
                                      <p:cBhvr>
                                        <p:cTn id="38" dur="2000" fill="hold"/>
                                        <p:tgtEl>
                                          <p:spTgt spid="13">
                                            <p:txEl>
                                              <p:pRg st="1" end="1"/>
                                            </p:txEl>
                                          </p:spTgt>
                                        </p:tgtEl>
                                        <p:attrNameLst>
                                          <p:attrName>fill.type</p:attrName>
                                        </p:attrNameLst>
                                      </p:cBhvr>
                                      <p:to>
                                        <p:strVal val="solid"/>
                                      </p:to>
                                    </p:set>
                                  </p:childTnLst>
                                </p:cTn>
                              </p:par>
                            </p:childTnLst>
                          </p:cTn>
                        </p:par>
                      </p:childTnLst>
                    </p:cTn>
                  </p:par>
                  <p:par>
                    <p:cTn id="39" fill="hold">
                      <p:stCondLst>
                        <p:cond delay="indefinite"/>
                      </p:stCondLst>
                      <p:childTnLst>
                        <p:par>
                          <p:cTn id="40" fill="hold">
                            <p:stCondLst>
                              <p:cond delay="0"/>
                            </p:stCondLst>
                            <p:childTnLst>
                              <p:par>
                                <p:cTn id="41" presetID="31" presetClass="exit" presetSubtype="0" fill="hold" nodeType="clickEffect">
                                  <p:stCondLst>
                                    <p:cond delay="0"/>
                                  </p:stCondLst>
                                  <p:childTnLst>
                                    <p:anim calcmode="lin" valueType="num">
                                      <p:cBhvr>
                                        <p:cTn id="42" dur="2000"/>
                                        <p:tgtEl>
                                          <p:spTgt spid="20">
                                            <p:txEl>
                                              <p:pRg st="0" end="0"/>
                                            </p:txEl>
                                          </p:spTgt>
                                        </p:tgtEl>
                                        <p:attrNameLst>
                                          <p:attrName>ppt_w</p:attrName>
                                        </p:attrNameLst>
                                      </p:cBhvr>
                                      <p:tavLst>
                                        <p:tav tm="0">
                                          <p:val>
                                            <p:strVal val="ppt_w"/>
                                          </p:val>
                                        </p:tav>
                                        <p:tav tm="100000">
                                          <p:val>
                                            <p:fltVal val="0"/>
                                          </p:val>
                                        </p:tav>
                                      </p:tavLst>
                                    </p:anim>
                                    <p:anim calcmode="lin" valueType="num">
                                      <p:cBhvr>
                                        <p:cTn id="43" dur="2000"/>
                                        <p:tgtEl>
                                          <p:spTgt spid="20">
                                            <p:txEl>
                                              <p:pRg st="0" end="0"/>
                                            </p:txEl>
                                          </p:spTgt>
                                        </p:tgtEl>
                                        <p:attrNameLst>
                                          <p:attrName>ppt_h</p:attrName>
                                        </p:attrNameLst>
                                      </p:cBhvr>
                                      <p:tavLst>
                                        <p:tav tm="0">
                                          <p:val>
                                            <p:strVal val="ppt_h"/>
                                          </p:val>
                                        </p:tav>
                                        <p:tav tm="100000">
                                          <p:val>
                                            <p:fltVal val="0"/>
                                          </p:val>
                                        </p:tav>
                                      </p:tavLst>
                                    </p:anim>
                                    <p:anim calcmode="lin" valueType="num">
                                      <p:cBhvr>
                                        <p:cTn id="44" dur="2000"/>
                                        <p:tgtEl>
                                          <p:spTgt spid="20">
                                            <p:txEl>
                                              <p:pRg st="0" end="0"/>
                                            </p:txEl>
                                          </p:spTgt>
                                        </p:tgtEl>
                                        <p:attrNameLst>
                                          <p:attrName>style.rotation</p:attrName>
                                        </p:attrNameLst>
                                      </p:cBhvr>
                                      <p:tavLst>
                                        <p:tav tm="0">
                                          <p:val>
                                            <p:fltVal val="0"/>
                                          </p:val>
                                        </p:tav>
                                        <p:tav tm="100000">
                                          <p:val>
                                            <p:fltVal val="90"/>
                                          </p:val>
                                        </p:tav>
                                      </p:tavLst>
                                    </p:anim>
                                    <p:animEffect transition="out" filter="fade">
                                      <p:cBhvr>
                                        <p:cTn id="45" dur="2000"/>
                                        <p:tgtEl>
                                          <p:spTgt spid="20">
                                            <p:txEl>
                                              <p:pRg st="0" end="0"/>
                                            </p:txEl>
                                          </p:spTgt>
                                        </p:tgtEl>
                                      </p:cBhvr>
                                    </p:animEffect>
                                    <p:set>
                                      <p:cBhvr>
                                        <p:cTn id="46" dur="1" fill="hold">
                                          <p:stCondLst>
                                            <p:cond delay="1999"/>
                                          </p:stCondLst>
                                        </p:cTn>
                                        <p:tgtEl>
                                          <p:spTgt spid="20">
                                            <p:txEl>
                                              <p:pRg st="0" end="0"/>
                                            </p:txEl>
                                          </p:spTgt>
                                        </p:tgtEl>
                                        <p:attrNameLst>
                                          <p:attrName>style.visibility</p:attrName>
                                        </p:attrNameLst>
                                      </p:cBhvr>
                                      <p:to>
                                        <p:strVal val="hidden"/>
                                      </p:to>
                                    </p:set>
                                  </p:childTnLst>
                                </p:cTn>
                              </p:par>
                              <p:par>
                                <p:cTn id="47" presetID="31" presetClass="exit" presetSubtype="0" fill="hold" nodeType="withEffect">
                                  <p:stCondLst>
                                    <p:cond delay="0"/>
                                  </p:stCondLst>
                                  <p:childTnLst>
                                    <p:anim calcmode="lin" valueType="num">
                                      <p:cBhvr>
                                        <p:cTn id="48" dur="2000"/>
                                        <p:tgtEl>
                                          <p:spTgt spid="20">
                                            <p:txEl>
                                              <p:pRg st="2" end="2"/>
                                            </p:txEl>
                                          </p:spTgt>
                                        </p:tgtEl>
                                        <p:attrNameLst>
                                          <p:attrName>ppt_w</p:attrName>
                                        </p:attrNameLst>
                                      </p:cBhvr>
                                      <p:tavLst>
                                        <p:tav tm="0">
                                          <p:val>
                                            <p:strVal val="ppt_w"/>
                                          </p:val>
                                        </p:tav>
                                        <p:tav tm="100000">
                                          <p:val>
                                            <p:fltVal val="0"/>
                                          </p:val>
                                        </p:tav>
                                      </p:tavLst>
                                    </p:anim>
                                    <p:anim calcmode="lin" valueType="num">
                                      <p:cBhvr>
                                        <p:cTn id="49" dur="2000"/>
                                        <p:tgtEl>
                                          <p:spTgt spid="20">
                                            <p:txEl>
                                              <p:pRg st="2" end="2"/>
                                            </p:txEl>
                                          </p:spTgt>
                                        </p:tgtEl>
                                        <p:attrNameLst>
                                          <p:attrName>ppt_h</p:attrName>
                                        </p:attrNameLst>
                                      </p:cBhvr>
                                      <p:tavLst>
                                        <p:tav tm="0">
                                          <p:val>
                                            <p:strVal val="ppt_h"/>
                                          </p:val>
                                        </p:tav>
                                        <p:tav tm="100000">
                                          <p:val>
                                            <p:fltVal val="0"/>
                                          </p:val>
                                        </p:tav>
                                      </p:tavLst>
                                    </p:anim>
                                    <p:anim calcmode="lin" valueType="num">
                                      <p:cBhvr>
                                        <p:cTn id="50" dur="2000"/>
                                        <p:tgtEl>
                                          <p:spTgt spid="20">
                                            <p:txEl>
                                              <p:pRg st="2" end="2"/>
                                            </p:txEl>
                                          </p:spTgt>
                                        </p:tgtEl>
                                        <p:attrNameLst>
                                          <p:attrName>style.rotation</p:attrName>
                                        </p:attrNameLst>
                                      </p:cBhvr>
                                      <p:tavLst>
                                        <p:tav tm="0">
                                          <p:val>
                                            <p:fltVal val="0"/>
                                          </p:val>
                                        </p:tav>
                                        <p:tav tm="100000">
                                          <p:val>
                                            <p:fltVal val="90"/>
                                          </p:val>
                                        </p:tav>
                                      </p:tavLst>
                                    </p:anim>
                                    <p:animEffect transition="out" filter="fade">
                                      <p:cBhvr>
                                        <p:cTn id="51" dur="2000"/>
                                        <p:tgtEl>
                                          <p:spTgt spid="20">
                                            <p:txEl>
                                              <p:pRg st="2" end="2"/>
                                            </p:txEl>
                                          </p:spTgt>
                                        </p:tgtEl>
                                      </p:cBhvr>
                                    </p:animEffect>
                                    <p:set>
                                      <p:cBhvr>
                                        <p:cTn id="52" dur="1" fill="hold">
                                          <p:stCondLst>
                                            <p:cond delay="1999"/>
                                          </p:stCondLst>
                                        </p:cTn>
                                        <p:tgtEl>
                                          <p:spTgt spid="20">
                                            <p:txEl>
                                              <p:pRg st="2" end="2"/>
                                            </p:txEl>
                                          </p:spTgt>
                                        </p:tgtEl>
                                        <p:attrNameLst>
                                          <p:attrName>style.visibility</p:attrName>
                                        </p:attrNameLst>
                                      </p:cBhvr>
                                      <p:to>
                                        <p:strVal val="hidden"/>
                                      </p:to>
                                    </p:set>
                                  </p:childTnLst>
                                </p:cTn>
                              </p:par>
                              <p:par>
                                <p:cTn id="53" presetID="16" presetClass="emph" presetSubtype="0" fill="hold" nodeType="withEffect">
                                  <p:stCondLst>
                                    <p:cond delay="0"/>
                                  </p:stCondLst>
                                  <p:iterate type="lt">
                                    <p:tmPct val="4000"/>
                                  </p:iterate>
                                  <p:childTnLst>
                                    <p:set>
                                      <p:cBhvr override="childStyle">
                                        <p:cTn id="54" dur="2000" fill="hold"/>
                                        <p:tgtEl>
                                          <p:spTgt spid="20">
                                            <p:txEl>
                                              <p:pRg st="1" end="1"/>
                                            </p:txEl>
                                          </p:spTgt>
                                        </p:tgtEl>
                                        <p:attrNameLst>
                                          <p:attrName>style.color</p:attrName>
                                        </p:attrNameLst>
                                      </p:cBhvr>
                                      <p:to>
                                        <p:clrVal>
                                          <a:srgbClr val="FF0000"/>
                                        </p:clrVal>
                                      </p:to>
                                    </p:set>
                                    <p:set>
                                      <p:cBhvr>
                                        <p:cTn id="55" dur="2000" fill="hold"/>
                                        <p:tgtEl>
                                          <p:spTgt spid="20">
                                            <p:txEl>
                                              <p:pRg st="1" end="1"/>
                                            </p:txEl>
                                          </p:spTgt>
                                        </p:tgtEl>
                                        <p:attrNameLst>
                                          <p:attrName>fillcolor</p:attrName>
                                        </p:attrNameLst>
                                      </p:cBhvr>
                                      <p:to>
                                        <p:clrVal>
                                          <a:srgbClr val="FF0000"/>
                                        </p:clrVal>
                                      </p:to>
                                    </p:set>
                                    <p:set>
                                      <p:cBhvr>
                                        <p:cTn id="56" dur="2000" fill="hold"/>
                                        <p:tgtEl>
                                          <p:spTgt spid="20">
                                            <p:txEl>
                                              <p:pRg st="1" end="1"/>
                                            </p:txEl>
                                          </p:spTgt>
                                        </p:tgtEl>
                                        <p:attrNameLst>
                                          <p:attrName>fill.type</p:attrName>
                                        </p:attrNameLst>
                                      </p:cBhvr>
                                      <p:to>
                                        <p:strVal val="solid"/>
                                      </p:to>
                                    </p:set>
                                  </p:childTnLst>
                                </p:cTn>
                              </p:par>
                            </p:childTnLst>
                          </p:cTn>
                        </p:par>
                      </p:childTnLst>
                    </p:cTn>
                  </p:par>
                  <p:par>
                    <p:cTn id="57" fill="hold">
                      <p:stCondLst>
                        <p:cond delay="indefinite"/>
                      </p:stCondLst>
                      <p:childTnLst>
                        <p:par>
                          <p:cTn id="58" fill="hold">
                            <p:stCondLst>
                              <p:cond delay="0"/>
                            </p:stCondLst>
                            <p:childTnLst>
                              <p:par>
                                <p:cTn id="59" presetID="31" presetClass="exit" presetSubtype="0" fill="hold" nodeType="clickEffect">
                                  <p:stCondLst>
                                    <p:cond delay="0"/>
                                  </p:stCondLst>
                                  <p:childTnLst>
                                    <p:anim calcmode="lin" valueType="num">
                                      <p:cBhvr>
                                        <p:cTn id="60" dur="2000"/>
                                        <p:tgtEl>
                                          <p:spTgt spid="15">
                                            <p:txEl>
                                              <p:pRg st="0" end="0"/>
                                            </p:txEl>
                                          </p:spTgt>
                                        </p:tgtEl>
                                        <p:attrNameLst>
                                          <p:attrName>ppt_w</p:attrName>
                                        </p:attrNameLst>
                                      </p:cBhvr>
                                      <p:tavLst>
                                        <p:tav tm="0">
                                          <p:val>
                                            <p:strVal val="ppt_w"/>
                                          </p:val>
                                        </p:tav>
                                        <p:tav tm="100000">
                                          <p:val>
                                            <p:fltVal val="0"/>
                                          </p:val>
                                        </p:tav>
                                      </p:tavLst>
                                    </p:anim>
                                    <p:anim calcmode="lin" valueType="num">
                                      <p:cBhvr>
                                        <p:cTn id="61" dur="2000"/>
                                        <p:tgtEl>
                                          <p:spTgt spid="15">
                                            <p:txEl>
                                              <p:pRg st="0" end="0"/>
                                            </p:txEl>
                                          </p:spTgt>
                                        </p:tgtEl>
                                        <p:attrNameLst>
                                          <p:attrName>ppt_h</p:attrName>
                                        </p:attrNameLst>
                                      </p:cBhvr>
                                      <p:tavLst>
                                        <p:tav tm="0">
                                          <p:val>
                                            <p:strVal val="ppt_h"/>
                                          </p:val>
                                        </p:tav>
                                        <p:tav tm="100000">
                                          <p:val>
                                            <p:fltVal val="0"/>
                                          </p:val>
                                        </p:tav>
                                      </p:tavLst>
                                    </p:anim>
                                    <p:anim calcmode="lin" valueType="num">
                                      <p:cBhvr>
                                        <p:cTn id="62" dur="2000"/>
                                        <p:tgtEl>
                                          <p:spTgt spid="15">
                                            <p:txEl>
                                              <p:pRg st="0" end="0"/>
                                            </p:txEl>
                                          </p:spTgt>
                                        </p:tgtEl>
                                        <p:attrNameLst>
                                          <p:attrName>style.rotation</p:attrName>
                                        </p:attrNameLst>
                                      </p:cBhvr>
                                      <p:tavLst>
                                        <p:tav tm="0">
                                          <p:val>
                                            <p:fltVal val="0"/>
                                          </p:val>
                                        </p:tav>
                                        <p:tav tm="100000">
                                          <p:val>
                                            <p:fltVal val="90"/>
                                          </p:val>
                                        </p:tav>
                                      </p:tavLst>
                                    </p:anim>
                                    <p:animEffect transition="out" filter="fade">
                                      <p:cBhvr>
                                        <p:cTn id="63" dur="2000"/>
                                        <p:tgtEl>
                                          <p:spTgt spid="15">
                                            <p:txEl>
                                              <p:pRg st="0" end="0"/>
                                            </p:txEl>
                                          </p:spTgt>
                                        </p:tgtEl>
                                      </p:cBhvr>
                                    </p:animEffect>
                                    <p:set>
                                      <p:cBhvr>
                                        <p:cTn id="64" dur="1" fill="hold">
                                          <p:stCondLst>
                                            <p:cond delay="1999"/>
                                          </p:stCondLst>
                                        </p:cTn>
                                        <p:tgtEl>
                                          <p:spTgt spid="15">
                                            <p:txEl>
                                              <p:pRg st="0" end="0"/>
                                            </p:txEl>
                                          </p:spTgt>
                                        </p:tgtEl>
                                        <p:attrNameLst>
                                          <p:attrName>style.visibility</p:attrName>
                                        </p:attrNameLst>
                                      </p:cBhvr>
                                      <p:to>
                                        <p:strVal val="hidden"/>
                                      </p:to>
                                    </p:set>
                                  </p:childTnLst>
                                </p:cTn>
                              </p:par>
                              <p:par>
                                <p:cTn id="65" presetID="31" presetClass="exit" presetSubtype="0" fill="hold" nodeType="withEffect">
                                  <p:stCondLst>
                                    <p:cond delay="0"/>
                                  </p:stCondLst>
                                  <p:childTnLst>
                                    <p:anim calcmode="lin" valueType="num">
                                      <p:cBhvr>
                                        <p:cTn id="66" dur="2000"/>
                                        <p:tgtEl>
                                          <p:spTgt spid="15">
                                            <p:txEl>
                                              <p:pRg st="1" end="1"/>
                                            </p:txEl>
                                          </p:spTgt>
                                        </p:tgtEl>
                                        <p:attrNameLst>
                                          <p:attrName>ppt_w</p:attrName>
                                        </p:attrNameLst>
                                      </p:cBhvr>
                                      <p:tavLst>
                                        <p:tav tm="0">
                                          <p:val>
                                            <p:strVal val="ppt_w"/>
                                          </p:val>
                                        </p:tav>
                                        <p:tav tm="100000">
                                          <p:val>
                                            <p:fltVal val="0"/>
                                          </p:val>
                                        </p:tav>
                                      </p:tavLst>
                                    </p:anim>
                                    <p:anim calcmode="lin" valueType="num">
                                      <p:cBhvr>
                                        <p:cTn id="67" dur="2000"/>
                                        <p:tgtEl>
                                          <p:spTgt spid="15">
                                            <p:txEl>
                                              <p:pRg st="1" end="1"/>
                                            </p:txEl>
                                          </p:spTgt>
                                        </p:tgtEl>
                                        <p:attrNameLst>
                                          <p:attrName>ppt_h</p:attrName>
                                        </p:attrNameLst>
                                      </p:cBhvr>
                                      <p:tavLst>
                                        <p:tav tm="0">
                                          <p:val>
                                            <p:strVal val="ppt_h"/>
                                          </p:val>
                                        </p:tav>
                                        <p:tav tm="100000">
                                          <p:val>
                                            <p:fltVal val="0"/>
                                          </p:val>
                                        </p:tav>
                                      </p:tavLst>
                                    </p:anim>
                                    <p:anim calcmode="lin" valueType="num">
                                      <p:cBhvr>
                                        <p:cTn id="68" dur="2000"/>
                                        <p:tgtEl>
                                          <p:spTgt spid="15">
                                            <p:txEl>
                                              <p:pRg st="1" end="1"/>
                                            </p:txEl>
                                          </p:spTgt>
                                        </p:tgtEl>
                                        <p:attrNameLst>
                                          <p:attrName>style.rotation</p:attrName>
                                        </p:attrNameLst>
                                      </p:cBhvr>
                                      <p:tavLst>
                                        <p:tav tm="0">
                                          <p:val>
                                            <p:fltVal val="0"/>
                                          </p:val>
                                        </p:tav>
                                        <p:tav tm="100000">
                                          <p:val>
                                            <p:fltVal val="90"/>
                                          </p:val>
                                        </p:tav>
                                      </p:tavLst>
                                    </p:anim>
                                    <p:animEffect transition="out" filter="fade">
                                      <p:cBhvr>
                                        <p:cTn id="69" dur="2000"/>
                                        <p:tgtEl>
                                          <p:spTgt spid="15">
                                            <p:txEl>
                                              <p:pRg st="1" end="1"/>
                                            </p:txEl>
                                          </p:spTgt>
                                        </p:tgtEl>
                                      </p:cBhvr>
                                    </p:animEffect>
                                    <p:set>
                                      <p:cBhvr>
                                        <p:cTn id="70" dur="1" fill="hold">
                                          <p:stCondLst>
                                            <p:cond delay="1999"/>
                                          </p:stCondLst>
                                        </p:cTn>
                                        <p:tgtEl>
                                          <p:spTgt spid="15">
                                            <p:txEl>
                                              <p:pRg st="1" end="1"/>
                                            </p:txEl>
                                          </p:spTgt>
                                        </p:tgtEl>
                                        <p:attrNameLst>
                                          <p:attrName>style.visibility</p:attrName>
                                        </p:attrNameLst>
                                      </p:cBhvr>
                                      <p:to>
                                        <p:strVal val="hidden"/>
                                      </p:to>
                                    </p:set>
                                  </p:childTnLst>
                                </p:cTn>
                              </p:par>
                              <p:par>
                                <p:cTn id="71" presetID="16" presetClass="emph" presetSubtype="0" fill="hold" nodeType="withEffect">
                                  <p:stCondLst>
                                    <p:cond delay="0"/>
                                  </p:stCondLst>
                                  <p:iterate type="lt">
                                    <p:tmPct val="4000"/>
                                  </p:iterate>
                                  <p:childTnLst>
                                    <p:set>
                                      <p:cBhvr override="childStyle">
                                        <p:cTn id="72" dur="2000" fill="hold"/>
                                        <p:tgtEl>
                                          <p:spTgt spid="15">
                                            <p:txEl>
                                              <p:pRg st="2" end="2"/>
                                            </p:txEl>
                                          </p:spTgt>
                                        </p:tgtEl>
                                        <p:attrNameLst>
                                          <p:attrName>style.color</p:attrName>
                                        </p:attrNameLst>
                                      </p:cBhvr>
                                      <p:to>
                                        <p:clrVal>
                                          <a:srgbClr val="FF0000"/>
                                        </p:clrVal>
                                      </p:to>
                                    </p:set>
                                    <p:set>
                                      <p:cBhvr>
                                        <p:cTn id="73" dur="2000" fill="hold"/>
                                        <p:tgtEl>
                                          <p:spTgt spid="15">
                                            <p:txEl>
                                              <p:pRg st="2" end="2"/>
                                            </p:txEl>
                                          </p:spTgt>
                                        </p:tgtEl>
                                        <p:attrNameLst>
                                          <p:attrName>fillcolor</p:attrName>
                                        </p:attrNameLst>
                                      </p:cBhvr>
                                      <p:to>
                                        <p:clrVal>
                                          <a:srgbClr val="FF0000"/>
                                        </p:clrVal>
                                      </p:to>
                                    </p:set>
                                    <p:set>
                                      <p:cBhvr>
                                        <p:cTn id="74" dur="2000" fill="hold"/>
                                        <p:tgtEl>
                                          <p:spTgt spid="15">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Administrativní členění</a:t>
            </a:r>
            <a:endParaRPr lang="cs-CZ" dirty="0"/>
          </a:p>
        </p:txBody>
      </p:sp>
      <p:sp>
        <p:nvSpPr>
          <p:cNvPr id="5" name="Zástupný symbol pro obsah 4"/>
          <p:cNvSpPr>
            <a:spLocks noGrp="1"/>
          </p:cNvSpPr>
          <p:nvPr>
            <p:ph idx="1"/>
          </p:nvPr>
        </p:nvSpPr>
        <p:spPr/>
        <p:txBody>
          <a:bodyPr>
            <a:normAutofit fontScale="92500"/>
          </a:bodyPr>
          <a:lstStyle/>
          <a:p>
            <a:r>
              <a:rPr lang="cs-CZ" dirty="0"/>
              <a:t>J</a:t>
            </a:r>
            <a:r>
              <a:rPr lang="cs-CZ" dirty="0" smtClean="0"/>
              <a:t>e druhým největším ostrovem Karibiku</a:t>
            </a:r>
          </a:p>
          <a:p>
            <a:r>
              <a:rPr lang="cs-CZ" dirty="0" smtClean="0"/>
              <a:t>Je členěno na 31 provincií </a:t>
            </a:r>
            <a:r>
              <a:rPr lang="cs-CZ" dirty="0"/>
              <a:t>a </a:t>
            </a:r>
            <a:r>
              <a:rPr lang="cs-CZ" dirty="0" smtClean="0"/>
              <a:t>1 okres (</a:t>
            </a:r>
            <a:r>
              <a:rPr lang="cs-CZ" i="1" dirty="0" smtClean="0"/>
              <a:t>Distrito Nacional</a:t>
            </a:r>
            <a:r>
              <a:rPr lang="cs-CZ" dirty="0" smtClean="0"/>
              <a:t>) hlavního </a:t>
            </a:r>
            <a:r>
              <a:rPr lang="cs-CZ" dirty="0"/>
              <a:t>města Santo </a:t>
            </a:r>
            <a:r>
              <a:rPr lang="cs-CZ" dirty="0" smtClean="0"/>
              <a:t>Domingo</a:t>
            </a:r>
          </a:p>
          <a:p>
            <a:r>
              <a:rPr lang="cs-CZ" dirty="0" smtClean="0"/>
              <a:t>Azua, Bahoruco, Barahona, Distrito Nacional, El Seibo, Elias Pina, Espaillat, La Romana, La Vega, Maria Trinidad Sanchez, Monte Plata, Pedernales, Peravia, Puerto Plata, Salcedo, San Cristobal, San Juan, San Pedro de Macoris, Sanchez Ramirez, Santiago, Santo Domingo, Valverde</a:t>
            </a:r>
          </a:p>
          <a:p>
            <a:endParaRPr lang="cs-CZ" dirty="0"/>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Přírodní poměry</a:t>
            </a:r>
            <a:endParaRPr lang="cs-CZ" dirty="0"/>
          </a:p>
        </p:txBody>
      </p:sp>
      <p:sp>
        <p:nvSpPr>
          <p:cNvPr id="3" name="Zástupný symbol pro obsah 2"/>
          <p:cNvSpPr>
            <a:spLocks noGrp="1"/>
          </p:cNvSpPr>
          <p:nvPr>
            <p:ph idx="1"/>
          </p:nvPr>
        </p:nvSpPr>
        <p:spPr/>
        <p:txBody>
          <a:bodyPr>
            <a:normAutofit/>
          </a:bodyPr>
          <a:lstStyle/>
          <a:p>
            <a:r>
              <a:rPr lang="cs-CZ" sz="2800" dirty="0"/>
              <a:t>v</a:t>
            </a:r>
            <a:r>
              <a:rPr lang="cs-CZ" sz="2800" dirty="0" smtClean="0"/>
              <a:t>ětšina území jsou horská </a:t>
            </a:r>
            <a:r>
              <a:rPr lang="cs-CZ" sz="2800" dirty="0"/>
              <a:t>pásma</a:t>
            </a:r>
          </a:p>
          <a:p>
            <a:r>
              <a:rPr lang="cs-CZ" sz="2800" dirty="0" smtClean="0"/>
              <a:t>nejvyšší </a:t>
            </a:r>
            <a:r>
              <a:rPr lang="cs-CZ" sz="2800" dirty="0"/>
              <a:t>hora </a:t>
            </a:r>
            <a:r>
              <a:rPr lang="cs-CZ" sz="2800" dirty="0" smtClean="0"/>
              <a:t>- Pico </a:t>
            </a:r>
            <a:r>
              <a:rPr lang="cs-CZ" sz="2800" dirty="0"/>
              <a:t>Duarte (3087 m n. m.)</a:t>
            </a:r>
          </a:p>
          <a:p>
            <a:r>
              <a:rPr lang="cs-CZ" sz="2800" dirty="0" smtClean="0"/>
              <a:t>nejníže </a:t>
            </a:r>
            <a:r>
              <a:rPr lang="cs-CZ" sz="2800" dirty="0"/>
              <a:t>položený </a:t>
            </a:r>
            <a:r>
              <a:rPr lang="cs-CZ" sz="2800" dirty="0" smtClean="0"/>
              <a:t>bod - jezero Enriquillo, které </a:t>
            </a:r>
            <a:r>
              <a:rPr lang="cs-CZ" sz="2800" dirty="0"/>
              <a:t>leží pod hladinou moře</a:t>
            </a:r>
          </a:p>
          <a:p>
            <a:r>
              <a:rPr lang="cs-CZ" sz="2800" dirty="0"/>
              <a:t>n</a:t>
            </a:r>
            <a:r>
              <a:rPr lang="cs-CZ" sz="2800" dirty="0" smtClean="0"/>
              <a:t>ížiny se </a:t>
            </a:r>
            <a:r>
              <a:rPr lang="cs-CZ" sz="2800" dirty="0"/>
              <a:t>táhnou podél pobřeží</a:t>
            </a:r>
          </a:p>
        </p:txBody>
      </p:sp>
      <p:pic>
        <p:nvPicPr>
          <p:cNvPr id="4" name="Picture 4" descr="Fotka, Foto Punta Cana, pláž Bavaro (Dominikánská republika)"/>
          <p:cNvPicPr>
            <a:picLocks noChangeAspect="1" noChangeArrowheads="1"/>
          </p:cNvPicPr>
          <p:nvPr/>
        </p:nvPicPr>
        <p:blipFill>
          <a:blip r:embed="rId2" cstate="print"/>
          <a:srcRect/>
          <a:stretch>
            <a:fillRect/>
          </a:stretch>
        </p:blipFill>
        <p:spPr bwMode="auto">
          <a:xfrm>
            <a:off x="5652120" y="3212976"/>
            <a:ext cx="3104346" cy="3645024"/>
          </a:xfrm>
          <a:prstGeom prst="rect">
            <a:avLst/>
          </a:prstGeom>
          <a:noFill/>
          <a:effectLst>
            <a:softEdge rad="31750"/>
          </a:effectLst>
        </p:spPr>
      </p:pic>
      <p:sp>
        <p:nvSpPr>
          <p:cNvPr id="5" name="Nadpis 1"/>
          <p:cNvSpPr txBox="1">
            <a:spLocks/>
          </p:cNvSpPr>
          <p:nvPr/>
        </p:nvSpPr>
        <p:spPr>
          <a:xfrm>
            <a:off x="5148064" y="3212976"/>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4.</a:t>
            </a:r>
            <a:endParaRPr lang="cs-CZ" dirty="0"/>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Podnebí</a:t>
            </a:r>
            <a:endParaRPr lang="cs-CZ" dirty="0"/>
          </a:p>
        </p:txBody>
      </p:sp>
      <p:sp>
        <p:nvSpPr>
          <p:cNvPr id="3" name="Zástupný symbol pro obsah 2"/>
          <p:cNvSpPr>
            <a:spLocks noGrp="1"/>
          </p:cNvSpPr>
          <p:nvPr>
            <p:ph idx="1"/>
          </p:nvPr>
        </p:nvSpPr>
        <p:spPr/>
        <p:txBody>
          <a:bodyPr/>
          <a:lstStyle/>
          <a:p>
            <a:r>
              <a:rPr lang="cs-CZ" sz="2800" dirty="0"/>
              <a:t>v</a:t>
            </a:r>
            <a:r>
              <a:rPr lang="cs-CZ" sz="2800" dirty="0" smtClean="0"/>
              <a:t>lhké, </a:t>
            </a:r>
            <a:r>
              <a:rPr lang="cs-CZ" sz="2800" dirty="0"/>
              <a:t>tropické</a:t>
            </a:r>
          </a:p>
          <a:p>
            <a:r>
              <a:rPr lang="cs-CZ" sz="2800" dirty="0" smtClean="0"/>
              <a:t>průměrné teploty od </a:t>
            </a:r>
            <a:r>
              <a:rPr lang="cs-CZ" sz="2800" dirty="0"/>
              <a:t>16 do 30 °C</a:t>
            </a:r>
          </a:p>
          <a:p>
            <a:r>
              <a:rPr lang="cs-CZ" sz="2800" dirty="0" smtClean="0"/>
              <a:t>roční </a:t>
            </a:r>
            <a:r>
              <a:rPr lang="cs-CZ" sz="2800" dirty="0"/>
              <a:t>úhrn srážek se pohybuje v rozmezí od 1000 do 2000 mm</a:t>
            </a:r>
          </a:p>
          <a:p>
            <a:r>
              <a:rPr lang="cs-CZ" sz="2800" dirty="0" smtClean="0"/>
              <a:t>časté hurikány</a:t>
            </a:r>
            <a:endParaRPr lang="cs-CZ" sz="2800" dirty="0"/>
          </a:p>
          <a:p>
            <a:endParaRPr lang="cs-CZ" dirty="0"/>
          </a:p>
        </p:txBody>
      </p:sp>
      <p:pic>
        <p:nvPicPr>
          <p:cNvPr id="8196" name="Picture 4" descr="Fotka, Foto Pobřeží u města Samaná (Dominikánská republika)"/>
          <p:cNvPicPr>
            <a:picLocks noChangeAspect="1" noChangeArrowheads="1"/>
          </p:cNvPicPr>
          <p:nvPr/>
        </p:nvPicPr>
        <p:blipFill>
          <a:blip r:embed="rId2" cstate="print"/>
          <a:srcRect/>
          <a:stretch>
            <a:fillRect/>
          </a:stretch>
        </p:blipFill>
        <p:spPr bwMode="auto">
          <a:xfrm>
            <a:off x="3563888" y="3284984"/>
            <a:ext cx="5039961" cy="3212976"/>
          </a:xfrm>
          <a:prstGeom prst="rect">
            <a:avLst/>
          </a:prstGeom>
          <a:noFill/>
          <a:effectLst>
            <a:softEdge rad="31750"/>
          </a:effectLst>
        </p:spPr>
      </p:pic>
      <p:sp>
        <p:nvSpPr>
          <p:cNvPr id="5" name="Nadpis 1"/>
          <p:cNvSpPr txBox="1">
            <a:spLocks/>
          </p:cNvSpPr>
          <p:nvPr/>
        </p:nvSpPr>
        <p:spPr>
          <a:xfrm>
            <a:off x="3059832" y="3284984"/>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5</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Hospodářství</a:t>
            </a:r>
            <a:endParaRPr lang="cs-CZ" dirty="0"/>
          </a:p>
        </p:txBody>
      </p:sp>
      <p:sp>
        <p:nvSpPr>
          <p:cNvPr id="3" name="Zástupný symbol pro obsah 2"/>
          <p:cNvSpPr>
            <a:spLocks noGrp="1"/>
          </p:cNvSpPr>
          <p:nvPr>
            <p:ph idx="1"/>
          </p:nvPr>
        </p:nvSpPr>
        <p:spPr>
          <a:xfrm>
            <a:off x="2555776" y="1916832"/>
            <a:ext cx="6141368" cy="4453955"/>
          </a:xfrm>
        </p:spPr>
        <p:txBody>
          <a:bodyPr/>
          <a:lstStyle/>
          <a:p>
            <a:r>
              <a:rPr lang="cs-CZ" sz="2800" dirty="0"/>
              <a:t>z</a:t>
            </a:r>
            <a:r>
              <a:rPr lang="cs-CZ" sz="2800" dirty="0" smtClean="0"/>
              <a:t>aměstnáno více </a:t>
            </a:r>
            <a:r>
              <a:rPr lang="cs-CZ" sz="2800" dirty="0"/>
              <a:t>než 20 % obyvatel </a:t>
            </a:r>
          </a:p>
          <a:p>
            <a:r>
              <a:rPr lang="cs-CZ" sz="2800" dirty="0"/>
              <a:t>c</a:t>
            </a:r>
            <a:r>
              <a:rPr lang="cs-CZ" sz="2800" dirty="0" smtClean="0"/>
              <a:t>ukrová třtina, banány</a:t>
            </a:r>
            <a:r>
              <a:rPr lang="cs-CZ" sz="2800" dirty="0"/>
              <a:t>, bavlna, kakao, káva, kukuřice, maniok, podzemnice </a:t>
            </a:r>
            <a:r>
              <a:rPr lang="cs-CZ" sz="2800" dirty="0" smtClean="0"/>
              <a:t>olejná, </a:t>
            </a:r>
            <a:r>
              <a:rPr lang="cs-CZ" sz="2800" dirty="0"/>
              <a:t>rýže a </a:t>
            </a:r>
            <a:r>
              <a:rPr lang="cs-CZ" sz="2800" dirty="0" smtClean="0"/>
              <a:t>tabák</a:t>
            </a:r>
            <a:endParaRPr lang="cs-CZ" sz="2800" dirty="0"/>
          </a:p>
          <a:p>
            <a:r>
              <a:rPr lang="cs-CZ" sz="2800" dirty="0"/>
              <a:t>c</a:t>
            </a:r>
            <a:r>
              <a:rPr lang="cs-CZ" sz="2800" dirty="0" smtClean="0"/>
              <a:t>hov </a:t>
            </a:r>
            <a:r>
              <a:rPr lang="cs-CZ" sz="2800" dirty="0"/>
              <a:t>skotu, prasat a koz</a:t>
            </a:r>
          </a:p>
          <a:p>
            <a:pPr marL="514350" indent="-514350">
              <a:buNone/>
            </a:pPr>
            <a:endParaRPr lang="cs-CZ" dirty="0"/>
          </a:p>
        </p:txBody>
      </p:sp>
      <p:sp>
        <p:nvSpPr>
          <p:cNvPr id="4" name="Nadpis 1"/>
          <p:cNvSpPr txBox="1">
            <a:spLocks/>
          </p:cNvSpPr>
          <p:nvPr/>
        </p:nvSpPr>
        <p:spPr>
          <a:xfrm>
            <a:off x="0" y="1916832"/>
            <a:ext cx="2808312" cy="576064"/>
          </a:xfrm>
          <a:prstGeom prst="rect">
            <a:avLst/>
          </a:prstGeom>
        </p:spPr>
        <p:txBody>
          <a:bodyPr vert="horz" lIns="91440" tIns="45720" rIns="91440" bIns="45720" rtlCol="0" anchor="ctr">
            <a:normAutofit fontScale="85000" lnSpcReduction="20000"/>
          </a:bodyPr>
          <a:lstStyle/>
          <a:p>
            <a:pPr lvl="0" algn="ctr">
              <a:spcBef>
                <a:spcPct val="0"/>
              </a:spcBef>
            </a:pPr>
            <a:r>
              <a:rPr lang="cs-CZ" sz="4400" dirty="0" smtClean="0"/>
              <a:t>Zemědělství</a:t>
            </a:r>
            <a:endParaRPr kumimoji="0" lang="cs-CZ" sz="4400" b="0" i="0" u="none" strike="noStrike" kern="1200" cap="none" spc="0" normalizeH="0" baseline="0" noProof="0" dirty="0" smtClean="0">
              <a:ln>
                <a:noFill/>
              </a:ln>
              <a:solidFill>
                <a:schemeClr val="tx1"/>
              </a:solidFill>
              <a:effectLst/>
              <a:uLnTx/>
              <a:uFillTx/>
              <a:latin typeface="+mj-lt"/>
              <a:ea typeface="+mj-ea"/>
              <a:cs typeface="+mj-cs"/>
            </a:endParaRPr>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60648"/>
            <a:ext cx="2376264" cy="620688"/>
          </a:xfrm>
        </p:spPr>
        <p:txBody>
          <a:bodyPr>
            <a:normAutofit fontScale="90000"/>
          </a:bodyPr>
          <a:lstStyle/>
          <a:p>
            <a:r>
              <a:rPr lang="cs-CZ" dirty="0" smtClean="0"/>
              <a:t>Průmysl</a:t>
            </a:r>
            <a:endParaRPr lang="cs-CZ" dirty="0"/>
          </a:p>
        </p:txBody>
      </p:sp>
      <p:sp>
        <p:nvSpPr>
          <p:cNvPr id="3" name="Zástupný symbol pro obsah 2"/>
          <p:cNvSpPr>
            <a:spLocks noGrp="1"/>
          </p:cNvSpPr>
          <p:nvPr>
            <p:ph idx="1"/>
          </p:nvPr>
        </p:nvSpPr>
        <p:spPr>
          <a:xfrm>
            <a:off x="2411760" y="332656"/>
            <a:ext cx="6275040" cy="5793507"/>
          </a:xfrm>
        </p:spPr>
        <p:txBody>
          <a:bodyPr>
            <a:normAutofit lnSpcReduction="10000"/>
          </a:bodyPr>
          <a:lstStyle/>
          <a:p>
            <a:r>
              <a:rPr lang="cs-CZ" dirty="0" smtClean="0"/>
              <a:t>zpracovatelský - cukrovary</a:t>
            </a:r>
            <a:r>
              <a:rPr lang="cs-CZ" dirty="0"/>
              <a:t>, palírny rumu, zpracování tabáku</a:t>
            </a:r>
          </a:p>
          <a:p>
            <a:r>
              <a:rPr lang="cs-CZ" dirty="0" smtClean="0"/>
              <a:t>výroba </a:t>
            </a:r>
            <a:r>
              <a:rPr lang="cs-CZ" dirty="0"/>
              <a:t>stavebních materiálů, zpracování rud, textilní a oděvní průmysl a </a:t>
            </a:r>
            <a:r>
              <a:rPr lang="cs-CZ" dirty="0" smtClean="0"/>
              <a:t>petrochemie</a:t>
            </a:r>
            <a:endParaRPr lang="cs-CZ" dirty="0"/>
          </a:p>
          <a:p>
            <a:r>
              <a:rPr lang="cs-CZ" dirty="0"/>
              <a:t>v</a:t>
            </a:r>
            <a:r>
              <a:rPr lang="cs-CZ" dirty="0" smtClean="0"/>
              <a:t>elký význam cestovního ruchu</a:t>
            </a:r>
            <a:endParaRPr lang="cs-CZ" dirty="0"/>
          </a:p>
          <a:p>
            <a:r>
              <a:rPr lang="cs-CZ" dirty="0"/>
              <a:t>h</a:t>
            </a:r>
            <a:r>
              <a:rPr lang="cs-CZ" dirty="0" smtClean="0"/>
              <a:t>lavní </a:t>
            </a:r>
            <a:r>
              <a:rPr lang="cs-CZ" dirty="0"/>
              <a:t>vyvážené produkty: cukr, </a:t>
            </a:r>
            <a:r>
              <a:rPr lang="cs-CZ" dirty="0" smtClean="0"/>
              <a:t>káva, kakao</a:t>
            </a:r>
            <a:endParaRPr lang="cs-CZ" dirty="0"/>
          </a:p>
          <a:p>
            <a:r>
              <a:rPr lang="cs-CZ" dirty="0" smtClean="0"/>
              <a:t>azbest, bauxit, chrom, měď, nikl, platina, ropa, stříbro, uhlí, uran, zlato, železná ruda</a:t>
            </a:r>
            <a:endParaRPr lang="cs-CZ" dirty="0"/>
          </a:p>
          <a:p>
            <a:endParaRPr lang="cs-CZ" dirty="0"/>
          </a:p>
        </p:txBody>
      </p:sp>
      <p:sp>
        <p:nvSpPr>
          <p:cNvPr id="4" name="Nadpis 1"/>
          <p:cNvSpPr txBox="1">
            <a:spLocks/>
          </p:cNvSpPr>
          <p:nvPr/>
        </p:nvSpPr>
        <p:spPr>
          <a:xfrm>
            <a:off x="251520" y="4149080"/>
            <a:ext cx="2376264" cy="620688"/>
          </a:xfrm>
          <a:prstGeom prst="rect">
            <a:avLst/>
          </a:prstGeom>
        </p:spPr>
        <p:txBody>
          <a:bodyPr vert="horz" lIns="91440" tIns="45720" rIns="91440" bIns="45720" rtlCol="0" anchor="ctr">
            <a:normAutofit fontScale="90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4400" b="0" i="0" u="none" strike="noStrike" kern="1200" cap="none" spc="0" normalizeH="0" baseline="0" noProof="0" dirty="0" smtClean="0">
                <a:ln>
                  <a:noFill/>
                </a:ln>
                <a:solidFill>
                  <a:schemeClr val="tx1"/>
                </a:solidFill>
                <a:effectLst/>
                <a:uLnTx/>
                <a:uFillTx/>
                <a:latin typeface="+mj-lt"/>
                <a:ea typeface="+mj-ea"/>
                <a:cs typeface="+mj-cs"/>
              </a:rPr>
              <a:t>Nerosty</a:t>
            </a:r>
          </a:p>
        </p:txBody>
      </p:sp>
      <p:pic>
        <p:nvPicPr>
          <p:cNvPr id="6146" name="Picture 2" descr="Fotka, Foto Muž roluje doutníky (Dominikánská republika)"/>
          <p:cNvPicPr>
            <a:picLocks noChangeAspect="1" noChangeArrowheads="1"/>
          </p:cNvPicPr>
          <p:nvPr/>
        </p:nvPicPr>
        <p:blipFill>
          <a:blip r:embed="rId2" cstate="print"/>
          <a:srcRect/>
          <a:stretch>
            <a:fillRect/>
          </a:stretch>
        </p:blipFill>
        <p:spPr bwMode="auto">
          <a:xfrm>
            <a:off x="0" y="5085184"/>
            <a:ext cx="2665888" cy="1772816"/>
          </a:xfrm>
          <a:prstGeom prst="rect">
            <a:avLst/>
          </a:prstGeom>
          <a:noFill/>
          <a:effectLst>
            <a:softEdge rad="31750"/>
          </a:effectLst>
        </p:spPr>
      </p:pic>
      <p:sp>
        <p:nvSpPr>
          <p:cNvPr id="6" name="Nadpis 1"/>
          <p:cNvSpPr txBox="1">
            <a:spLocks/>
          </p:cNvSpPr>
          <p:nvPr/>
        </p:nvSpPr>
        <p:spPr>
          <a:xfrm>
            <a:off x="2627784" y="6425952"/>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6</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Doprava</a:t>
            </a:r>
            <a:endParaRPr lang="cs-CZ" dirty="0"/>
          </a:p>
        </p:txBody>
      </p:sp>
      <p:sp>
        <p:nvSpPr>
          <p:cNvPr id="3" name="Zástupný symbol pro obsah 2"/>
          <p:cNvSpPr>
            <a:spLocks noGrp="1"/>
          </p:cNvSpPr>
          <p:nvPr>
            <p:ph idx="1"/>
          </p:nvPr>
        </p:nvSpPr>
        <p:spPr/>
        <p:txBody>
          <a:bodyPr/>
          <a:lstStyle/>
          <a:p>
            <a:r>
              <a:rPr lang="cs-CZ" dirty="0"/>
              <a:t>c</a:t>
            </a:r>
            <a:r>
              <a:rPr lang="cs-CZ" dirty="0" smtClean="0"/>
              <a:t>elkem 34 letišť (15 se zpevněnou dráhou)</a:t>
            </a:r>
          </a:p>
          <a:p>
            <a:r>
              <a:rPr lang="cs-CZ" dirty="0"/>
              <a:t>c</a:t>
            </a:r>
            <a:r>
              <a:rPr lang="cs-CZ" dirty="0" smtClean="0"/>
              <a:t>elkem 19 705 km silnic (z toho 9833 km nezpevněných)</a:t>
            </a:r>
          </a:p>
          <a:p>
            <a:r>
              <a:rPr lang="cs-CZ" dirty="0"/>
              <a:t>h</a:t>
            </a:r>
            <a:r>
              <a:rPr lang="cs-CZ" dirty="0" smtClean="0"/>
              <a:t>lavní přístavy:</a:t>
            </a:r>
            <a:r>
              <a:rPr lang="cs-CZ" b="1" i="1" dirty="0"/>
              <a:t> </a:t>
            </a:r>
            <a:r>
              <a:rPr lang="pt-BR" dirty="0" smtClean="0"/>
              <a:t>Boca Chica, Caucedo, Puerto Plata, Rio Haina, Santo Domingo</a:t>
            </a:r>
          </a:p>
          <a:p>
            <a:endParaRPr lang="cs-CZ" dirty="0"/>
          </a:p>
        </p:txBody>
      </p:sp>
      <p:pic>
        <p:nvPicPr>
          <p:cNvPr id="5122" name="Picture 2" descr="Most v Samaně"/>
          <p:cNvPicPr>
            <a:picLocks noChangeAspect="1" noChangeArrowheads="1"/>
          </p:cNvPicPr>
          <p:nvPr/>
        </p:nvPicPr>
        <p:blipFill>
          <a:blip r:embed="rId2" cstate="print"/>
          <a:srcRect/>
          <a:stretch>
            <a:fillRect/>
          </a:stretch>
        </p:blipFill>
        <p:spPr bwMode="auto">
          <a:xfrm>
            <a:off x="0" y="4482074"/>
            <a:ext cx="3563888" cy="2375926"/>
          </a:xfrm>
          <a:prstGeom prst="rect">
            <a:avLst/>
          </a:prstGeom>
          <a:noFill/>
          <a:effectLst>
            <a:softEdge rad="31750"/>
          </a:effectLst>
        </p:spPr>
      </p:pic>
      <p:sp>
        <p:nvSpPr>
          <p:cNvPr id="5" name="Nadpis 1"/>
          <p:cNvSpPr txBox="1">
            <a:spLocks/>
          </p:cNvSpPr>
          <p:nvPr/>
        </p:nvSpPr>
        <p:spPr>
          <a:xfrm>
            <a:off x="3563888" y="4482074"/>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7</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Obyvatelstvo</a:t>
            </a:r>
            <a:endParaRPr lang="cs-CZ" dirty="0"/>
          </a:p>
        </p:txBody>
      </p:sp>
      <p:sp>
        <p:nvSpPr>
          <p:cNvPr id="3" name="Zástupný symbol pro obsah 2"/>
          <p:cNvSpPr>
            <a:spLocks noGrp="1"/>
          </p:cNvSpPr>
          <p:nvPr>
            <p:ph idx="1"/>
          </p:nvPr>
        </p:nvSpPr>
        <p:spPr/>
        <p:txBody>
          <a:bodyPr/>
          <a:lstStyle/>
          <a:p>
            <a:r>
              <a:rPr lang="cs-CZ" dirty="0"/>
              <a:t>M</a:t>
            </a:r>
            <a:r>
              <a:rPr lang="cs-CZ" dirty="0" smtClean="0"/>
              <a:t>íšenci 73% populace, běloši 16% a černoši 11%.</a:t>
            </a:r>
            <a:endParaRPr lang="cs-CZ" dirty="0"/>
          </a:p>
          <a:p>
            <a:r>
              <a:rPr lang="cs-CZ" dirty="0" smtClean="0"/>
              <a:t>Střední </a:t>
            </a:r>
            <a:r>
              <a:rPr lang="cs-CZ" dirty="0"/>
              <a:t>délka </a:t>
            </a:r>
            <a:r>
              <a:rPr lang="cs-CZ" dirty="0" smtClean="0"/>
              <a:t>života: muži </a:t>
            </a:r>
            <a:r>
              <a:rPr lang="cs-CZ" dirty="0"/>
              <a:t>66 let</a:t>
            </a:r>
            <a:r>
              <a:rPr lang="cs-CZ" dirty="0" smtClean="0"/>
              <a:t>, ženy </a:t>
            </a:r>
            <a:r>
              <a:rPr lang="cs-CZ" dirty="0"/>
              <a:t>69,4 let.</a:t>
            </a:r>
          </a:p>
          <a:p>
            <a:r>
              <a:rPr lang="cs-CZ" dirty="0"/>
              <a:t>p</a:t>
            </a:r>
            <a:r>
              <a:rPr lang="cs-CZ" dirty="0" smtClean="0"/>
              <a:t>řevažuje křesťanství</a:t>
            </a:r>
            <a:endParaRPr lang="cs-CZ" dirty="0"/>
          </a:p>
        </p:txBody>
      </p:sp>
      <p:pic>
        <p:nvPicPr>
          <p:cNvPr id="4098" name="Picture 2" descr="Fotka, Foto Pláž v Puerto Plata (Dominikánská republika)"/>
          <p:cNvPicPr>
            <a:picLocks noChangeAspect="1" noChangeArrowheads="1"/>
          </p:cNvPicPr>
          <p:nvPr/>
        </p:nvPicPr>
        <p:blipFill>
          <a:blip r:embed="rId2" cstate="print"/>
          <a:srcRect/>
          <a:stretch>
            <a:fillRect/>
          </a:stretch>
        </p:blipFill>
        <p:spPr bwMode="auto">
          <a:xfrm>
            <a:off x="4714360" y="3906752"/>
            <a:ext cx="4429640" cy="2951248"/>
          </a:xfrm>
          <a:prstGeom prst="rect">
            <a:avLst/>
          </a:prstGeom>
          <a:noFill/>
          <a:effectLst>
            <a:softEdge rad="31750"/>
          </a:effectLst>
        </p:spPr>
      </p:pic>
      <p:pic>
        <p:nvPicPr>
          <p:cNvPr id="4100" name="Picture 4" descr="Fotka, Foto Palmy v západu slunce (Dominikánská republika)"/>
          <p:cNvPicPr>
            <a:picLocks noChangeAspect="1" noChangeArrowheads="1"/>
          </p:cNvPicPr>
          <p:nvPr/>
        </p:nvPicPr>
        <p:blipFill>
          <a:blip r:embed="rId3" cstate="print"/>
          <a:srcRect/>
          <a:stretch>
            <a:fillRect/>
          </a:stretch>
        </p:blipFill>
        <p:spPr bwMode="auto">
          <a:xfrm>
            <a:off x="107504" y="4574629"/>
            <a:ext cx="3096479" cy="2063030"/>
          </a:xfrm>
          <a:prstGeom prst="rect">
            <a:avLst/>
          </a:prstGeom>
          <a:noFill/>
          <a:effectLst>
            <a:softEdge rad="31750"/>
          </a:effectLst>
        </p:spPr>
      </p:pic>
      <p:sp>
        <p:nvSpPr>
          <p:cNvPr id="6" name="Nadpis 1"/>
          <p:cNvSpPr txBox="1">
            <a:spLocks/>
          </p:cNvSpPr>
          <p:nvPr/>
        </p:nvSpPr>
        <p:spPr>
          <a:xfrm>
            <a:off x="3347998" y="4581128"/>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8</a:t>
            </a:r>
            <a:r>
              <a:rPr lang="cs-CZ" dirty="0" smtClean="0"/>
              <a:t>.</a:t>
            </a:r>
            <a:endParaRPr lang="cs-CZ" dirty="0"/>
          </a:p>
        </p:txBody>
      </p:sp>
      <p:sp>
        <p:nvSpPr>
          <p:cNvPr id="7" name="Nadpis 1"/>
          <p:cNvSpPr txBox="1">
            <a:spLocks/>
          </p:cNvSpPr>
          <p:nvPr/>
        </p:nvSpPr>
        <p:spPr>
          <a:xfrm>
            <a:off x="4210304" y="3906752"/>
            <a:ext cx="504056" cy="432048"/>
          </a:xfrm>
          <a:prstGeom prst="rect">
            <a:avLst/>
          </a:prstGeom>
        </p:spPr>
        <p:txBody>
          <a:bodyPr vert="horz" lIns="91440" tIns="45720" rIns="91440" bIns="45720" rtlCol="0" anchor="ctr">
            <a:normAutofit fontScale="5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9</a:t>
            </a:r>
            <a:r>
              <a:rPr lang="cs-CZ" dirty="0" smtClean="0"/>
              <a:t>.</a:t>
            </a:r>
            <a:endParaRPr lang="cs-CZ"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Sídla</a:t>
            </a:r>
            <a:endParaRPr lang="cs-CZ" dirty="0"/>
          </a:p>
        </p:txBody>
      </p:sp>
      <p:sp>
        <p:nvSpPr>
          <p:cNvPr id="3" name="Zástupný symbol pro obsah 2"/>
          <p:cNvSpPr>
            <a:spLocks noGrp="1"/>
          </p:cNvSpPr>
          <p:nvPr>
            <p:ph idx="1"/>
          </p:nvPr>
        </p:nvSpPr>
        <p:spPr>
          <a:xfrm>
            <a:off x="2483768" y="1600201"/>
            <a:ext cx="6203032" cy="2836912"/>
          </a:xfrm>
        </p:spPr>
        <p:txBody>
          <a:bodyPr>
            <a:normAutofit fontScale="62500" lnSpcReduction="20000"/>
          </a:bodyPr>
          <a:lstStyle/>
          <a:p>
            <a:pPr lvl="0"/>
            <a:r>
              <a:rPr lang="cs-CZ" dirty="0" smtClean="0"/>
              <a:t>2,9 </a:t>
            </a:r>
            <a:r>
              <a:rPr lang="cs-CZ" dirty="0"/>
              <a:t>mil. obyvatel (hlavní město)</a:t>
            </a:r>
          </a:p>
          <a:p>
            <a:r>
              <a:rPr lang="cs-CZ" dirty="0" smtClean="0"/>
              <a:t>Většina </a:t>
            </a:r>
            <a:r>
              <a:rPr lang="cs-CZ" dirty="0"/>
              <a:t>výprav španělských conquistadorů v první polovině 16. století na americký kontinent začínala právě ze Santa Dominga. </a:t>
            </a:r>
          </a:p>
          <a:p>
            <a:r>
              <a:rPr lang="cs-CZ" dirty="0"/>
              <a:t>Hernán Cortés odsud vyplul do dnešního Mexika, kde dobyl Aztéckou říši. </a:t>
            </a:r>
          </a:p>
          <a:p>
            <a:r>
              <a:rPr lang="cs-CZ" dirty="0"/>
              <a:t>Ze Santa Dominga vyplul i např. Vasco Núñez de Balboa, který jako první Evropan dosáhl Tichého oceánu z amerického pobřeží. </a:t>
            </a:r>
          </a:p>
          <a:p>
            <a:r>
              <a:rPr lang="cs-CZ" dirty="0"/>
              <a:t>V roce 1586 město dobyl anglický </a:t>
            </a:r>
            <a:r>
              <a:rPr lang="cs-CZ" dirty="0" smtClean="0"/>
              <a:t>korzár </a:t>
            </a:r>
            <a:r>
              <a:rPr lang="cs-CZ" dirty="0"/>
              <a:t>Francis Drake.</a:t>
            </a:r>
          </a:p>
          <a:p>
            <a:endParaRPr lang="cs-CZ" dirty="0"/>
          </a:p>
        </p:txBody>
      </p:sp>
      <p:sp>
        <p:nvSpPr>
          <p:cNvPr id="4" name="Nadpis 1"/>
          <p:cNvSpPr txBox="1">
            <a:spLocks/>
          </p:cNvSpPr>
          <p:nvPr/>
        </p:nvSpPr>
        <p:spPr>
          <a:xfrm>
            <a:off x="395536" y="1556792"/>
            <a:ext cx="2160240" cy="432048"/>
          </a:xfrm>
          <a:prstGeom prst="rect">
            <a:avLst/>
          </a:prstGeom>
        </p:spPr>
        <p:txBody>
          <a:bodyPr vert="horz" lIns="91440" tIns="45720" rIns="91440" bIns="45720" rtlCol="0" anchor="ctr">
            <a:normAutofit fontScale="55000" lnSpcReduction="20000"/>
          </a:bodyPr>
          <a:lstStyle/>
          <a:p>
            <a:pPr lvl="0" algn="ctr">
              <a:spcBef>
                <a:spcPct val="0"/>
              </a:spcBef>
            </a:pPr>
            <a:r>
              <a:rPr lang="cs-CZ" sz="4400" dirty="0" smtClean="0"/>
              <a:t>Santo Domingo</a:t>
            </a:r>
            <a:endParaRPr kumimoji="0" lang="cs-CZ" sz="44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5" name="Nadpis 1"/>
          <p:cNvSpPr txBox="1">
            <a:spLocks/>
          </p:cNvSpPr>
          <p:nvPr/>
        </p:nvSpPr>
        <p:spPr>
          <a:xfrm>
            <a:off x="395536" y="4581128"/>
            <a:ext cx="2160240" cy="432048"/>
          </a:xfrm>
          <a:prstGeom prst="rect">
            <a:avLst/>
          </a:prstGeom>
        </p:spPr>
        <p:txBody>
          <a:bodyPr vert="horz" lIns="91440" tIns="45720" rIns="91440" bIns="45720" rtlCol="0" anchor="ctr">
            <a:normAutofit fontScale="55000" lnSpcReduction="20000"/>
          </a:bodyPr>
          <a:lstStyle/>
          <a:p>
            <a:pPr lvl="0" algn="ctr">
              <a:spcBef>
                <a:spcPct val="0"/>
              </a:spcBef>
            </a:pPr>
            <a:r>
              <a:rPr lang="cs-CZ" sz="4400" dirty="0" smtClean="0"/>
              <a:t>Další města</a:t>
            </a:r>
            <a:endParaRPr kumimoji="0" lang="cs-CZ" sz="44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6" name="Zástupný symbol pro obsah 2"/>
          <p:cNvSpPr txBox="1">
            <a:spLocks/>
          </p:cNvSpPr>
          <p:nvPr/>
        </p:nvSpPr>
        <p:spPr>
          <a:xfrm>
            <a:off x="2483768" y="4581128"/>
            <a:ext cx="6203032" cy="1008112"/>
          </a:xfrm>
          <a:prstGeom prst="rect">
            <a:avLst/>
          </a:prstGeom>
        </p:spPr>
        <p:txBody>
          <a:bodyPr vert="horz" lIns="91440" tIns="45720" rIns="91440" bIns="45720" rtlCol="0">
            <a:normAutofit fontScale="6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0" i="0" u="none" strike="noStrike" kern="1200" cap="none" spc="0" normalizeH="0" baseline="0" noProof="0" dirty="0" smtClean="0">
                <a:ln>
                  <a:noFill/>
                </a:ln>
                <a:solidFill>
                  <a:schemeClr val="tx1"/>
                </a:solidFill>
                <a:effectLst/>
                <a:uLnTx/>
                <a:uFillTx/>
                <a:latin typeface="+mn-lt"/>
                <a:ea typeface="+mn-ea"/>
                <a:cs typeface="+mn-cs"/>
              </a:rPr>
              <a:t>Santiago de los Caballeros – 506 000 obyvatel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0" i="0" u="none" strike="noStrike" kern="1200" cap="none" spc="0" normalizeH="0" baseline="0" noProof="0" dirty="0" smtClean="0">
                <a:ln>
                  <a:noFill/>
                </a:ln>
                <a:solidFill>
                  <a:schemeClr val="tx1"/>
                </a:solidFill>
                <a:effectLst/>
                <a:uLnTx/>
                <a:uFillTx/>
                <a:latin typeface="+mn-lt"/>
                <a:ea typeface="+mn-ea"/>
                <a:cs typeface="+mn-cs"/>
              </a:rPr>
              <a:t>La Romana – 172 000 obyvatel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0" i="0" u="none" strike="noStrike" kern="1200" cap="none" spc="0" normalizeH="0" baseline="0" noProof="0" dirty="0" smtClean="0">
                <a:ln>
                  <a:noFill/>
                </a:ln>
                <a:solidFill>
                  <a:schemeClr val="tx1"/>
                </a:solidFill>
                <a:effectLst/>
                <a:uLnTx/>
                <a:uFillTx/>
                <a:latin typeface="+mn-lt"/>
                <a:ea typeface="+mn-ea"/>
                <a:cs typeface="+mn-cs"/>
              </a:rPr>
              <a:t>San Pedro de Macorís – 153 000 obyvatel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3074" name="Picture 2" descr="C:\Users\lmikula\Pictures\pobrezi-santo-domingo.jpg"/>
          <p:cNvPicPr>
            <a:picLocks noChangeAspect="1" noChangeArrowheads="1"/>
          </p:cNvPicPr>
          <p:nvPr/>
        </p:nvPicPr>
        <p:blipFill>
          <a:blip r:embed="rId2" cstate="print"/>
          <a:srcRect/>
          <a:stretch>
            <a:fillRect/>
          </a:stretch>
        </p:blipFill>
        <p:spPr bwMode="auto">
          <a:xfrm>
            <a:off x="6300192" y="116632"/>
            <a:ext cx="2693213" cy="1800200"/>
          </a:xfrm>
          <a:prstGeom prst="rect">
            <a:avLst/>
          </a:prstGeom>
          <a:noFill/>
          <a:effectLst>
            <a:softEdge rad="31750"/>
          </a:effectLst>
        </p:spPr>
      </p:pic>
      <p:pic>
        <p:nvPicPr>
          <p:cNvPr id="7" name="Picture 2" descr="Fotka, Foto Pohled na Karibské moře z helikoptéry (Dominikánská republika)"/>
          <p:cNvPicPr>
            <a:picLocks noChangeAspect="1" noChangeArrowheads="1"/>
          </p:cNvPicPr>
          <p:nvPr/>
        </p:nvPicPr>
        <p:blipFill>
          <a:blip r:embed="rId3" cstate="print"/>
          <a:srcRect/>
          <a:stretch>
            <a:fillRect/>
          </a:stretch>
        </p:blipFill>
        <p:spPr bwMode="auto">
          <a:xfrm>
            <a:off x="0" y="1988840"/>
            <a:ext cx="2555776" cy="1702786"/>
          </a:xfrm>
          <a:prstGeom prst="rect">
            <a:avLst/>
          </a:prstGeom>
          <a:noFill/>
          <a:effectLst>
            <a:softEdge rad="31750"/>
          </a:effectLst>
        </p:spPr>
      </p:pic>
      <p:pic>
        <p:nvPicPr>
          <p:cNvPr id="3078" name="Picture 6" descr="Fotka, Foto Ulička v Santo Domingu (Dominikánská republika)"/>
          <p:cNvPicPr>
            <a:picLocks noChangeAspect="1" noChangeArrowheads="1"/>
          </p:cNvPicPr>
          <p:nvPr/>
        </p:nvPicPr>
        <p:blipFill>
          <a:blip r:embed="rId4" cstate="print"/>
          <a:srcRect/>
          <a:stretch>
            <a:fillRect/>
          </a:stretch>
        </p:blipFill>
        <p:spPr bwMode="auto">
          <a:xfrm>
            <a:off x="0" y="4995174"/>
            <a:ext cx="2483768" cy="1862826"/>
          </a:xfrm>
          <a:prstGeom prst="rect">
            <a:avLst/>
          </a:prstGeom>
          <a:noFill/>
          <a:effectLst>
            <a:softEdge rad="31750"/>
          </a:effectLst>
        </p:spPr>
      </p:pic>
      <p:pic>
        <p:nvPicPr>
          <p:cNvPr id="3080" name="Picture 8" descr="Domy v Samaně"/>
          <p:cNvPicPr>
            <a:picLocks noChangeAspect="1" noChangeArrowheads="1"/>
          </p:cNvPicPr>
          <p:nvPr/>
        </p:nvPicPr>
        <p:blipFill>
          <a:blip r:embed="rId5" cstate="print"/>
          <a:srcRect/>
          <a:stretch>
            <a:fillRect/>
          </a:stretch>
        </p:blipFill>
        <p:spPr bwMode="auto">
          <a:xfrm>
            <a:off x="6300192" y="5445224"/>
            <a:ext cx="2113601" cy="1412776"/>
          </a:xfrm>
          <a:prstGeom prst="rect">
            <a:avLst/>
          </a:prstGeom>
          <a:noFill/>
          <a:effectLst>
            <a:softEdge rad="31750"/>
          </a:effectLst>
        </p:spPr>
      </p:pic>
      <p:sp>
        <p:nvSpPr>
          <p:cNvPr id="11" name="Nadpis 1"/>
          <p:cNvSpPr txBox="1">
            <a:spLocks/>
          </p:cNvSpPr>
          <p:nvPr/>
        </p:nvSpPr>
        <p:spPr>
          <a:xfrm>
            <a:off x="5796136" y="116632"/>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10.</a:t>
            </a:r>
            <a:endParaRPr lang="cs-CZ" dirty="0"/>
          </a:p>
        </p:txBody>
      </p:sp>
      <p:sp>
        <p:nvSpPr>
          <p:cNvPr id="12" name="Nadpis 1"/>
          <p:cNvSpPr txBox="1">
            <a:spLocks/>
          </p:cNvSpPr>
          <p:nvPr/>
        </p:nvSpPr>
        <p:spPr>
          <a:xfrm>
            <a:off x="0" y="3691626"/>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11.</a:t>
            </a:r>
            <a:endParaRPr lang="cs-CZ" dirty="0"/>
          </a:p>
        </p:txBody>
      </p:sp>
      <p:sp>
        <p:nvSpPr>
          <p:cNvPr id="13" name="Nadpis 1"/>
          <p:cNvSpPr txBox="1">
            <a:spLocks/>
          </p:cNvSpPr>
          <p:nvPr/>
        </p:nvSpPr>
        <p:spPr>
          <a:xfrm>
            <a:off x="2483768" y="6425952"/>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12.</a:t>
            </a:r>
            <a:endParaRPr lang="cs-CZ" dirty="0"/>
          </a:p>
        </p:txBody>
      </p:sp>
      <p:sp>
        <p:nvSpPr>
          <p:cNvPr id="14" name="Nadpis 1"/>
          <p:cNvSpPr txBox="1">
            <a:spLocks/>
          </p:cNvSpPr>
          <p:nvPr/>
        </p:nvSpPr>
        <p:spPr>
          <a:xfrm>
            <a:off x="5789637" y="6425952"/>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13.</a:t>
            </a:r>
            <a:endParaRPr lang="cs-CZ" dirty="0"/>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8680" y="260648"/>
            <a:ext cx="8229600" cy="1143000"/>
          </a:xfrm>
        </p:spPr>
        <p:txBody>
          <a:bodyPr/>
          <a:lstStyle/>
          <a:p>
            <a:r>
              <a:rPr lang="cs-CZ" dirty="0" smtClean="0"/>
              <a:t>Dějiny</a:t>
            </a:r>
            <a:endParaRPr lang="cs-CZ" dirty="0"/>
          </a:p>
        </p:txBody>
      </p:sp>
      <p:sp>
        <p:nvSpPr>
          <p:cNvPr id="3" name="Zástupný symbol pro obsah 2"/>
          <p:cNvSpPr>
            <a:spLocks noGrp="1"/>
          </p:cNvSpPr>
          <p:nvPr>
            <p:ph idx="1"/>
          </p:nvPr>
        </p:nvSpPr>
        <p:spPr>
          <a:xfrm>
            <a:off x="457200" y="1556792"/>
            <a:ext cx="8229600" cy="4569371"/>
          </a:xfrm>
        </p:spPr>
        <p:txBody>
          <a:bodyPr>
            <a:normAutofit fontScale="62500" lnSpcReduction="20000"/>
          </a:bodyPr>
          <a:lstStyle/>
          <a:p>
            <a:r>
              <a:rPr lang="cs-CZ" dirty="0" smtClean="0"/>
              <a:t>Na </a:t>
            </a:r>
            <a:r>
              <a:rPr lang="cs-CZ" dirty="0"/>
              <a:t>území dnešní Dominikánské republiky vznikla první španělská kolonie, město, univerzita v „Novém Světě“.</a:t>
            </a:r>
          </a:p>
          <a:p>
            <a:r>
              <a:rPr lang="cs-CZ" dirty="0" smtClean="0"/>
              <a:t>Již </a:t>
            </a:r>
            <a:r>
              <a:rPr lang="cs-CZ" dirty="0"/>
              <a:t>v 1496 bylo založeno Santo Domingo</a:t>
            </a:r>
          </a:p>
          <a:p>
            <a:r>
              <a:rPr lang="cs-CZ" dirty="0"/>
              <a:t>O</a:t>
            </a:r>
            <a:r>
              <a:rPr lang="cs-CZ" dirty="0" smtClean="0"/>
              <a:t>d </a:t>
            </a:r>
            <a:r>
              <a:rPr lang="cs-CZ" dirty="0"/>
              <a:t>roku 1697 byla Hispaniola rozdělena mezi </a:t>
            </a:r>
            <a:r>
              <a:rPr lang="cs-CZ" dirty="0" smtClean="0"/>
              <a:t>Francii </a:t>
            </a:r>
            <a:r>
              <a:rPr lang="cs-CZ" dirty="0"/>
              <a:t>a Španělsko</a:t>
            </a:r>
          </a:p>
          <a:p>
            <a:r>
              <a:rPr lang="cs-CZ" dirty="0" smtClean="0"/>
              <a:t>1791 </a:t>
            </a:r>
            <a:r>
              <a:rPr lang="cs-CZ" dirty="0"/>
              <a:t>- 1803 proběhlo úspěšné povstání otroků</a:t>
            </a:r>
          </a:p>
          <a:p>
            <a:r>
              <a:rPr lang="cs-CZ" dirty="0" smtClean="0"/>
              <a:t>1844 </a:t>
            </a:r>
            <a:r>
              <a:rPr lang="cs-CZ" dirty="0"/>
              <a:t>nezávislost (končí okupace španělské kolonie Santo Domingo)</a:t>
            </a:r>
          </a:p>
          <a:p>
            <a:r>
              <a:rPr lang="cs-CZ" dirty="0"/>
              <a:t>T</a:t>
            </a:r>
            <a:r>
              <a:rPr lang="cs-CZ" dirty="0" smtClean="0"/>
              <a:t>ak </a:t>
            </a:r>
            <a:r>
              <a:rPr lang="cs-CZ" dirty="0"/>
              <a:t>jako Haiti je i Dominikánská republika na několik let obsazena Spojenými státy </a:t>
            </a:r>
            <a:r>
              <a:rPr lang="cs-CZ" dirty="0" smtClean="0"/>
              <a:t>americkými (1916-1924)</a:t>
            </a:r>
            <a:endParaRPr lang="cs-CZ" dirty="0"/>
          </a:p>
          <a:p>
            <a:r>
              <a:rPr lang="cs-CZ" dirty="0"/>
              <a:t>O</a:t>
            </a:r>
            <a:r>
              <a:rPr lang="cs-CZ" dirty="0" smtClean="0"/>
              <a:t>bdobí </a:t>
            </a:r>
            <a:r>
              <a:rPr lang="cs-CZ" dirty="0"/>
              <a:t>80. a 90. let 20.stol.v době světové krize a zadluženosti bylo pro Dominikánskou republiku kritická</a:t>
            </a:r>
          </a:p>
          <a:p>
            <a:r>
              <a:rPr lang="cs-CZ" dirty="0" smtClean="0"/>
              <a:t>Mezinárodní </a:t>
            </a:r>
            <a:r>
              <a:rPr lang="cs-CZ" dirty="0"/>
              <a:t>měnový fond připravoval řešení </a:t>
            </a:r>
            <a:r>
              <a:rPr lang="cs-CZ" dirty="0" smtClean="0"/>
              <a:t>problému - </a:t>
            </a:r>
            <a:r>
              <a:rPr lang="cs-CZ" dirty="0"/>
              <a:t>odpověď na něj zvedlo jen větší nepokoje. Toto období bylo plné chaosu a krachu</a:t>
            </a:r>
          </a:p>
          <a:p>
            <a:r>
              <a:rPr lang="cs-CZ" dirty="0"/>
              <a:t>D</a:t>
            </a:r>
            <a:r>
              <a:rPr lang="cs-CZ" dirty="0" smtClean="0"/>
              <a:t>alší </a:t>
            </a:r>
            <a:r>
              <a:rPr lang="cs-CZ" dirty="0"/>
              <a:t>volby </a:t>
            </a:r>
            <a:r>
              <a:rPr lang="cs-CZ" dirty="0" smtClean="0"/>
              <a:t>(zvolen </a:t>
            </a:r>
            <a:r>
              <a:rPr lang="cs-CZ" dirty="0"/>
              <a:t>byl Hipólito Mejía</a:t>
            </a:r>
            <a:r>
              <a:rPr lang="cs-CZ" dirty="0" smtClean="0"/>
              <a:t>).</a:t>
            </a:r>
            <a:endParaRPr lang="cs-CZ" dirty="0"/>
          </a:p>
          <a:p>
            <a:r>
              <a:rPr lang="cs-CZ" dirty="0" smtClean="0"/>
              <a:t>2002 </a:t>
            </a:r>
            <a:r>
              <a:rPr lang="cs-CZ" dirty="0"/>
              <a:t>byla uzavřena kritická etapa Dominikánské republiky </a:t>
            </a:r>
          </a:p>
          <a:p>
            <a:endParaRPr lang="cs-CZ" dirty="0"/>
          </a:p>
        </p:txBody>
      </p:sp>
      <p:sp>
        <p:nvSpPr>
          <p:cNvPr id="5" name="Mrak 4"/>
          <p:cNvSpPr/>
          <p:nvPr/>
        </p:nvSpPr>
        <p:spPr>
          <a:xfrm>
            <a:off x="4932040" y="0"/>
            <a:ext cx="4320480" cy="158417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accent6">
                    <a:lumMod val="60000"/>
                    <a:lumOff val="40000"/>
                  </a:schemeClr>
                </a:solidFill>
              </a:rPr>
              <a:t>			Prvním Evropanem na půdě budoucí Dominikánské republiky byl </a:t>
            </a:r>
            <a:r>
              <a:rPr lang="cs-CZ" sz="1600" u="sng" dirty="0" smtClean="0">
                <a:solidFill>
                  <a:schemeClr val="accent6">
                    <a:lumMod val="60000"/>
                    <a:lumOff val="40000"/>
                  </a:schemeClr>
                </a:solidFill>
              </a:rPr>
              <a:t>6. prosince</a:t>
            </a:r>
            <a:r>
              <a:rPr lang="cs-CZ" sz="1600" dirty="0" smtClean="0">
                <a:solidFill>
                  <a:schemeClr val="accent6">
                    <a:lumMod val="60000"/>
                    <a:lumOff val="40000"/>
                  </a:schemeClr>
                </a:solidFill>
              </a:rPr>
              <a:t> </a:t>
            </a:r>
            <a:r>
              <a:rPr lang="cs-CZ" sz="1600" u="sng" dirty="0" smtClean="0">
                <a:solidFill>
                  <a:schemeClr val="accent6">
                    <a:lumMod val="60000"/>
                    <a:lumOff val="40000"/>
                  </a:schemeClr>
                </a:solidFill>
              </a:rPr>
              <a:t>1492</a:t>
            </a:r>
            <a:r>
              <a:rPr lang="cs-CZ" sz="1600" dirty="0" smtClean="0">
                <a:solidFill>
                  <a:schemeClr val="accent6">
                    <a:lumMod val="60000"/>
                    <a:lumOff val="40000"/>
                  </a:schemeClr>
                </a:solidFill>
              </a:rPr>
              <a:t> </a:t>
            </a:r>
            <a:r>
              <a:rPr lang="cs-CZ" sz="1600" u="sng" dirty="0" smtClean="0">
                <a:solidFill>
                  <a:schemeClr val="accent6">
                    <a:lumMod val="60000"/>
                    <a:lumOff val="40000"/>
                  </a:schemeClr>
                </a:solidFill>
              </a:rPr>
              <a:t>Kryštof Kolumbus</a:t>
            </a:r>
            <a:r>
              <a:rPr lang="cs-CZ" sz="1600" dirty="0">
                <a:solidFill>
                  <a:schemeClr val="accent6">
                    <a:lumMod val="60000"/>
                    <a:lumOff val="40000"/>
                  </a:schemeClr>
                </a:solidFill>
              </a:rPr>
              <a:t>.</a:t>
            </a:r>
            <a:r>
              <a:rPr lang="cs-CZ" sz="1600" dirty="0" smtClean="0">
                <a:solidFill>
                  <a:schemeClr val="accent6">
                    <a:lumMod val="60000"/>
                    <a:lumOff val="40000"/>
                  </a:schemeClr>
                </a:solidFill>
              </a:rPr>
              <a:t> </a:t>
            </a:r>
          </a:p>
          <a:p>
            <a:pPr algn="ctr"/>
            <a:r>
              <a:rPr lang="cs-CZ" sz="1600" dirty="0" smtClean="0">
                <a:solidFill>
                  <a:schemeClr val="accent6">
                    <a:lumMod val="60000"/>
                    <a:lumOff val="40000"/>
                  </a:schemeClr>
                </a:solidFill>
              </a:rPr>
              <a:t>Nazval ji „rájem na zemi“. </a:t>
            </a:r>
          </a:p>
          <a:p>
            <a:pPr algn="ctr"/>
            <a:endParaRPr lang="cs-CZ" sz="1600" dirty="0"/>
          </a:p>
        </p:txBody>
      </p:sp>
      <p:sp>
        <p:nvSpPr>
          <p:cNvPr id="6" name="Mrak 5"/>
          <p:cNvSpPr/>
          <p:nvPr/>
        </p:nvSpPr>
        <p:spPr>
          <a:xfrm>
            <a:off x="4211960" y="188640"/>
            <a:ext cx="1368152" cy="79208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Věděli jste že:</a:t>
            </a:r>
            <a:endParaRPr lang="cs-CZ" dirty="0"/>
          </a:p>
        </p:txBody>
      </p:sp>
      <p:pic>
        <p:nvPicPr>
          <p:cNvPr id="7" name="Picture 2" descr="Fotka, Foto Puerto Plata, Castillo de San Felipe (Dominikánská republika)"/>
          <p:cNvPicPr>
            <a:picLocks noChangeAspect="1" noChangeArrowheads="1"/>
          </p:cNvPicPr>
          <p:nvPr/>
        </p:nvPicPr>
        <p:blipFill>
          <a:blip r:embed="rId2" cstate="print"/>
          <a:srcRect/>
          <a:stretch>
            <a:fillRect/>
          </a:stretch>
        </p:blipFill>
        <p:spPr bwMode="auto">
          <a:xfrm>
            <a:off x="6876256" y="5157192"/>
            <a:ext cx="2267744" cy="1700808"/>
          </a:xfrm>
          <a:prstGeom prst="rect">
            <a:avLst/>
          </a:prstGeom>
          <a:noFill/>
          <a:effectLst>
            <a:softEdge rad="31750"/>
          </a:effectLst>
        </p:spPr>
      </p:pic>
      <p:sp>
        <p:nvSpPr>
          <p:cNvPr id="8" name="Nadpis 1"/>
          <p:cNvSpPr txBox="1">
            <a:spLocks/>
          </p:cNvSpPr>
          <p:nvPr/>
        </p:nvSpPr>
        <p:spPr>
          <a:xfrm>
            <a:off x="6372200" y="6425952"/>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14.</a:t>
            </a:r>
            <a:endParaRPr lang="cs-CZ" dirty="0"/>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1268760"/>
            <a:ext cx="2304256" cy="288032"/>
          </a:xfrm>
        </p:spPr>
        <p:txBody>
          <a:bodyPr>
            <a:normAutofit fontScale="90000"/>
          </a:bodyPr>
          <a:lstStyle/>
          <a:p>
            <a:r>
              <a:rPr lang="cs-CZ" b="1" dirty="0" smtClean="0"/>
              <a:t/>
            </a:r>
            <a:br>
              <a:rPr lang="cs-CZ" b="1" dirty="0" smtClean="0"/>
            </a:br>
            <a:r>
              <a:rPr lang="cs-CZ" sz="2700" b="1" dirty="0" smtClean="0"/>
              <a:t>Santo Domingo </a:t>
            </a:r>
            <a:r>
              <a:rPr lang="cs-CZ" b="1" dirty="0" smtClean="0"/>
              <a:t/>
            </a:r>
            <a:br>
              <a:rPr lang="cs-CZ" b="1" dirty="0" smtClean="0"/>
            </a:br>
            <a:endParaRPr lang="cs-CZ" b="1" dirty="0"/>
          </a:p>
        </p:txBody>
      </p:sp>
      <p:sp>
        <p:nvSpPr>
          <p:cNvPr id="3" name="Zástupný symbol pro obsah 2"/>
          <p:cNvSpPr>
            <a:spLocks noGrp="1"/>
          </p:cNvSpPr>
          <p:nvPr>
            <p:ph idx="1"/>
          </p:nvPr>
        </p:nvSpPr>
        <p:spPr>
          <a:xfrm>
            <a:off x="2313715" y="1340422"/>
            <a:ext cx="6840760" cy="2016223"/>
          </a:xfrm>
        </p:spPr>
        <p:txBody>
          <a:bodyPr>
            <a:normAutofit fontScale="92500" lnSpcReduction="10000"/>
          </a:bodyPr>
          <a:lstStyle/>
          <a:p>
            <a:r>
              <a:rPr lang="cs-CZ" sz="2200" dirty="0" smtClean="0"/>
              <a:t>Historické jádro města bylo roku 1990 zapsáno na seznam světového dědictví UNESCO. </a:t>
            </a:r>
          </a:p>
          <a:p>
            <a:r>
              <a:rPr lang="cs-CZ" sz="2200" dirty="0" smtClean="0"/>
              <a:t>Najdeme zde nejstarší katedrálu, pevnost a univerzitu, které byly na americkém kontinentu, které byly založeny již v 16.století. </a:t>
            </a:r>
          </a:p>
          <a:p>
            <a:r>
              <a:rPr lang="cs-CZ" sz="2200" dirty="0" smtClean="0"/>
              <a:t>Dům Kryštofa Kolumba. </a:t>
            </a:r>
          </a:p>
          <a:p>
            <a:endParaRPr lang="cs-CZ" dirty="0"/>
          </a:p>
        </p:txBody>
      </p:sp>
      <p:pic>
        <p:nvPicPr>
          <p:cNvPr id="1026" name="Picture 2" descr="Fotka, Foto Santo Domingo, Palacio Nacional - úřad prezidenta (Dominikánská republika)"/>
          <p:cNvPicPr>
            <a:picLocks noChangeAspect="1" noChangeArrowheads="1"/>
          </p:cNvPicPr>
          <p:nvPr/>
        </p:nvPicPr>
        <p:blipFill>
          <a:blip r:embed="rId2" cstate="print"/>
          <a:srcRect/>
          <a:stretch>
            <a:fillRect/>
          </a:stretch>
        </p:blipFill>
        <p:spPr bwMode="auto">
          <a:xfrm>
            <a:off x="-1" y="1844824"/>
            <a:ext cx="2278219" cy="1512168"/>
          </a:xfrm>
          <a:prstGeom prst="rect">
            <a:avLst/>
          </a:prstGeom>
          <a:noFill/>
          <a:effectLst>
            <a:softEdge rad="31750"/>
          </a:effectLst>
        </p:spPr>
      </p:pic>
      <p:sp>
        <p:nvSpPr>
          <p:cNvPr id="7" name="Nadpis 1"/>
          <p:cNvSpPr txBox="1">
            <a:spLocks/>
          </p:cNvSpPr>
          <p:nvPr/>
        </p:nvSpPr>
        <p:spPr>
          <a:xfrm>
            <a:off x="2699792" y="0"/>
            <a:ext cx="3384376" cy="1124744"/>
          </a:xfrm>
          <a:prstGeom prst="rect">
            <a:avLst/>
          </a:prstGeom>
        </p:spPr>
        <p:txBody>
          <a:bodyPr vert="horz" lIns="91440" tIns="45720" rIns="91440" bIns="45720" rtlCol="0" anchor="ctr">
            <a:normAutofit fontScale="40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4400" b="0" i="0" u="sng" strike="noStrike" kern="1200" cap="none" spc="0" normalizeH="0" baseline="0" noProof="0" dirty="0" smtClean="0">
                <a:ln>
                  <a:noFill/>
                </a:ln>
                <a:solidFill>
                  <a:schemeClr val="tx1"/>
                </a:solidFill>
                <a:effectLst/>
                <a:uLnTx/>
                <a:uFillTx/>
                <a:latin typeface="+mj-lt"/>
                <a:ea typeface="+mj-ea"/>
                <a:cs typeface="+mj-cs"/>
              </a:rPr>
              <a:t/>
            </a:r>
            <a:br>
              <a:rPr kumimoji="0" lang="cs-CZ" sz="4400" b="0" i="0" u="sng" strike="noStrike" kern="1200" cap="none" spc="0" normalizeH="0" baseline="0" noProof="0" dirty="0" smtClean="0">
                <a:ln>
                  <a:noFill/>
                </a:ln>
                <a:solidFill>
                  <a:schemeClr val="tx1"/>
                </a:solidFill>
                <a:effectLst/>
                <a:uLnTx/>
                <a:uFillTx/>
                <a:latin typeface="+mj-lt"/>
                <a:ea typeface="+mj-ea"/>
                <a:cs typeface="+mj-cs"/>
              </a:rPr>
            </a:br>
            <a:r>
              <a:rPr kumimoji="0" lang="cs-CZ" sz="9300" b="0" i="0" u="sng" strike="noStrike" kern="1200" cap="none" spc="0" normalizeH="0" baseline="0" noProof="0" dirty="0" smtClean="0">
                <a:ln>
                  <a:noFill/>
                </a:ln>
                <a:solidFill>
                  <a:schemeClr val="tx1"/>
                </a:solidFill>
                <a:effectLst/>
                <a:uLnTx/>
                <a:uFillTx/>
                <a:latin typeface="+mj-lt"/>
                <a:ea typeface="+mj-ea"/>
                <a:cs typeface="+mj-cs"/>
              </a:rPr>
              <a:t>Památky</a:t>
            </a:r>
            <a:r>
              <a:rPr kumimoji="0" lang="cs-CZ" sz="4400" b="1" i="0" u="sng" strike="noStrike" kern="1200" cap="none" spc="0" normalizeH="0" baseline="0" noProof="0" dirty="0" smtClean="0">
                <a:ln>
                  <a:noFill/>
                </a:ln>
                <a:solidFill>
                  <a:schemeClr val="tx1"/>
                </a:solidFill>
                <a:effectLst/>
                <a:uLnTx/>
                <a:uFillTx/>
                <a:latin typeface="+mj-lt"/>
                <a:ea typeface="+mj-ea"/>
                <a:cs typeface="+mj-cs"/>
              </a:rPr>
              <a:t/>
            </a:r>
            <a:br>
              <a:rPr kumimoji="0" lang="cs-CZ" sz="4400" b="1" i="0" u="sng" strike="noStrike" kern="1200" cap="none" spc="0" normalizeH="0" baseline="0" noProof="0" dirty="0" smtClean="0">
                <a:ln>
                  <a:noFill/>
                </a:ln>
                <a:solidFill>
                  <a:schemeClr val="tx1"/>
                </a:solidFill>
                <a:effectLst/>
                <a:uLnTx/>
                <a:uFillTx/>
                <a:latin typeface="+mj-lt"/>
                <a:ea typeface="+mj-ea"/>
                <a:cs typeface="+mj-cs"/>
              </a:rPr>
            </a:br>
            <a:endParaRPr kumimoji="0" lang="cs-CZ" sz="4400" b="0" i="0" u="sng" strike="noStrike" kern="1200" cap="none" spc="0" normalizeH="0" baseline="0" noProof="0" dirty="0">
              <a:ln>
                <a:noFill/>
              </a:ln>
              <a:solidFill>
                <a:schemeClr val="tx1"/>
              </a:solidFill>
              <a:effectLst/>
              <a:uLnTx/>
              <a:uFillTx/>
              <a:latin typeface="+mj-lt"/>
              <a:ea typeface="+mj-ea"/>
              <a:cs typeface="+mj-cs"/>
            </a:endParaRPr>
          </a:p>
        </p:txBody>
      </p:sp>
      <p:sp>
        <p:nvSpPr>
          <p:cNvPr id="8" name="Nadpis 1"/>
          <p:cNvSpPr txBox="1">
            <a:spLocks/>
          </p:cNvSpPr>
          <p:nvPr/>
        </p:nvSpPr>
        <p:spPr>
          <a:xfrm>
            <a:off x="19472" y="3825044"/>
            <a:ext cx="2304256" cy="648072"/>
          </a:xfrm>
          <a:prstGeom prst="rect">
            <a:avLst/>
          </a:prstGeom>
        </p:spPr>
        <p:txBody>
          <a:bodyPr vert="horz" lIns="91440" tIns="45720" rIns="91440" bIns="45720" rtlCol="0" anchor="ctr">
            <a:noAutofit/>
          </a:bodyPr>
          <a:lstStyle/>
          <a:p>
            <a:pPr lvl="0" algn="ctr">
              <a:spcBef>
                <a:spcPct val="0"/>
              </a:spcBef>
            </a:pPr>
            <a:r>
              <a:rPr kumimoji="0" lang="cs-CZ" sz="9600" b="1" i="0" u="none" strike="noStrike" kern="1200" cap="none" spc="0" normalizeH="0" baseline="0" noProof="0" dirty="0" smtClean="0">
                <a:ln>
                  <a:noFill/>
                </a:ln>
                <a:solidFill>
                  <a:schemeClr val="tx1"/>
                </a:solidFill>
                <a:effectLst/>
                <a:uLnTx/>
                <a:uFillTx/>
                <a:latin typeface="+mj-lt"/>
                <a:ea typeface="+mj-ea"/>
                <a:cs typeface="+mj-cs"/>
              </a:rPr>
              <a:t/>
            </a:r>
            <a:br>
              <a:rPr kumimoji="0" lang="cs-CZ" sz="9600" b="1" i="0" u="none" strike="noStrike" kern="1200" cap="none" spc="0" normalizeH="0" baseline="0" noProof="0" dirty="0" smtClean="0">
                <a:ln>
                  <a:noFill/>
                </a:ln>
                <a:solidFill>
                  <a:schemeClr val="tx1"/>
                </a:solidFill>
                <a:effectLst/>
                <a:uLnTx/>
                <a:uFillTx/>
                <a:latin typeface="+mj-lt"/>
                <a:ea typeface="+mj-ea"/>
                <a:cs typeface="+mj-cs"/>
              </a:rPr>
            </a:br>
            <a:r>
              <a:rPr lang="cs-CZ" sz="2400" b="1" dirty="0" smtClean="0"/>
              <a:t>Jezero Enriquillo</a:t>
            </a:r>
            <a:r>
              <a:rPr kumimoji="0" lang="cs-CZ" sz="9600" b="1" i="0" u="none" strike="noStrike" kern="1200" cap="none" spc="0" normalizeH="0" baseline="0" noProof="0" dirty="0" smtClean="0">
                <a:ln>
                  <a:noFill/>
                </a:ln>
                <a:solidFill>
                  <a:schemeClr val="tx1"/>
                </a:solidFill>
                <a:effectLst/>
                <a:uLnTx/>
                <a:uFillTx/>
                <a:latin typeface="+mj-lt"/>
                <a:ea typeface="+mj-ea"/>
                <a:cs typeface="+mj-cs"/>
              </a:rPr>
              <a:t/>
            </a:r>
            <a:br>
              <a:rPr kumimoji="0" lang="cs-CZ" sz="9600" b="1" i="0" u="none" strike="noStrike" kern="1200" cap="none" spc="0" normalizeH="0" baseline="0" noProof="0" dirty="0" smtClean="0">
                <a:ln>
                  <a:noFill/>
                </a:ln>
                <a:solidFill>
                  <a:schemeClr val="tx1"/>
                </a:solidFill>
                <a:effectLst/>
                <a:uLnTx/>
                <a:uFillTx/>
                <a:latin typeface="+mj-lt"/>
                <a:ea typeface="+mj-ea"/>
                <a:cs typeface="+mj-cs"/>
              </a:rPr>
            </a:br>
            <a:endParaRPr kumimoji="0" lang="cs-CZ" sz="9600" b="1" i="0" u="none" strike="noStrike" kern="1200" cap="none" spc="0" normalizeH="0" baseline="0" noProof="0" dirty="0">
              <a:ln>
                <a:noFill/>
              </a:ln>
              <a:solidFill>
                <a:schemeClr val="tx1"/>
              </a:solidFill>
              <a:effectLst/>
              <a:uLnTx/>
              <a:uFillTx/>
              <a:latin typeface="+mj-lt"/>
              <a:ea typeface="+mj-ea"/>
              <a:cs typeface="+mj-cs"/>
            </a:endParaRPr>
          </a:p>
        </p:txBody>
      </p:sp>
      <p:sp>
        <p:nvSpPr>
          <p:cNvPr id="11" name="Zástupný symbol pro obsah 2"/>
          <p:cNvSpPr txBox="1">
            <a:spLocks/>
          </p:cNvSpPr>
          <p:nvPr/>
        </p:nvSpPr>
        <p:spPr>
          <a:xfrm>
            <a:off x="2288512" y="4149080"/>
            <a:ext cx="6876256" cy="1224135"/>
          </a:xfrm>
          <a:prstGeom prst="rect">
            <a:avLst/>
          </a:prstGeom>
        </p:spPr>
        <p:txBody>
          <a:bodyPr vert="horz" lIns="91440" tIns="45720" rIns="91440" bIns="45720" rtlCol="0">
            <a:normAutofit fontScale="62500" lnSpcReduction="20000"/>
          </a:bodyPr>
          <a:lstStyle/>
          <a:p>
            <a:pPr marL="342900" lvl="0" indent="-342900">
              <a:spcBef>
                <a:spcPct val="20000"/>
              </a:spcBef>
              <a:buFont typeface="Arial" pitchFamily="34" charset="0"/>
              <a:buChar char="•"/>
            </a:pPr>
            <a:r>
              <a:rPr lang="cs-CZ" sz="3200" dirty="0"/>
              <a:t>J</a:t>
            </a:r>
            <a:r>
              <a:rPr lang="cs-CZ" sz="3200" dirty="0" smtClean="0"/>
              <a:t>e součástí Atlantského oceánu.</a:t>
            </a:r>
          </a:p>
          <a:p>
            <a:pPr marL="342900" lvl="0" indent="-342900">
              <a:spcBef>
                <a:spcPct val="20000"/>
              </a:spcBef>
              <a:buFont typeface="Arial" pitchFamily="34" charset="0"/>
              <a:buChar char="•"/>
            </a:pPr>
            <a:r>
              <a:rPr lang="cs-CZ" sz="3200" dirty="0" smtClean="0"/>
              <a:t>Jedná se o největší jezero Karibiku a nejníže položený bod oblasti.</a:t>
            </a:r>
          </a:p>
          <a:p>
            <a:pPr marL="342900" lvl="0" indent="-342900">
              <a:spcBef>
                <a:spcPct val="20000"/>
              </a:spcBef>
              <a:buFont typeface="Arial" pitchFamily="34" charset="0"/>
              <a:buChar char="•"/>
            </a:pPr>
            <a:r>
              <a:rPr lang="cs-CZ" sz="3200" dirty="0"/>
              <a:t>L</a:t>
            </a:r>
            <a:r>
              <a:rPr lang="cs-CZ" sz="3200" dirty="0" smtClean="0"/>
              <a:t>eží v nadmořské výšce mínus 39 metrů.</a:t>
            </a:r>
            <a:endParaRPr kumimoji="0" lang="cs-CZ" sz="3200" i="0" u="none" strike="noStrike" kern="1200" cap="none" spc="0" normalizeH="0" baseline="0" noProof="0" dirty="0">
              <a:ln>
                <a:noFill/>
              </a:ln>
              <a:solidFill>
                <a:schemeClr val="tx1"/>
              </a:solidFill>
              <a:effectLst/>
              <a:uLnTx/>
              <a:uFillTx/>
              <a:ea typeface="+mn-ea"/>
              <a:cs typeface="+mn-cs"/>
            </a:endParaRPr>
          </a:p>
        </p:txBody>
      </p:sp>
      <p:sp>
        <p:nvSpPr>
          <p:cNvPr id="9" name="Nadpis 1"/>
          <p:cNvSpPr txBox="1">
            <a:spLocks/>
          </p:cNvSpPr>
          <p:nvPr/>
        </p:nvSpPr>
        <p:spPr>
          <a:xfrm>
            <a:off x="19472" y="3340993"/>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15.</a:t>
            </a:r>
            <a:endParaRPr lang="cs-CZ"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372941" y="960959"/>
            <a:ext cx="6347048" cy="3024336"/>
          </a:xfrm>
        </p:spPr>
        <p:txBody>
          <a:bodyPr>
            <a:normAutofit/>
          </a:bodyPr>
          <a:lstStyle/>
          <a:p>
            <a:r>
              <a:rPr lang="cs-CZ" sz="2000" dirty="0"/>
              <a:t>Národní park Parque Nacional Monte. Patří k němu 7 ostrovů    Spatříte v něm suché oblasti, slaniska i ostrovy s ptačími koloniemi. </a:t>
            </a:r>
          </a:p>
          <a:p>
            <a:r>
              <a:rPr lang="cs-CZ" sz="2000" dirty="0"/>
              <a:t>Parque Nacional Isabel de Torres, na jeho vrcholek je ve výšce 800m.n.m Vévodí mu Kristova socha. </a:t>
            </a:r>
          </a:p>
          <a:p>
            <a:r>
              <a:rPr lang="cs-CZ" sz="2000" dirty="0"/>
              <a:t>V pohoří Kordillery se nachází park Parque Nacional Armando Bermúdez. Je zde nejvyšší hora Karibiku 3175m vysoký Pico Duarte. V zimě tady noční teploty klesají pod bod mrazu.</a:t>
            </a:r>
          </a:p>
          <a:p>
            <a:endParaRPr lang="cs-CZ" sz="2000" dirty="0"/>
          </a:p>
        </p:txBody>
      </p:sp>
      <p:sp>
        <p:nvSpPr>
          <p:cNvPr id="4" name="Nadpis 1"/>
          <p:cNvSpPr txBox="1">
            <a:spLocks/>
          </p:cNvSpPr>
          <p:nvPr/>
        </p:nvSpPr>
        <p:spPr>
          <a:xfrm>
            <a:off x="107504" y="332656"/>
            <a:ext cx="2304256" cy="648072"/>
          </a:xfrm>
          <a:prstGeom prst="rect">
            <a:avLst/>
          </a:prstGeom>
        </p:spPr>
        <p:txBody>
          <a:bodyPr vert="horz" lIns="91440" tIns="45720" rIns="91440" bIns="45720" rtlCol="0" anchor="ctr">
            <a:noAutofit/>
          </a:bodyPr>
          <a:lstStyle/>
          <a:p>
            <a:pPr lvl="0" algn="ctr">
              <a:spcBef>
                <a:spcPct val="0"/>
              </a:spcBef>
            </a:pPr>
            <a:r>
              <a:rPr kumimoji="0" lang="cs-CZ" sz="9600" b="1" i="0" u="none" strike="noStrike" kern="1200" cap="none" spc="0" normalizeH="0" baseline="0" noProof="0" dirty="0" smtClean="0">
                <a:ln>
                  <a:noFill/>
                </a:ln>
                <a:solidFill>
                  <a:schemeClr val="tx1"/>
                </a:solidFill>
                <a:effectLst/>
                <a:uLnTx/>
                <a:uFillTx/>
                <a:latin typeface="+mj-lt"/>
                <a:ea typeface="+mj-ea"/>
                <a:cs typeface="+mj-cs"/>
              </a:rPr>
              <a:t/>
            </a:r>
            <a:br>
              <a:rPr kumimoji="0" lang="cs-CZ" sz="9600" b="1" i="0" u="none" strike="noStrike" kern="1200" cap="none" spc="0" normalizeH="0" baseline="0" noProof="0" dirty="0" smtClean="0">
                <a:ln>
                  <a:noFill/>
                </a:ln>
                <a:solidFill>
                  <a:schemeClr val="tx1"/>
                </a:solidFill>
                <a:effectLst/>
                <a:uLnTx/>
                <a:uFillTx/>
                <a:latin typeface="+mj-lt"/>
                <a:ea typeface="+mj-ea"/>
                <a:cs typeface="+mj-cs"/>
              </a:rPr>
            </a:br>
            <a:r>
              <a:rPr lang="cs-CZ" sz="2400" b="1" dirty="0" smtClean="0"/>
              <a:t> Národní parky </a:t>
            </a:r>
            <a:r>
              <a:rPr kumimoji="0" lang="cs-CZ" sz="9600" b="1" i="0" u="none" strike="noStrike" kern="1200" cap="none" spc="0" normalizeH="0" baseline="0" noProof="0" dirty="0" smtClean="0">
                <a:ln>
                  <a:noFill/>
                </a:ln>
                <a:solidFill>
                  <a:schemeClr val="tx1"/>
                </a:solidFill>
                <a:effectLst/>
                <a:uLnTx/>
                <a:uFillTx/>
                <a:latin typeface="+mj-lt"/>
                <a:ea typeface="+mj-ea"/>
                <a:cs typeface="+mj-cs"/>
              </a:rPr>
              <a:t/>
            </a:r>
            <a:br>
              <a:rPr kumimoji="0" lang="cs-CZ" sz="9600" b="1" i="0" u="none" strike="noStrike" kern="1200" cap="none" spc="0" normalizeH="0" baseline="0" noProof="0" dirty="0" smtClean="0">
                <a:ln>
                  <a:noFill/>
                </a:ln>
                <a:solidFill>
                  <a:schemeClr val="tx1"/>
                </a:solidFill>
                <a:effectLst/>
                <a:uLnTx/>
                <a:uFillTx/>
                <a:latin typeface="+mj-lt"/>
                <a:ea typeface="+mj-ea"/>
                <a:cs typeface="+mj-cs"/>
              </a:rPr>
            </a:br>
            <a:endParaRPr kumimoji="0" lang="cs-CZ" sz="9600" b="1" i="0" u="none" strike="noStrike" kern="1200" cap="none" spc="0" normalizeH="0" baseline="0" noProof="0" dirty="0">
              <a:ln>
                <a:noFill/>
              </a:ln>
              <a:solidFill>
                <a:schemeClr val="tx1"/>
              </a:solidFill>
              <a:effectLst/>
              <a:uLnTx/>
              <a:uFillTx/>
              <a:latin typeface="+mj-lt"/>
              <a:ea typeface="+mj-ea"/>
              <a:cs typeface="+mj-cs"/>
            </a:endParaRPr>
          </a:p>
        </p:txBody>
      </p:sp>
      <p:pic>
        <p:nvPicPr>
          <p:cNvPr id="5" name="Picture 4" descr="Fotka, Foto Provincie Sanamá, vodopád El Limón (Dominikánská republika)"/>
          <p:cNvPicPr>
            <a:picLocks noChangeAspect="1" noChangeArrowheads="1"/>
          </p:cNvPicPr>
          <p:nvPr/>
        </p:nvPicPr>
        <p:blipFill>
          <a:blip r:embed="rId2" cstate="print"/>
          <a:srcRect/>
          <a:stretch>
            <a:fillRect/>
          </a:stretch>
        </p:blipFill>
        <p:spPr bwMode="auto">
          <a:xfrm>
            <a:off x="2701144" y="4077072"/>
            <a:ext cx="3741712" cy="2492916"/>
          </a:xfrm>
          <a:prstGeom prst="rect">
            <a:avLst/>
          </a:prstGeom>
          <a:noFill/>
        </p:spPr>
      </p:pic>
      <p:sp>
        <p:nvSpPr>
          <p:cNvPr id="6" name="Nadpis 1"/>
          <p:cNvSpPr txBox="1">
            <a:spLocks/>
          </p:cNvSpPr>
          <p:nvPr/>
        </p:nvSpPr>
        <p:spPr>
          <a:xfrm>
            <a:off x="6442856" y="6137940"/>
            <a:ext cx="504056" cy="432048"/>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16.</a:t>
            </a:r>
            <a:endParaRPr lang="cs-CZ" dirty="0"/>
          </a:p>
        </p:txBody>
      </p:sp>
    </p:spTree>
    <p:extLst>
      <p:ext uri="{BB962C8B-B14F-4D97-AF65-F5344CB8AC3E}">
        <p14:creationId xmlns:p14="http://schemas.microsoft.com/office/powerpoint/2010/main" val="3305347837"/>
      </p:ext>
    </p:extLst>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2656"/>
            <a:ext cx="2314600" cy="490066"/>
          </a:xfrm>
        </p:spPr>
        <p:txBody>
          <a:bodyPr>
            <a:normAutofit fontScale="90000"/>
          </a:bodyPr>
          <a:lstStyle/>
          <a:p>
            <a:r>
              <a:rPr lang="cs-CZ" dirty="0" smtClean="0"/>
              <a:t>Zdroje</a:t>
            </a:r>
            <a:endParaRPr lang="cs-CZ" dirty="0"/>
          </a:p>
        </p:txBody>
      </p:sp>
      <p:sp>
        <p:nvSpPr>
          <p:cNvPr id="3" name="Zástupný symbol pro obsah 2"/>
          <p:cNvSpPr>
            <a:spLocks noGrp="1"/>
          </p:cNvSpPr>
          <p:nvPr>
            <p:ph idx="1"/>
          </p:nvPr>
        </p:nvSpPr>
        <p:spPr>
          <a:xfrm>
            <a:off x="457200" y="980728"/>
            <a:ext cx="8435280" cy="5760640"/>
          </a:xfrm>
        </p:spPr>
        <p:txBody>
          <a:bodyPr>
            <a:normAutofit fontScale="40000" lnSpcReduction="20000"/>
          </a:bodyPr>
          <a:lstStyle/>
          <a:p>
            <a:pPr marL="514350" indent="-514350">
              <a:buFont typeface="+mj-lt"/>
              <a:buAutoNum type="arabicPeriod"/>
            </a:pPr>
            <a:r>
              <a:rPr lang="cs-CZ" dirty="0">
                <a:hlinkClick r:id="rId2"/>
              </a:rPr>
              <a:t>http://</a:t>
            </a:r>
            <a:r>
              <a:rPr lang="cs-CZ" dirty="0" smtClean="0">
                <a:hlinkClick r:id="rId2"/>
              </a:rPr>
              <a:t>upload.wikimedia.org/wikipedia/commons/2/25/LocationDominicanRepublic.svg</a:t>
            </a:r>
            <a:endParaRPr lang="cs-CZ" dirty="0" smtClean="0"/>
          </a:p>
          <a:p>
            <a:pPr marL="514350" indent="-514350">
              <a:buFont typeface="+mj-lt"/>
              <a:buAutoNum type="arabicPeriod"/>
            </a:pPr>
            <a:r>
              <a:rPr lang="cs-CZ" dirty="0">
                <a:hlinkClick r:id="rId3"/>
              </a:rPr>
              <a:t>http://</a:t>
            </a:r>
            <a:r>
              <a:rPr lang="cs-CZ" dirty="0" smtClean="0">
                <a:hlinkClick r:id="rId3"/>
              </a:rPr>
              <a:t>upload.wikimedia.org/wikipedia/commons/9/9f/Flag_of_the_Dominican_Republic.svg</a:t>
            </a:r>
            <a:endParaRPr lang="cs-CZ" dirty="0" smtClean="0"/>
          </a:p>
          <a:p>
            <a:pPr marL="514350" indent="-514350">
              <a:buFont typeface="+mj-lt"/>
              <a:buAutoNum type="arabicPeriod"/>
            </a:pPr>
            <a:r>
              <a:rPr lang="cs-CZ" dirty="0">
                <a:hlinkClick r:id="rId4"/>
              </a:rPr>
              <a:t>http://</a:t>
            </a:r>
            <a:r>
              <a:rPr lang="cs-CZ" dirty="0" smtClean="0">
                <a:hlinkClick r:id="rId4"/>
              </a:rPr>
              <a:t>upload.wikimedia.org/wikipedia/commons/2/26/Coat_of_arms_of_the_Dominican_Republic.svg</a:t>
            </a:r>
            <a:endParaRPr lang="cs-CZ" dirty="0" smtClean="0"/>
          </a:p>
          <a:p>
            <a:pPr marL="514350" indent="-514350">
              <a:buFont typeface="+mj-lt"/>
              <a:buAutoNum type="arabicPeriod"/>
            </a:pPr>
            <a:r>
              <a:rPr lang="cs-CZ" dirty="0">
                <a:hlinkClick r:id="rId5"/>
              </a:rPr>
              <a:t>http://</a:t>
            </a:r>
            <a:r>
              <a:rPr lang="cs-CZ" dirty="0" smtClean="0">
                <a:hlinkClick r:id="rId5"/>
              </a:rPr>
              <a:t>dominikanska-republika.tripzone.cz/fotogalerie/plaz-v-puerto-plata-4980</a:t>
            </a:r>
            <a:endParaRPr lang="cs-CZ" dirty="0"/>
          </a:p>
          <a:p>
            <a:pPr marL="514350" indent="-514350">
              <a:buFont typeface="+mj-lt"/>
              <a:buAutoNum type="arabicPeriod"/>
            </a:pPr>
            <a:r>
              <a:rPr lang="cs-CZ" dirty="0">
                <a:hlinkClick r:id="rId6"/>
              </a:rPr>
              <a:t>http://dominikanska-republika.tripzone.cz/fotogalerie/pobrezi-u-mesta-samana-4982</a:t>
            </a:r>
            <a:endParaRPr lang="cs-CZ" dirty="0" smtClean="0"/>
          </a:p>
          <a:p>
            <a:pPr marL="514350" indent="-514350">
              <a:buFont typeface="+mj-lt"/>
              <a:buAutoNum type="arabicPeriod"/>
            </a:pPr>
            <a:r>
              <a:rPr lang="cs-CZ" dirty="0">
                <a:hlinkClick r:id="rId7"/>
              </a:rPr>
              <a:t>http://dominikanska-republika.tripzone.cz/fotogalerie/muz-roluje-doutniky-4977</a:t>
            </a:r>
            <a:endParaRPr lang="cs-CZ" dirty="0" smtClean="0"/>
          </a:p>
          <a:p>
            <a:pPr marL="514350" indent="-514350">
              <a:buFont typeface="+mj-lt"/>
              <a:buAutoNum type="arabicPeriod"/>
            </a:pPr>
            <a:r>
              <a:rPr lang="cs-CZ" dirty="0">
                <a:hlinkClick r:id="rId8"/>
              </a:rPr>
              <a:t>http://www.godominicanrepublic.cz/gallery/samana-77/#imgh</a:t>
            </a:r>
            <a:endParaRPr lang="cs-CZ" dirty="0" smtClean="0"/>
          </a:p>
          <a:p>
            <a:pPr marL="514350" indent="-514350">
              <a:buFont typeface="+mj-lt"/>
              <a:buAutoNum type="arabicPeriod"/>
            </a:pPr>
            <a:r>
              <a:rPr lang="cs-CZ" dirty="0">
                <a:hlinkClick r:id="rId9"/>
              </a:rPr>
              <a:t>http://dominikanska-republika.tripzone.cz/fotogalerie/palmy-v-zapadu-slunce-4978</a:t>
            </a:r>
            <a:endParaRPr lang="cs-CZ" dirty="0" smtClean="0"/>
          </a:p>
          <a:p>
            <a:pPr marL="514350" indent="-514350">
              <a:buFont typeface="+mj-lt"/>
              <a:buAutoNum type="arabicPeriod"/>
            </a:pPr>
            <a:r>
              <a:rPr lang="cs-CZ" dirty="0">
                <a:hlinkClick r:id="rId5"/>
              </a:rPr>
              <a:t>http://dominikanska-republika.tripzone.cz/fotogalerie/plaz-v-puerto-plata-4980</a:t>
            </a:r>
            <a:endParaRPr lang="cs-CZ" dirty="0" smtClean="0"/>
          </a:p>
          <a:p>
            <a:pPr marL="514350" indent="-514350">
              <a:buFont typeface="+mj-lt"/>
              <a:buAutoNum type="arabicPeriod"/>
            </a:pPr>
            <a:r>
              <a:rPr lang="cs-CZ" dirty="0">
                <a:hlinkClick r:id="rId10"/>
              </a:rPr>
              <a:t>http://www.fodors.com/world/caribbean/dominican-republic/photos:16706.html</a:t>
            </a:r>
            <a:r>
              <a:rPr lang="cs-CZ" dirty="0" smtClean="0">
                <a:hlinkClick r:id="rId11"/>
              </a:rPr>
              <a:t>http</a:t>
            </a:r>
            <a:r>
              <a:rPr lang="cs-CZ" dirty="0">
                <a:hlinkClick r:id="rId11"/>
              </a:rPr>
              <a:t>://dominikanska-republika.tripzone.cz/fotogalerie/pohled-na-karibske-more-z-helikoptery-1227</a:t>
            </a:r>
            <a:endParaRPr lang="cs-CZ" dirty="0" smtClean="0"/>
          </a:p>
          <a:p>
            <a:pPr marL="514350" indent="-514350">
              <a:buFont typeface="+mj-lt"/>
              <a:buAutoNum type="arabicPeriod"/>
            </a:pPr>
            <a:r>
              <a:rPr lang="cs-CZ" dirty="0">
                <a:hlinkClick r:id="rId12"/>
              </a:rPr>
              <a:t>http://dominikanska-republika.tripzone.cz/fotogalerie/ulicka-v-santo-domingu-4985</a:t>
            </a:r>
            <a:endParaRPr lang="cs-CZ" dirty="0" smtClean="0"/>
          </a:p>
          <a:p>
            <a:pPr marL="514350" indent="-514350">
              <a:buFont typeface="+mj-lt"/>
              <a:buAutoNum type="arabicPeriod"/>
            </a:pPr>
            <a:r>
              <a:rPr lang="cs-CZ" dirty="0">
                <a:hlinkClick r:id="rId13"/>
              </a:rPr>
              <a:t>http://www.nouvellesiles.com/republique-dominicaine-guide-tourisme-decouvrir/communes/samana-nature-ecotourisme-baleines,204,580.html?&amp;args=Y29tcF9pZD0zOTkmYWN0aW9uPWZpY2hlJmlkPTQ3OSZ8</a:t>
            </a:r>
            <a:endParaRPr lang="cs-CZ" dirty="0" smtClean="0"/>
          </a:p>
          <a:p>
            <a:pPr marL="514350" indent="-514350">
              <a:buFont typeface="+mj-lt"/>
              <a:buAutoNum type="arabicPeriod"/>
            </a:pPr>
            <a:r>
              <a:rPr lang="cs-CZ" dirty="0">
                <a:hlinkClick r:id="rId14"/>
              </a:rPr>
              <a:t>http://dominikanska-republika.tripzone.cz/fotogalerie/puerto-plata-castillo-de-san-felipe-7881</a:t>
            </a:r>
            <a:endParaRPr lang="cs-CZ" dirty="0" smtClean="0"/>
          </a:p>
          <a:p>
            <a:pPr marL="514350" indent="-514350">
              <a:buFont typeface="+mj-lt"/>
              <a:buAutoNum type="arabicPeriod"/>
            </a:pPr>
            <a:r>
              <a:rPr lang="cs-CZ" dirty="0">
                <a:hlinkClick r:id="rId15"/>
              </a:rPr>
              <a:t>http://dominikanska-republika.tripzone.cz/fotogalerie/santo-domingo-palacio-nacional-urad-prezidenta-1331</a:t>
            </a:r>
            <a:endParaRPr lang="cs-CZ" dirty="0" smtClean="0"/>
          </a:p>
          <a:p>
            <a:pPr marL="514350" indent="-514350">
              <a:buFont typeface="+mj-lt"/>
              <a:buAutoNum type="arabicPeriod"/>
            </a:pPr>
            <a:r>
              <a:rPr lang="cs-CZ" dirty="0">
                <a:hlinkClick r:id="rId16"/>
              </a:rPr>
              <a:t>http://dominikanska-republika.tripzone.cz/fotogalerie/provincie-sanama-vodopad-el-limon-1224</a:t>
            </a:r>
            <a:endParaRPr lang="cs-CZ" dirty="0" smtClean="0"/>
          </a:p>
          <a:p>
            <a:pPr marL="0" indent="0">
              <a:buNone/>
            </a:pPr>
            <a:endParaRPr lang="cs-CZ" dirty="0" smtClean="0"/>
          </a:p>
          <a:p>
            <a:r>
              <a:rPr lang="cs-CZ" dirty="0" smtClean="0"/>
              <a:t>http://dominikanska-republika.tripzone.cz/</a:t>
            </a:r>
          </a:p>
          <a:p>
            <a:r>
              <a:rPr lang="cs-CZ" dirty="0" smtClean="0"/>
              <a:t>http://www.topglobus.ru/dominikanska-republika-statistika-info-stat-zeme-zemepis-cestovani</a:t>
            </a:r>
          </a:p>
          <a:p>
            <a:r>
              <a:rPr lang="cs-CZ" dirty="0" smtClean="0"/>
              <a:t>http://www.godominicanrepublic.cz/</a:t>
            </a:r>
          </a:p>
          <a:p>
            <a:r>
              <a:rPr lang="cs-CZ" dirty="0" smtClean="0"/>
              <a:t>http://cs.wikipedia.org/wiki/Dominik%C3%A1nsk%C3%A1_republika#Administrativn.C3.AD_.C4.8Dlen.C4.9Bn.C3.A</a:t>
            </a:r>
          </a:p>
          <a:p>
            <a:pPr marL="0" indent="0">
              <a:buNone/>
            </a:pPr>
            <a:r>
              <a:rPr lang="cs-CZ" sz="3500" b="1" u="sng" dirty="0" smtClean="0"/>
              <a:t>Knihy</a:t>
            </a:r>
          </a:p>
          <a:p>
            <a:r>
              <a:rPr lang="cs-CZ" dirty="0" smtClean="0"/>
              <a:t>BAAR, Vladimír. Hospodářský zeměpis: regionální aspekty světového hospodářství : učebnice pro obchodní akademie a jiné střední školy. 1. vyd. Praha: Nakladatelství České geografické společnosti, 2002, 111 s. ISBN 80-860-3450-X..</a:t>
            </a:r>
          </a:p>
          <a:p>
            <a:r>
              <a:rPr lang="cs-CZ" dirty="0" smtClean="0"/>
              <a:t>KAŠPAROVSKÝ, Karel. Zeměpis II. v kostce: pro střední školy : [regionální geografie]. 1. </a:t>
            </a:r>
            <a:r>
              <a:rPr lang="cs-CZ" dirty="0" err="1" smtClean="0"/>
              <a:t>vyd</a:t>
            </a:r>
            <a:r>
              <a:rPr lang="cs-CZ" dirty="0" smtClean="0"/>
              <a:t>. Praha: Fragment, 2008, 184 s. Maturita v kostce. ISBN 978-802-5305-850..</a:t>
            </a:r>
          </a:p>
          <a:p>
            <a:r>
              <a:rPr lang="cs-CZ" dirty="0" smtClean="0"/>
              <a:t>[RED. CLP, [</a:t>
            </a:r>
            <a:r>
              <a:rPr lang="cs-CZ" dirty="0" err="1" smtClean="0"/>
              <a:t>Red.Carlo</a:t>
            </a:r>
            <a:r>
              <a:rPr lang="cs-CZ" dirty="0" smtClean="0"/>
              <a:t> </a:t>
            </a:r>
            <a:r>
              <a:rPr lang="cs-CZ" dirty="0" err="1" smtClean="0"/>
              <a:t>Lauer</a:t>
            </a:r>
            <a:r>
              <a:rPr lang="cs-CZ" dirty="0" smtClean="0"/>
              <a:t>, Milan BURSA a Jana PEŠTOVÁ. Encyklopedie Světa pro střední školy : [regionální geografie]. 1. vyd. Mnichov. </a:t>
            </a:r>
            <a:r>
              <a:rPr lang="cs-CZ" dirty="0" err="1" smtClean="0"/>
              <a:t>Marco</a:t>
            </a:r>
            <a:r>
              <a:rPr lang="cs-CZ" dirty="0" smtClean="0"/>
              <a:t> Polo, 2005, 207. ISBN 38-279-0006-9.</a:t>
            </a:r>
          </a:p>
          <a:p>
            <a:endParaRPr lang="cs-CZ" dirty="0"/>
          </a:p>
        </p:txBody>
      </p:sp>
    </p:spTree>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1035</Words>
  <Application>Microsoft Office PowerPoint</Application>
  <PresentationFormat>Předvádění na obrazovce (4:3)</PresentationFormat>
  <Paragraphs>163</Paragraphs>
  <Slides>16</Slides>
  <Notes>0</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16</vt:i4>
      </vt:variant>
    </vt:vector>
  </HeadingPairs>
  <TitlesOfParts>
    <vt:vector size="19" baseType="lpstr">
      <vt:lpstr>Arial</vt:lpstr>
      <vt:lpstr>Calibri</vt:lpstr>
      <vt:lpstr>Motiv sady Office</vt:lpstr>
      <vt:lpstr>Prezentace aplikace PowerPoint</vt:lpstr>
      <vt:lpstr>Dominikánská republika</vt:lpstr>
      <vt:lpstr>Znak</vt:lpstr>
      <vt:lpstr>Vyberte hodnoty, které náleží Dominikánské republice</vt:lpstr>
      <vt:lpstr>Administrativní členění</vt:lpstr>
      <vt:lpstr>Přírodní poměry</vt:lpstr>
      <vt:lpstr>Podnebí</vt:lpstr>
      <vt:lpstr>Hospodářství</vt:lpstr>
      <vt:lpstr>Průmysl</vt:lpstr>
      <vt:lpstr>Doprava</vt:lpstr>
      <vt:lpstr>Obyvatelstvo</vt:lpstr>
      <vt:lpstr>Sídla</vt:lpstr>
      <vt:lpstr>Dějiny</vt:lpstr>
      <vt:lpstr> Santo Domingo  </vt:lpstr>
      <vt:lpstr>Prezentace aplikace PowerPoint</vt:lpstr>
      <vt:lpstr>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Domimikánská republika</dc:title>
  <dc:creator>,</dc:creator>
  <cp:lastModifiedBy>Fismol Tomáš</cp:lastModifiedBy>
  <cp:revision>33</cp:revision>
  <dcterms:created xsi:type="dcterms:W3CDTF">2013-09-26T17:08:32Z</dcterms:created>
  <dcterms:modified xsi:type="dcterms:W3CDTF">2013-12-10T16:16:07Z</dcterms:modified>
</cp:coreProperties>
</file>