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9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7" r:id="rId9"/>
    <p:sldId id="268" r:id="rId10"/>
    <p:sldId id="262" r:id="rId11"/>
    <p:sldId id="269" r:id="rId12"/>
    <p:sldId id="263" r:id="rId13"/>
    <p:sldId id="264" r:id="rId14"/>
    <p:sldId id="265" r:id="rId15"/>
    <p:sldId id="266" r:id="rId16"/>
    <p:sldId id="270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FF"/>
    <a:srgbClr val="993300"/>
    <a:srgbClr val="CC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5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B1E9C-734B-4F96-AC05-4AD14301FA4A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B75CA-3DED-4267-B5DA-DA398CFC28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4774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DEA7D8D-9C4D-4690-9EFD-CED3361AF6D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FA586F-46D2-4A48-8F09-4E683BB180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plus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23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Kuba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29. 09. 2013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charakteristiku Kuby.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2852"/>
            <a:ext cx="7772400" cy="1470025"/>
          </a:xfrm>
        </p:spPr>
        <p:txBody>
          <a:bodyPr/>
          <a:lstStyle/>
          <a:p>
            <a:r>
              <a:rPr lang="cs-CZ" sz="8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KUBA</a:t>
            </a:r>
            <a:endParaRPr lang="cs-CZ" sz="8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Soubor:Flag of Cub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286124"/>
            <a:ext cx="2714644" cy="1357322"/>
          </a:xfrm>
          <a:prstGeom prst="rect">
            <a:avLst/>
          </a:prstGeom>
          <a:noFill/>
        </p:spPr>
      </p:pic>
      <p:pic>
        <p:nvPicPr>
          <p:cNvPr id="1030" name="Picture 6" descr="Soubor:Coat of Arms of Cub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786058"/>
            <a:ext cx="1857388" cy="20908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123728" y="4876926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(1)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78888" y="4876926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Znak (2)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Víte že: Kuba je největší</a:t>
            </a:r>
            <a:br>
              <a:rPr lang="cs-CZ" sz="2400" dirty="0" smtClean="0"/>
            </a:br>
            <a:r>
              <a:rPr lang="cs-CZ" sz="2400" dirty="0" smtClean="0"/>
              <a:t>ostrovní stát v Karibiku?</a:t>
            </a:r>
          </a:p>
          <a:p>
            <a:r>
              <a:rPr lang="cs-CZ" sz="2400" dirty="0" smtClean="0"/>
              <a:t>Víte že: stát je tvořen</a:t>
            </a:r>
            <a:br>
              <a:rPr lang="cs-CZ" sz="2400" dirty="0" smtClean="0"/>
            </a:br>
            <a:r>
              <a:rPr lang="cs-CZ" sz="2400" dirty="0" smtClean="0"/>
              <a:t>přibližně čtyřmi tisíci</a:t>
            </a:r>
            <a:br>
              <a:rPr lang="cs-CZ" sz="2400" dirty="0" smtClean="0"/>
            </a:br>
            <a:r>
              <a:rPr lang="cs-CZ" sz="2400" dirty="0" smtClean="0"/>
              <a:t>ostrovy a ostrůvky?</a:t>
            </a:r>
          </a:p>
          <a:p>
            <a:r>
              <a:rPr lang="cs-CZ" sz="2400" dirty="0" smtClean="0"/>
              <a:t>Víte že: na východě </a:t>
            </a:r>
            <a:br>
              <a:rPr lang="cs-CZ" sz="2400" dirty="0" smtClean="0"/>
            </a:br>
            <a:r>
              <a:rPr lang="cs-CZ" sz="2400" dirty="0" smtClean="0"/>
              <a:t>Kuby se nachází </a:t>
            </a:r>
            <a:br>
              <a:rPr lang="cs-CZ" sz="2400" dirty="0" smtClean="0"/>
            </a:br>
            <a:r>
              <a:rPr lang="cs-CZ" sz="2400" dirty="0" smtClean="0"/>
              <a:t>vojenská základna </a:t>
            </a:r>
            <a:br>
              <a:rPr lang="cs-CZ" sz="2400" dirty="0" smtClean="0"/>
            </a:br>
            <a:r>
              <a:rPr lang="cs-CZ" sz="2400" dirty="0" smtClean="0"/>
              <a:t>„Zátoka </a:t>
            </a:r>
            <a:r>
              <a:rPr lang="cs-CZ" sz="2400" dirty="0" err="1" smtClean="0"/>
              <a:t>Guantánamo</a:t>
            </a:r>
            <a:r>
              <a:rPr lang="cs-CZ" sz="2400" dirty="0" smtClean="0"/>
              <a:t>“? </a:t>
            </a:r>
          </a:p>
          <a:p>
            <a:endParaRPr lang="cs-CZ" sz="2400" dirty="0"/>
          </a:p>
        </p:txBody>
      </p:sp>
      <p:pic>
        <p:nvPicPr>
          <p:cNvPr id="6" name="Picture 4" descr="File:Cuba on the globe (Americas centered)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571612"/>
            <a:ext cx="4429156" cy="442915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93253" y="6093296"/>
            <a:ext cx="1843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Poloha Kuby (3)</a:t>
            </a: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Sousední státy</a:t>
            </a:r>
            <a:endParaRPr lang="cs-CZ" dirty="0"/>
          </a:p>
        </p:txBody>
      </p:sp>
      <p:pic>
        <p:nvPicPr>
          <p:cNvPr id="89090" name="Picture 2" descr="https://upload.wikimedia.org/wikipedia/commons/a/ab/Caribbean_map_blan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149180" y="44505850"/>
            <a:ext cx="25717500" cy="23983950"/>
          </a:xfrm>
          <a:prstGeom prst="rect">
            <a:avLst/>
          </a:prstGeom>
          <a:noFill/>
        </p:spPr>
      </p:pic>
      <p:pic>
        <p:nvPicPr>
          <p:cNvPr id="89097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500174"/>
            <a:ext cx="6500858" cy="4875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3635896" y="6381328"/>
            <a:ext cx="1981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Sousedé Kuby (4)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4" y="1714488"/>
            <a:ext cx="18573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Rozloha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  <a:p>
            <a:r>
              <a:rPr lang="cs-CZ" dirty="0" smtClean="0"/>
              <a:t>Populace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H</a:t>
            </a:r>
            <a:r>
              <a:rPr lang="cs-CZ" dirty="0" smtClean="0"/>
              <a:t>ustota osídlení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5984" y="1714488"/>
            <a:ext cx="37147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180 861</a:t>
            </a:r>
            <a:br>
              <a:rPr lang="cs-CZ" dirty="0" smtClean="0"/>
            </a:br>
            <a:r>
              <a:rPr lang="cs-CZ" dirty="0" smtClean="0"/>
              <a:t>b) 110 861</a:t>
            </a:r>
            <a:br>
              <a:rPr lang="cs-CZ" dirty="0" smtClean="0"/>
            </a:br>
            <a:r>
              <a:rPr lang="cs-CZ" dirty="0" smtClean="0"/>
              <a:t>c) 230 861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 6 mil.</a:t>
            </a:r>
            <a:br>
              <a:rPr lang="cs-CZ" dirty="0" smtClean="0"/>
            </a:br>
            <a:r>
              <a:rPr lang="cs-CZ" dirty="0" smtClean="0"/>
              <a:t>b) 10,3</a:t>
            </a:r>
            <a:br>
              <a:rPr lang="cs-CZ" dirty="0" smtClean="0"/>
            </a:br>
            <a:r>
              <a:rPr lang="cs-CZ" dirty="0" smtClean="0"/>
              <a:t>c) 11,2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44/km</a:t>
            </a:r>
            <a:r>
              <a:rPr lang="cs-CZ" baseline="30000" dirty="0" smtClean="0"/>
              <a:t>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b) 101/km</a:t>
            </a:r>
            <a:r>
              <a:rPr lang="cs-CZ" baseline="30000" dirty="0" smtClean="0"/>
              <a:t>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c) 193/km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7752" y="1714488"/>
            <a:ext cx="117371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Měna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Hl. město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1714488"/>
            <a:ext cx="205537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 kubánský dolar</a:t>
            </a:r>
            <a:br>
              <a:rPr lang="cs-CZ" dirty="0" smtClean="0"/>
            </a:br>
            <a:r>
              <a:rPr lang="cs-CZ" dirty="0" smtClean="0"/>
              <a:t>b) kubánské peso</a:t>
            </a:r>
            <a:br>
              <a:rPr lang="cs-CZ" dirty="0" smtClean="0"/>
            </a:br>
            <a:r>
              <a:rPr lang="cs-CZ" dirty="0" smtClean="0"/>
              <a:t>c) Kubánská rupie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Havana</a:t>
            </a:r>
            <a:br>
              <a:rPr lang="cs-CZ" dirty="0" smtClean="0"/>
            </a:br>
            <a:r>
              <a:rPr lang="cs-CZ" dirty="0" smtClean="0"/>
              <a:t>b) Santiago</a:t>
            </a:r>
            <a:br>
              <a:rPr lang="cs-CZ" dirty="0" smtClean="0"/>
            </a:br>
            <a:r>
              <a:rPr lang="cs-CZ" dirty="0" smtClean="0"/>
              <a:t>c) </a:t>
            </a:r>
            <a:r>
              <a:rPr lang="cs-CZ" dirty="0" err="1" smtClean="0"/>
              <a:t>Pinar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Rio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angličtina</a:t>
            </a:r>
            <a:br>
              <a:rPr lang="cs-CZ" dirty="0" smtClean="0"/>
            </a:br>
            <a:r>
              <a:rPr lang="cs-CZ" dirty="0" smtClean="0"/>
              <a:t>b) </a:t>
            </a:r>
            <a:r>
              <a:rPr lang="cs-CZ" dirty="0" err="1" smtClean="0"/>
              <a:t>francoužština</a:t>
            </a:r>
            <a:endParaRPr lang="cs-CZ" dirty="0" smtClean="0"/>
          </a:p>
          <a:p>
            <a:r>
              <a:rPr lang="cs-CZ" dirty="0" smtClean="0"/>
              <a:t>c) španělština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285984" y="2000240"/>
            <a:ext cx="1285884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285984" y="3643314"/>
            <a:ext cx="1285884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285984" y="4786322"/>
            <a:ext cx="1285884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6429388" y="2000240"/>
            <a:ext cx="1928826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429388" y="3143248"/>
            <a:ext cx="1285884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429388" y="5072074"/>
            <a:ext cx="1571636" cy="28575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   Kuba se dělí na 15 provincií a ostrov Mládeže.  Ten tvoří tzv. zvláštní okrsek. Těchto 16 celků se pak dělí na 169 obcí. Kubu objevil v roce 1492 Kryštof Kolumbus a v roce 1511 se na východě usadila první španělská kolonie. Kuba je jednou z posledních zemí ovládanou totalitním režimem.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Kuba je členem</a:t>
            </a:r>
            <a:br>
              <a:rPr lang="cs-CZ" sz="2000" dirty="0" smtClean="0"/>
            </a:br>
            <a:r>
              <a:rPr lang="cs-CZ" sz="2000" dirty="0" smtClean="0"/>
              <a:t>OSN, WHO,</a:t>
            </a:r>
            <a:br>
              <a:rPr lang="cs-CZ" sz="2000" dirty="0" smtClean="0"/>
            </a:br>
            <a:r>
              <a:rPr lang="cs-CZ" sz="2000" dirty="0" smtClean="0"/>
              <a:t>UNESCO, ICAO.</a:t>
            </a:r>
            <a:endParaRPr lang="cs-CZ" sz="2000" dirty="0"/>
          </a:p>
        </p:txBody>
      </p:sp>
      <p:pic>
        <p:nvPicPr>
          <p:cNvPr id="91142" name="Picture 6" descr="http://www.plazacuba.com/images/travel/cuba-province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3" y="3367544"/>
            <a:ext cx="5715008" cy="34904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214414" y="6215082"/>
            <a:ext cx="2159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Rozdělení Kuby (5)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Většina země – nížiny</a:t>
            </a:r>
          </a:p>
          <a:p>
            <a:r>
              <a:rPr lang="cs-CZ" sz="2000" dirty="0" smtClean="0"/>
              <a:t>Západ, střed a východ se zvedají do výšky</a:t>
            </a:r>
          </a:p>
          <a:p>
            <a:r>
              <a:rPr lang="cs-CZ" sz="2000" dirty="0" smtClean="0"/>
              <a:t>Nejvyšší hora – </a:t>
            </a:r>
            <a:r>
              <a:rPr lang="cs-CZ" sz="2000" dirty="0" err="1" smtClean="0"/>
              <a:t>Pico</a:t>
            </a:r>
            <a:r>
              <a:rPr lang="cs-CZ" sz="2000" dirty="0" smtClean="0"/>
              <a:t> </a:t>
            </a:r>
            <a:r>
              <a:rPr lang="cs-CZ" sz="2000" dirty="0" err="1" smtClean="0"/>
              <a:t>Turquino</a:t>
            </a:r>
            <a:r>
              <a:rPr lang="cs-CZ" sz="2000" dirty="0" smtClean="0"/>
              <a:t> (1974 m </a:t>
            </a:r>
            <a:r>
              <a:rPr lang="cs-CZ" sz="2000" dirty="0" err="1" smtClean="0"/>
              <a:t>n.m</a:t>
            </a:r>
            <a:r>
              <a:rPr lang="cs-CZ" sz="2000" dirty="0" smtClean="0"/>
              <a:t>.)</a:t>
            </a:r>
          </a:p>
          <a:p>
            <a:r>
              <a:rPr lang="cs-CZ" sz="2000" dirty="0" smtClean="0"/>
              <a:t>Teplota vody u pobřeží neklesá pod 24°C</a:t>
            </a:r>
          </a:p>
          <a:p>
            <a:r>
              <a:rPr lang="cs-CZ" sz="2000" dirty="0" smtClean="0"/>
              <a:t>Víte, že: ostrovy jsou rozděleny do dvou kategorií? Ty, které mají přírodní zdroj pitné vody se nazývají </a:t>
            </a:r>
            <a:r>
              <a:rPr lang="cs-CZ" sz="2000" dirty="0" err="1" smtClean="0"/>
              <a:t>Isla</a:t>
            </a:r>
            <a:r>
              <a:rPr lang="cs-CZ" sz="2000" dirty="0" smtClean="0"/>
              <a:t> a druhé bez zdroje pitné vody </a:t>
            </a:r>
            <a:r>
              <a:rPr lang="cs-CZ" sz="2000" dirty="0" err="1" smtClean="0"/>
              <a:t>Caya</a:t>
            </a:r>
            <a:endParaRPr lang="cs-CZ" sz="2000" dirty="0" smtClean="0"/>
          </a:p>
          <a:p>
            <a:r>
              <a:rPr lang="cs-CZ" sz="2000" dirty="0" smtClean="0"/>
              <a:t>Podnebí: Tropy</a:t>
            </a:r>
          </a:p>
          <a:p>
            <a:r>
              <a:rPr lang="cs-CZ" sz="2000" dirty="0" smtClean="0"/>
              <a:t>Celoroční vliv pasátů</a:t>
            </a:r>
          </a:p>
          <a:p>
            <a:r>
              <a:rPr lang="cs-CZ" sz="2000" dirty="0" smtClean="0"/>
              <a:t>Průměrná celoroční teplota: asi 25 °C</a:t>
            </a:r>
          </a:p>
          <a:p>
            <a:r>
              <a:rPr lang="cs-CZ" sz="2000" dirty="0" smtClean="0"/>
              <a:t>Nejvydatnější deště:říjen, listopad  a květen</a:t>
            </a:r>
          </a:p>
          <a:p>
            <a:r>
              <a:rPr lang="cs-CZ" sz="2000" dirty="0" smtClean="0"/>
              <a:t>Konec  léta a na podzim - cyklóny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Vegetace: perla Karibiku</a:t>
            </a:r>
          </a:p>
          <a:p>
            <a:r>
              <a:rPr lang="cs-CZ" sz="2000" dirty="0" smtClean="0"/>
              <a:t>značné množství endemických živočichů, ptáků a rostlin</a:t>
            </a:r>
          </a:p>
          <a:p>
            <a:r>
              <a:rPr lang="cs-CZ" sz="2000" dirty="0" smtClean="0"/>
              <a:t>v roce 2011 existovalo 14 kubánských národních parků (pokrývaly téměř 5% rozlohy státu)</a:t>
            </a:r>
          </a:p>
          <a:p>
            <a:r>
              <a:rPr lang="cs-CZ" sz="2000" dirty="0" smtClean="0"/>
              <a:t>malé části území - savany</a:t>
            </a:r>
          </a:p>
          <a:p>
            <a:r>
              <a:rPr lang="cs-CZ" sz="2000" dirty="0" smtClean="0"/>
              <a:t>nepříliš husté lesy tvoří stromy z čeledi bobovitých („akáty“), kubánské borovice a palmy- především palma královská</a:t>
            </a:r>
          </a:p>
          <a:p>
            <a:r>
              <a:rPr lang="cs-CZ" sz="2000" dirty="0" smtClean="0"/>
              <a:t>na východě se rozprostírají tropické lesy, na pobřeží rostou porost mangrove</a:t>
            </a:r>
          </a:p>
          <a:p>
            <a:r>
              <a:rPr lang="cs-CZ" sz="2000" dirty="0" smtClean="0"/>
              <a:t>Víte, že: v  zemi rostou i vzácné karibské </a:t>
            </a:r>
            <a:r>
              <a:rPr lang="cs-CZ" sz="2000" dirty="0" err="1" smtClean="0"/>
              <a:t>cykasy</a:t>
            </a:r>
            <a:r>
              <a:rPr lang="cs-CZ" sz="2000" dirty="0" smtClean="0"/>
              <a:t>?</a:t>
            </a: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1857364"/>
            <a:ext cx="4461478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93300"/>
                </a:solidFill>
              </a:rPr>
              <a:t>Víte, jak se nazývá národní strom Kuby</a:t>
            </a:r>
            <a:r>
              <a:rPr lang="cs-CZ" b="1" dirty="0" smtClean="0">
                <a:solidFill>
                  <a:srgbClr val="993300"/>
                </a:solidFill>
              </a:rPr>
              <a:t>?</a:t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>
                <a:solidFill>
                  <a:srgbClr val="993300"/>
                </a:solidFill>
              </a:rPr>
              <a:t>	</a:t>
            </a:r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>
                <a:solidFill>
                  <a:srgbClr val="993300"/>
                </a:solidFill>
              </a:rPr>
              <a:t> Víte, jaký je národní květ Kuby?</a:t>
            </a:r>
          </a:p>
          <a:p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 smtClean="0">
                <a:solidFill>
                  <a:srgbClr val="993300"/>
                </a:solidFill>
              </a:rPr>
              <a:t/>
            </a:r>
            <a:br>
              <a:rPr lang="cs-CZ" b="1" dirty="0" smtClean="0">
                <a:solidFill>
                  <a:srgbClr val="993300"/>
                </a:solidFill>
              </a:rPr>
            </a:br>
            <a:r>
              <a:rPr lang="cs-CZ" b="1" dirty="0">
                <a:solidFill>
                  <a:srgbClr val="993300"/>
                </a:solidFill>
              </a:rPr>
              <a:t> Víte, jak se nazývá národní pták?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2428868"/>
            <a:ext cx="1883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palma královská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3500438"/>
            <a:ext cx="3603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bílá a velmi silně vonící </a:t>
            </a:r>
            <a:r>
              <a:rPr lang="cs-CZ" dirty="0" err="1"/>
              <a:t>mariposa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4643446"/>
            <a:ext cx="6912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Národním ptákem s barvami kubánské vlajky je barevný </a:t>
            </a:r>
            <a:r>
              <a:rPr lang="cs-CZ" dirty="0" err="1"/>
              <a:t>tocororo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4" name="Picture 6" descr="http://media.audleytravel.com/-/media/Images/Home/Inspiration/Images%20of%20the%20week/Varadero_Cuba_3783.JPG?w=97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137731" y="0"/>
            <a:ext cx="10281732" cy="6858000"/>
          </a:xfrm>
          <a:prstGeom prst="rect">
            <a:avLst/>
          </a:prstGeom>
          <a:noFill/>
        </p:spPr>
      </p:pic>
      <p:pic>
        <p:nvPicPr>
          <p:cNvPr id="94210" name="Picture 2" descr="http://www.miramichionline.com/wp-content/uploads/2013/03/cu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4739743" cy="2428892"/>
          </a:xfrm>
          <a:prstGeom prst="rect">
            <a:avLst/>
          </a:prstGeom>
          <a:noFill/>
        </p:spPr>
      </p:pic>
      <p:pic>
        <p:nvPicPr>
          <p:cNvPr id="94212" name="Picture 4" descr="http://d1vmp8zzttzftq.cloudfront.net/wp-content/uploads/2012/08/the-vinales-valley-in-cuba-a-famous-tourist-destination-and-a-major-tobacco-growing-area-1600x106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42918"/>
            <a:ext cx="4742192" cy="26431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06263" y="6488668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Kuba, podklad (8)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42918"/>
            <a:ext cx="2194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Příroda na Kubě (6)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429000"/>
            <a:ext cx="2034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Kubánská pláž (7)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centrálně řízená ekonomika obtížně hledá po rozpadu komunistického bloku partnery pro spolupráci</a:t>
            </a:r>
          </a:p>
          <a:p>
            <a:r>
              <a:rPr lang="cs-CZ" sz="2000" b="1" dirty="0" smtClean="0"/>
              <a:t>Zemědělství</a:t>
            </a:r>
            <a:r>
              <a:rPr lang="cs-CZ" sz="2000" dirty="0" smtClean="0"/>
              <a:t>: značná část ostrova je obdělávána a řízeně zemědělsky využívána (ne zcela úspěšně) - velká část orné půdy je zarostlá plevelem, tzv. marabu</a:t>
            </a:r>
          </a:p>
          <a:p>
            <a:r>
              <a:rPr lang="cs-CZ" sz="2000" dirty="0" smtClean="0"/>
              <a:t>cukrová třtina</a:t>
            </a:r>
          </a:p>
          <a:p>
            <a:r>
              <a:rPr lang="cs-CZ" sz="2000" b="1" dirty="0" smtClean="0"/>
              <a:t>Nerostné suroviny:</a:t>
            </a:r>
            <a:r>
              <a:rPr lang="cs-CZ" sz="2000" dirty="0" smtClean="0"/>
              <a:t> niklová ruda, částečně kobalt</a:t>
            </a:r>
          </a:p>
          <a:p>
            <a:r>
              <a:rPr lang="cs-CZ" sz="2000" dirty="0" smtClean="0"/>
              <a:t>Mramor</a:t>
            </a:r>
          </a:p>
          <a:p>
            <a:r>
              <a:rPr lang="cs-CZ" sz="2000" dirty="0" err="1" smtClean="0"/>
              <a:t>Vite</a:t>
            </a:r>
            <a:r>
              <a:rPr lang="cs-CZ" sz="2000" dirty="0" smtClean="0"/>
              <a:t>,že: Návštěva kubánského hřbitova je nezapomenutelným zážitkem? </a:t>
            </a:r>
          </a:p>
          <a:p>
            <a:r>
              <a:rPr lang="cs-CZ" sz="2000" dirty="0" smtClean="0"/>
              <a:t>Hřbitovy jsou spíše malá mramorová městečka. Podle kvality použitého mramoru lze odhadnout movitost zemřelého a jeho rodiny.</a:t>
            </a: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Export: cukr, tabák, niklová ruda,rum</a:t>
            </a:r>
          </a:p>
          <a:p>
            <a:r>
              <a:rPr lang="cs-CZ" dirty="0" smtClean="0"/>
              <a:t>Import: ropa</a:t>
            </a:r>
          </a:p>
          <a:p>
            <a:r>
              <a:rPr lang="cs-CZ" dirty="0" smtClean="0"/>
              <a:t>Rozvoj cestovního ruchu</a:t>
            </a:r>
          </a:p>
          <a:p>
            <a:r>
              <a:rPr lang="cs-CZ" dirty="0" smtClean="0"/>
              <a:t>pro cesty z/do EU včetně ČR platí vízová povinnost</a:t>
            </a:r>
          </a:p>
          <a:p>
            <a:r>
              <a:rPr lang="cs-CZ" dirty="0" smtClean="0"/>
              <a:t>existenci "hotelů pro cizince", "autobusů pro cizince"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silniční síť</a:t>
            </a:r>
          </a:p>
          <a:p>
            <a:r>
              <a:rPr lang="cs-CZ" dirty="0" smtClean="0"/>
              <a:t>Víte,že: jako autobusy v Havaně sloužily donedávna především tzv. "velbloudi" (</a:t>
            </a:r>
            <a:r>
              <a:rPr lang="cs-CZ" dirty="0" err="1" smtClean="0"/>
              <a:t>camellos</a:t>
            </a:r>
            <a:r>
              <a:rPr lang="cs-CZ" dirty="0" smtClean="0"/>
              <a:t>)?</a:t>
            </a:r>
          </a:p>
          <a:p>
            <a:r>
              <a:rPr lang="cs-CZ" dirty="0" smtClean="0"/>
              <a:t>Byly to hrbaté plechové návěsy k nákladním automobilům TIR přizpůsobené k přepravě osob. </a:t>
            </a:r>
          </a:p>
          <a:p>
            <a:r>
              <a:rPr lang="cs-CZ" dirty="0" smtClean="0"/>
              <a:t>V současné době byly v Havaně nahrazeny levnými čínskými autobusy.</a:t>
            </a:r>
          </a:p>
          <a:p>
            <a:r>
              <a:rPr lang="cs-CZ" dirty="0" smtClean="0"/>
              <a:t>železniční  - není v dobrém stavu, poruchovost, zpoždění</a:t>
            </a:r>
          </a:p>
          <a:p>
            <a:r>
              <a:rPr lang="cs-CZ" dirty="0" smtClean="0"/>
              <a:t>mezinárodní letiště : Havana, </a:t>
            </a:r>
            <a:r>
              <a:rPr lang="cs-CZ" dirty="0" err="1" smtClean="0"/>
              <a:t>Varadero</a:t>
            </a:r>
            <a:r>
              <a:rPr lang="cs-CZ" dirty="0" smtClean="0"/>
              <a:t>, </a:t>
            </a:r>
            <a:r>
              <a:rPr lang="cs-CZ" dirty="0" err="1" smtClean="0"/>
              <a:t>Holguín</a:t>
            </a:r>
            <a:r>
              <a:rPr lang="cs-CZ" dirty="0" smtClean="0"/>
              <a:t>, Santiago de </a:t>
            </a:r>
            <a:r>
              <a:rPr lang="cs-CZ" dirty="0" err="1" smtClean="0"/>
              <a:t>Cuba</a:t>
            </a: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523"/>
            <a:ext cx="8229600" cy="1143000"/>
          </a:xfrm>
        </p:spPr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6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běloši, většinou potomci španělských předků</a:t>
            </a:r>
          </a:p>
          <a:p>
            <a:r>
              <a:rPr lang="cs-CZ" dirty="0" smtClean="0"/>
              <a:t>polovina obyvatel - mulati a mestici</a:t>
            </a:r>
          </a:p>
          <a:p>
            <a:r>
              <a:rPr lang="cs-CZ" dirty="0" smtClean="0"/>
              <a:t>12% černoši</a:t>
            </a:r>
          </a:p>
          <a:p>
            <a:r>
              <a:rPr lang="cs-CZ" dirty="0" smtClean="0"/>
              <a:t>asi 440 000 Kubánců žije v exilu na Floridě (v Miami)</a:t>
            </a:r>
          </a:p>
          <a:p>
            <a:r>
              <a:rPr lang="cs-CZ" dirty="0" smtClean="0"/>
              <a:t>Náboženství: </a:t>
            </a:r>
          </a:p>
          <a:p>
            <a:pPr marL="2695575" indent="-180975">
              <a:buFont typeface="Wingdings" panose="05000000000000000000" pitchFamily="2" charset="2"/>
              <a:buChar char="Ø"/>
            </a:pPr>
            <a:r>
              <a:rPr lang="cs-CZ" dirty="0" smtClean="0"/>
              <a:t>1992 – v ústavě zakotvena náboženská svoboda</a:t>
            </a:r>
          </a:p>
          <a:p>
            <a:pPr marL="2695575" indent="-180975">
              <a:buFont typeface="Wingdings" panose="05000000000000000000" pitchFamily="2" charset="2"/>
              <a:buChar char="Ø"/>
            </a:pPr>
            <a:r>
              <a:rPr lang="cs-CZ" dirty="0" smtClean="0"/>
              <a:t>40 % - katolíci</a:t>
            </a:r>
          </a:p>
          <a:p>
            <a:pPr marL="2695575" indent="-180975">
              <a:buFont typeface="Wingdings" panose="05000000000000000000" pitchFamily="2" charset="2"/>
              <a:buChar char="Ø"/>
            </a:pPr>
            <a:r>
              <a:rPr lang="cs-CZ" dirty="0" smtClean="0"/>
              <a:t>méně než 10%  - obyvatelé bez vyznání</a:t>
            </a:r>
          </a:p>
          <a:p>
            <a:r>
              <a:rPr lang="cs-CZ" dirty="0" smtClean="0"/>
              <a:t>4%  negramotných obyvatel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Havana (La </a:t>
            </a:r>
            <a:r>
              <a:rPr lang="cs-CZ" dirty="0" err="1" smtClean="0">
                <a:solidFill>
                  <a:srgbClr val="FF0000"/>
                </a:solidFill>
              </a:rPr>
              <a:t>Habana</a:t>
            </a:r>
            <a:r>
              <a:rPr lang="cs-CZ" dirty="0" smtClean="0">
                <a:solidFill>
                  <a:srgbClr val="FF0000"/>
                </a:solidFill>
              </a:rPr>
              <a:t>) </a:t>
            </a:r>
            <a:r>
              <a:rPr lang="cs-CZ" dirty="0" smtClean="0"/>
              <a:t>– 2,2 mil. obyvatel (hlavní město)</a:t>
            </a:r>
          </a:p>
          <a:p>
            <a:pPr lvl="1"/>
            <a:r>
              <a:rPr lang="cs-CZ" dirty="0" smtClean="0"/>
              <a:t>metropole na břehu Floridského průlivu</a:t>
            </a:r>
          </a:p>
          <a:p>
            <a:pPr lvl="1"/>
            <a:r>
              <a:rPr lang="cs-CZ" dirty="0" smtClean="0"/>
              <a:t>cenné historické jádro, památka UNESCO, která byla zrekonstruována za cenu vystěhování většiny původních obyvatel z centra měst (až na výjimky hůře udržovaná  - platí pro většinu kubánských měst i vesnic kromě některých výjimek v historických centrech zaměřených na turisty)</a:t>
            </a:r>
          </a:p>
          <a:p>
            <a:pPr lvl="1"/>
            <a:r>
              <a:rPr lang="cs-CZ" dirty="0" smtClean="0"/>
              <a:t>Převážně existují a jsou stavěny zděné a železobetonové budovy</a:t>
            </a:r>
          </a:p>
          <a:p>
            <a:pPr lvl="1"/>
            <a:r>
              <a:rPr lang="cs-CZ" dirty="0" smtClean="0"/>
              <a:t>přístav, železniční i silniční křižovatka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Santiago de </a:t>
            </a:r>
            <a:r>
              <a:rPr lang="cs-CZ" dirty="0" err="1" smtClean="0">
                <a:solidFill>
                  <a:srgbClr val="FF0000"/>
                </a:solidFill>
              </a:rPr>
              <a:t>Cuba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450 000 obyvatel</a:t>
            </a:r>
          </a:p>
          <a:p>
            <a:r>
              <a:rPr lang="cs-CZ" dirty="0" smtClean="0"/>
              <a:t>Původní hlavní město Kuby.</a:t>
            </a:r>
          </a:p>
          <a:p>
            <a:pPr lvl="0"/>
            <a:r>
              <a:rPr lang="cs-CZ" dirty="0" err="1" smtClean="0">
                <a:solidFill>
                  <a:srgbClr val="FF0000"/>
                </a:solidFill>
              </a:rPr>
              <a:t>Camagüey</a:t>
            </a:r>
            <a:r>
              <a:rPr lang="cs-CZ" dirty="0" smtClean="0"/>
              <a:t> – 295 000 obyvatel</a:t>
            </a:r>
          </a:p>
          <a:p>
            <a:r>
              <a:rPr lang="cs-CZ" dirty="0" smtClean="0"/>
              <a:t>Centrum dobytkářství, zajímavá spleť uliček historického centra.</a:t>
            </a:r>
          </a:p>
          <a:p>
            <a:pPr lvl="0"/>
            <a:r>
              <a:rPr lang="cs-CZ" dirty="0" err="1" smtClean="0">
                <a:solidFill>
                  <a:srgbClr val="FF0000"/>
                </a:solidFill>
              </a:rPr>
              <a:t>Cienfuegos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Perla Karibiku, nachází se na jižním pobřeží Kuby.</a:t>
            </a:r>
          </a:p>
          <a:p>
            <a:pPr lvl="0"/>
            <a:r>
              <a:rPr lang="cs-CZ" dirty="0" err="1" smtClean="0">
                <a:solidFill>
                  <a:srgbClr val="FF0000"/>
                </a:solidFill>
              </a:rPr>
              <a:t>Holguín</a:t>
            </a:r>
            <a:r>
              <a:rPr lang="cs-CZ" dirty="0" smtClean="0"/>
              <a:t> – 245 000 obyvatel</a:t>
            </a:r>
          </a:p>
          <a:p>
            <a:r>
              <a:rPr lang="cs-CZ" dirty="0" smtClean="0"/>
              <a:t>Rušné město bez zásadních historických památek.</a:t>
            </a:r>
          </a:p>
          <a:p>
            <a:pPr lvl="0"/>
            <a:r>
              <a:rPr lang="cs-CZ" dirty="0" err="1" smtClean="0">
                <a:solidFill>
                  <a:srgbClr val="FF0000"/>
                </a:solidFill>
              </a:rPr>
              <a:t>Guantánamo</a:t>
            </a:r>
            <a:r>
              <a:rPr lang="cs-CZ" dirty="0" smtClean="0"/>
              <a:t> – 210 000 obyvatel</a:t>
            </a:r>
          </a:p>
          <a:p>
            <a:r>
              <a:rPr lang="cs-CZ" dirty="0" smtClean="0"/>
              <a:t>V blízkosti se nachází americká vojenská základna v zátoce </a:t>
            </a:r>
            <a:r>
              <a:rPr lang="cs-CZ" dirty="0" err="1" smtClean="0"/>
              <a:t>Guantánamo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600" dirty="0" smtClean="0">
                <a:solidFill>
                  <a:srgbClr val="FFFFFF"/>
                </a:solidFill>
              </a:rPr>
              <a:t>1492- Kryštof Kolumbus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1511- osídlen Španěly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1898 - Španělsko-americká válka, ve které Španělsko ztratilo vládu nad Kubou, Portorikem a Španělskou východní Indií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Krátké období byla Kuba pod správou USA.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1902 vyhlášení nezávislé Kuby 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1959 – guerillové oddíly pod vedením Fidela Castra svrhly režim generála Batisty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1961- neúspěšný pokus o puč exilových Kubánců = upevnění vazby k Sovětskému svazu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1962 – umístění sovětských raket na kubánském území  = konflikt mezi USA a Sovětským svazem</a:t>
            </a:r>
          </a:p>
          <a:p>
            <a:r>
              <a:rPr lang="cs-CZ" sz="2600" dirty="0" smtClean="0">
                <a:solidFill>
                  <a:srgbClr val="FFFFFF"/>
                </a:solidFill>
              </a:rPr>
              <a:t>2006 – abdikace Fidela Castra = prezidentské pravomoci převzal Fidelův bratr Raúl Castro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+mj-lt"/>
              <a:buAutoNum type="arabicPeriod"/>
            </a:pPr>
            <a:r>
              <a:rPr lang="cs-CZ" sz="1400" dirty="0" smtClean="0"/>
              <a:t>Otevřená </a:t>
            </a:r>
            <a:r>
              <a:rPr lang="cs-CZ" sz="1400" dirty="0"/>
              <a:t>encyklopedie Wikipedie [online]. [cit. </a:t>
            </a:r>
            <a:r>
              <a:rPr lang="cs-CZ" sz="1400" dirty="0" smtClean="0"/>
              <a:t>2013-09-29]. </a:t>
            </a:r>
            <a:r>
              <a:rPr lang="cs-CZ" sz="1400" dirty="0"/>
              <a:t>Dostupné z WWW: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http://cs.wikipedia.org/wiki/Soubor:Flag_of_Cuba</a:t>
            </a:r>
          </a:p>
          <a:p>
            <a:pPr>
              <a:buFont typeface="+mj-lt"/>
              <a:buAutoNum type="arabicPeriod"/>
            </a:pPr>
            <a:r>
              <a:rPr lang="cs-CZ" sz="1400" dirty="0"/>
              <a:t>Otevřená encyklopedie Wikipedie [online]. [cit. </a:t>
            </a:r>
            <a:r>
              <a:rPr lang="cs-CZ" sz="1400" dirty="0" smtClean="0"/>
              <a:t>2013-09-29]. </a:t>
            </a:r>
            <a:r>
              <a:rPr lang="cs-CZ" sz="1400" dirty="0"/>
              <a:t>Dostupné z WWW: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http://cs.wikipedia.org/wiki/Soubor:Coat_of_Arms_of_Cuba.svg</a:t>
            </a:r>
          </a:p>
          <a:p>
            <a:pPr>
              <a:buFont typeface="+mj-lt"/>
              <a:buAutoNum type="arabicPeriod"/>
            </a:pPr>
            <a:r>
              <a:rPr lang="cs-CZ" sz="1400" dirty="0"/>
              <a:t>Otevřená encyklopedie Wikipedie [online]. [cit. 2013-09-29]. Dostupné z WWW:</a:t>
            </a:r>
            <a:br>
              <a:rPr lang="cs-CZ" sz="1400" dirty="0"/>
            </a:br>
            <a:r>
              <a:rPr lang="cs-CZ" sz="1400" u="sng" dirty="0">
                <a:solidFill>
                  <a:srgbClr val="FF0000"/>
                </a:solidFill>
              </a:rPr>
              <a:t>http://en.wikipedia.org/wiki/File:Cuba_on_the_globe_(Americas_centered).</a:t>
            </a:r>
            <a:r>
              <a:rPr lang="cs-CZ" sz="1400" u="sng" dirty="0" smtClean="0">
                <a:solidFill>
                  <a:srgbClr val="FF0000"/>
                </a:solidFill>
              </a:rPr>
              <a:t>svg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docstoc</a:t>
            </a:r>
            <a:r>
              <a:rPr lang="cs-CZ" sz="1400" dirty="0" smtClean="0"/>
              <a:t> </a:t>
            </a:r>
            <a:r>
              <a:rPr lang="cs-CZ" sz="1400" dirty="0"/>
              <a:t>[online]. [cit. </a:t>
            </a:r>
            <a:r>
              <a:rPr lang="cs-CZ" sz="1400" dirty="0" smtClean="0"/>
              <a:t>2013-09-29]. </a:t>
            </a:r>
            <a:r>
              <a:rPr lang="cs-CZ" sz="1400" dirty="0"/>
              <a:t>Dostupné z WWW: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http://www.</a:t>
            </a:r>
            <a:r>
              <a:rPr lang="cs-CZ" sz="1400" u="sng" dirty="0" err="1" smtClean="0">
                <a:solidFill>
                  <a:srgbClr val="FF0000"/>
                </a:solidFill>
              </a:rPr>
              <a:t>docstoc.com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docs</a:t>
            </a:r>
            <a:r>
              <a:rPr lang="cs-CZ" sz="1400" u="sng" dirty="0" smtClean="0">
                <a:solidFill>
                  <a:srgbClr val="FF0000"/>
                </a:solidFill>
              </a:rPr>
              <a:t>/451543/Map-</a:t>
            </a:r>
            <a:r>
              <a:rPr lang="cs-CZ" sz="1400" u="sng" dirty="0" err="1" smtClean="0">
                <a:solidFill>
                  <a:srgbClr val="FF0000"/>
                </a:solidFill>
              </a:rPr>
              <a:t>of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Caribbean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Sea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Powerpoint</a:t>
            </a:r>
            <a:r>
              <a:rPr lang="cs-CZ" sz="1400" u="sng" dirty="0" smtClean="0">
                <a:solidFill>
                  <a:srgbClr val="FF0000"/>
                </a:solidFill>
              </a:rPr>
              <a:t>-Slide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Plazacuba</a:t>
            </a:r>
            <a:r>
              <a:rPr lang="cs-CZ" sz="1400" dirty="0" smtClean="0"/>
              <a:t> [online]. [cit. 2013-09-29]. Dostupné z WWW: </a:t>
            </a:r>
            <a:r>
              <a:rPr lang="cs-CZ" sz="1400" u="sng" dirty="0" smtClean="0">
                <a:solidFill>
                  <a:srgbClr val="FF0000"/>
                </a:solidFill>
              </a:rPr>
              <a:t/>
            </a:r>
            <a:br>
              <a:rPr lang="cs-CZ" sz="1400" u="sng" dirty="0" smtClean="0">
                <a:solidFill>
                  <a:srgbClr val="FF0000"/>
                </a:solidFill>
              </a:rPr>
            </a:br>
            <a:r>
              <a:rPr lang="cs-CZ" sz="1400" u="sng" dirty="0" smtClean="0">
                <a:solidFill>
                  <a:srgbClr val="FF0000"/>
                </a:solidFill>
              </a:rPr>
              <a:t>http://www.</a:t>
            </a:r>
            <a:r>
              <a:rPr lang="cs-CZ" sz="1400" u="sng" dirty="0" err="1" smtClean="0">
                <a:solidFill>
                  <a:srgbClr val="FF0000"/>
                </a:solidFill>
              </a:rPr>
              <a:t>plazacuba.com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images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travel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cuba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provinces.gif</a:t>
            </a:r>
            <a:endParaRPr lang="cs-CZ" sz="1400" u="sng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400" dirty="0" smtClean="0"/>
              <a:t>D1vmp8zzttzftq [</a:t>
            </a:r>
            <a:r>
              <a:rPr lang="cs-CZ" sz="1400" dirty="0"/>
              <a:t>online]. [cit. 2013-09-29]. Dostupné z WWW: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http://d1vmp8zzttzftq.cloudfront.net/wp-content/uploads/2012/08/the-vinales-valley-in-cuba-a-famous-tourist-destination-and-a-major-tobacco-growing-area-1600x1066.jpg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Miramichionline</a:t>
            </a:r>
            <a:r>
              <a:rPr lang="cs-CZ" sz="1400" dirty="0" smtClean="0"/>
              <a:t> [online</a:t>
            </a:r>
            <a:r>
              <a:rPr lang="cs-CZ" sz="1400" dirty="0"/>
              <a:t>]. [cit. </a:t>
            </a:r>
            <a:r>
              <a:rPr lang="cs-CZ" sz="1400" dirty="0" smtClean="0"/>
              <a:t>2013-09-29]. </a:t>
            </a:r>
            <a:r>
              <a:rPr lang="cs-CZ" sz="1400" dirty="0"/>
              <a:t>Dostupné z WWW: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http://www.</a:t>
            </a:r>
            <a:r>
              <a:rPr lang="cs-CZ" sz="1400" u="sng" dirty="0" err="1" smtClean="0">
                <a:solidFill>
                  <a:srgbClr val="FF0000"/>
                </a:solidFill>
              </a:rPr>
              <a:t>miramichionline.com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wp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content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uploads</a:t>
            </a:r>
            <a:r>
              <a:rPr lang="cs-CZ" sz="1400" u="sng" dirty="0" smtClean="0">
                <a:solidFill>
                  <a:srgbClr val="FF0000"/>
                </a:solidFill>
              </a:rPr>
              <a:t>/2013/03/</a:t>
            </a:r>
            <a:r>
              <a:rPr lang="cs-CZ" sz="1400" u="sng" dirty="0" err="1" smtClean="0">
                <a:solidFill>
                  <a:srgbClr val="FF0000"/>
                </a:solidFill>
              </a:rPr>
              <a:t>cuba.jpg</a:t>
            </a:r>
            <a:endParaRPr lang="cs-CZ" sz="1400" u="sng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allabouttailormadetravel</a:t>
            </a:r>
            <a:r>
              <a:rPr lang="cs-CZ" sz="1400" dirty="0" smtClean="0"/>
              <a:t> [online]. [cit. 2013-09-29]. Dostupné z WWW: 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u="sng" smtClean="0">
                <a:solidFill>
                  <a:srgbClr val="FF0000"/>
                </a:solidFill>
              </a:rPr>
              <a:t>http</a:t>
            </a:r>
            <a:r>
              <a:rPr lang="cs-CZ" sz="1400" u="sng" dirty="0" smtClean="0">
                <a:solidFill>
                  <a:srgbClr val="FF0000"/>
                </a:solidFill>
              </a:rPr>
              <a:t>://www.</a:t>
            </a:r>
            <a:r>
              <a:rPr lang="cs-CZ" sz="1400" u="sng" dirty="0" err="1" smtClean="0">
                <a:solidFill>
                  <a:srgbClr val="FF0000"/>
                </a:solidFill>
              </a:rPr>
              <a:t>allabouttailormadetravel.com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cuba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wp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content</a:t>
            </a:r>
            <a:r>
              <a:rPr lang="cs-CZ" sz="1400" u="sng" dirty="0" smtClean="0">
                <a:solidFill>
                  <a:srgbClr val="FF0000"/>
                </a:solidFill>
              </a:rPr>
              <a:t>/</a:t>
            </a:r>
            <a:r>
              <a:rPr lang="cs-CZ" sz="1400" u="sng" dirty="0" err="1" smtClean="0">
                <a:solidFill>
                  <a:srgbClr val="FF0000"/>
                </a:solidFill>
              </a:rPr>
              <a:t>uploads</a:t>
            </a:r>
            <a:r>
              <a:rPr lang="cs-CZ" sz="1400" u="sng" dirty="0" smtClean="0">
                <a:solidFill>
                  <a:srgbClr val="FF0000"/>
                </a:solidFill>
              </a:rPr>
              <a:t>/2011/12/</a:t>
            </a:r>
            <a:r>
              <a:rPr lang="cs-CZ" sz="1400" u="sng" dirty="0" err="1" smtClean="0">
                <a:solidFill>
                  <a:srgbClr val="FF0000"/>
                </a:solidFill>
              </a:rPr>
              <a:t>Cuban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beaches</a:t>
            </a:r>
            <a:r>
              <a:rPr lang="cs-CZ" sz="1400" u="sng" dirty="0" smtClean="0">
                <a:solidFill>
                  <a:srgbClr val="FF0000"/>
                </a:solidFill>
              </a:rPr>
              <a:t>-</a:t>
            </a:r>
            <a:r>
              <a:rPr lang="cs-CZ" sz="1400" u="sng" dirty="0" err="1" smtClean="0">
                <a:solidFill>
                  <a:srgbClr val="FF0000"/>
                </a:solidFill>
              </a:rPr>
              <a:t>zc.jpg</a:t>
            </a:r>
            <a:endParaRPr lang="cs-CZ" sz="1400" u="sng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rabicPeriod"/>
            </a:pPr>
            <a:r>
              <a:rPr lang="cs-CZ" sz="1400" dirty="0" smtClean="0"/>
              <a:t>Otevřená </a:t>
            </a:r>
            <a:r>
              <a:rPr lang="cs-CZ" sz="1400" dirty="0"/>
              <a:t>encyklopedie Wikipedie [online]. [cit. </a:t>
            </a:r>
            <a:r>
              <a:rPr lang="cs-CZ" sz="1400" dirty="0" smtClean="0"/>
              <a:t>2013-09-29]. </a:t>
            </a:r>
            <a:r>
              <a:rPr lang="cs-CZ" sz="1400" dirty="0"/>
              <a:t>Dostupné z WWW</a:t>
            </a:r>
            <a:r>
              <a:rPr lang="cs-CZ" sz="1400" dirty="0" smtClean="0"/>
              <a:t>:</a:t>
            </a:r>
            <a:br>
              <a:rPr lang="cs-CZ" sz="1400" dirty="0" smtClean="0"/>
            </a:br>
            <a:r>
              <a:rPr lang="cs-CZ" sz="1400" u="sng" dirty="0" smtClean="0">
                <a:solidFill>
                  <a:srgbClr val="FF0000"/>
                </a:solidFill>
              </a:rPr>
              <a:t>http://en.wikipedia.org/wiki/Cuba</a:t>
            </a:r>
          </a:p>
          <a:p>
            <a:pPr>
              <a:buFont typeface="+mj-lt"/>
              <a:buAutoNum type="arabicPeriod"/>
            </a:pPr>
            <a:r>
              <a:rPr lang="cs-CZ" sz="1400" dirty="0"/>
              <a:t>Otevřená encyklopedie Wikipedie [online]. [cit. 2013-09-29]. Dostupné z WWW:</a:t>
            </a:r>
            <a:br>
              <a:rPr lang="cs-CZ" sz="1400" dirty="0"/>
            </a:br>
            <a:r>
              <a:rPr lang="cs-CZ" sz="1400" u="sng" dirty="0">
                <a:solidFill>
                  <a:srgbClr val="FF0000"/>
                </a:solidFill>
              </a:rPr>
              <a:t>http://cs.wikipedia.org/wiki/Kuba</a:t>
            </a:r>
          </a:p>
          <a:p>
            <a:pPr>
              <a:buFont typeface="+mj-lt"/>
              <a:buAutoNum type="arabicPeriod"/>
            </a:pPr>
            <a:endParaRPr lang="cs-CZ" sz="1400" u="sng" dirty="0" smtClean="0">
              <a:solidFill>
                <a:srgbClr val="FF0000"/>
              </a:solidFill>
            </a:endParaRPr>
          </a:p>
          <a:p>
            <a:endParaRPr lang="cs-CZ" sz="1400" dirty="0"/>
          </a:p>
          <a:p>
            <a:r>
              <a:rPr lang="cs-CZ" sz="1400" dirty="0"/>
              <a:t>BAAR, Vladimír. Hospodářský zeměpis: regionální aspekty světového hospodářství : učebnice pro obchodní akademie a jiné střední školy. 1. vyd. Praha: Nakladatelství České geografické společnosti, 2002, 111 s. ISBN 80-860-3450-X.. </a:t>
            </a:r>
            <a:endParaRPr lang="cs-CZ" sz="1400" dirty="0" smtClean="0"/>
          </a:p>
          <a:p>
            <a:r>
              <a:rPr lang="cs-CZ" sz="1400" dirty="0" smtClean="0"/>
              <a:t>KAŠPAROVSKÝ</a:t>
            </a:r>
            <a:r>
              <a:rPr lang="cs-CZ" sz="1400" dirty="0"/>
              <a:t>, Karel. Zeměpis II. v kostce: pro střední školy : [regionální geografie]. 1. vyd. Praha: Fragment, 2008, 184 s. Maturita v kostce. ISBN 978-802-5305-850.. </a:t>
            </a:r>
            <a:endParaRPr lang="cs-CZ" sz="1400" dirty="0" smtClean="0"/>
          </a:p>
          <a:p>
            <a:r>
              <a:rPr lang="cs-CZ" sz="1400" dirty="0" smtClean="0"/>
              <a:t>[</a:t>
            </a:r>
            <a:r>
              <a:rPr lang="cs-CZ" sz="1400" dirty="0"/>
              <a:t>RED. CLP, [</a:t>
            </a:r>
            <a:r>
              <a:rPr lang="cs-CZ" sz="1400" dirty="0" err="1"/>
              <a:t>Red.Carlo</a:t>
            </a:r>
            <a:r>
              <a:rPr lang="cs-CZ" sz="1400" dirty="0"/>
              <a:t> </a:t>
            </a:r>
            <a:r>
              <a:rPr lang="cs-CZ" sz="1400" dirty="0" err="1"/>
              <a:t>Lauer</a:t>
            </a:r>
            <a:r>
              <a:rPr lang="cs-CZ" sz="1400" dirty="0"/>
              <a:t>, Milan BURSA a Jana PEŠTOVÁ. Encyklopedie Světa pro střední školy : [regionální geografie]. 1. vyd. Mnichov. Marco Polo, 2005, 207. ISBN 38-279-0006-9.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 spd="slow">
    <p:plus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367</TotalTime>
  <Words>840</Words>
  <Application>Microsoft Office PowerPoint</Application>
  <PresentationFormat>Předvádění na obrazovce (4:3)</PresentationFormat>
  <Paragraphs>147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Snímek 1</vt:lpstr>
      <vt:lpstr>KUBA</vt:lpstr>
      <vt:lpstr>Poloha</vt:lpstr>
      <vt:lpstr>Sousední státy</vt:lpstr>
      <vt:lpstr>Kvíz</vt:lpstr>
      <vt:lpstr>Administrativa</vt:lpstr>
      <vt:lpstr>Přírodní podmínky</vt:lpstr>
      <vt:lpstr>Vegetace</vt:lpstr>
      <vt:lpstr>Kvíz</vt:lpstr>
      <vt:lpstr>Snímek 10</vt:lpstr>
      <vt:lpstr>Hospodářství</vt:lpstr>
      <vt:lpstr>Průmysl</vt:lpstr>
      <vt:lpstr>Doprava</vt:lpstr>
      <vt:lpstr>Obyvatelstvo</vt:lpstr>
      <vt:lpstr>Města</vt:lpstr>
      <vt:lpstr>Dějiny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KUBA</dc:title>
  <dc:creator>Richard</dc:creator>
  <cp:lastModifiedBy>Staříci</cp:lastModifiedBy>
  <cp:revision>30</cp:revision>
  <dcterms:created xsi:type="dcterms:W3CDTF">2013-09-29T16:45:39Z</dcterms:created>
  <dcterms:modified xsi:type="dcterms:W3CDTF">2013-10-02T18:51:51Z</dcterms:modified>
</cp:coreProperties>
</file>