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7"/>
  </p:notesMasterIdLst>
  <p:sldIdLst>
    <p:sldId id="28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0" r:id="rId25"/>
    <p:sldId id="27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998" y="-10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17F6A0-B4C6-465E-89D2-96A3CF7509F8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97FAF2-AFFD-473E-9DA5-244DBCC1BF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34493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A,b,c,c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97FAF2-AFFD-473E-9DA5-244DBCC1BF7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888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001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986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9052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62303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6909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8303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5123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4668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5608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149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815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6CC0D5-0538-4BC5-A0C8-E2CFEF5AF1D1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78EF2-1C78-479E-83FE-58BD77EA85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6973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a/Rasta_Man_Barbados.jpg" TargetMode="External"/><Relationship Id="rId3" Type="http://schemas.openxmlformats.org/officeDocument/2006/relationships/hyperlink" Target="http://cs.wikipedia.org/wiki/Kingston" TargetMode="External"/><Relationship Id="rId7" Type="http://schemas.openxmlformats.org/officeDocument/2006/relationships/hyperlink" Target="http://userserve-ak.last.fm/serve/500/46336161/Bob+Marley.jpg" TargetMode="External"/><Relationship Id="rId2" Type="http://schemas.openxmlformats.org/officeDocument/2006/relationships/hyperlink" Target="http://cs.wikipedia.org/wiki/Jamajk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oreverb.rxmedicalweb.netdna-cdn.com/wp-content/gallery/misturadas/bob-marley.jpg" TargetMode="External"/><Relationship Id="rId5" Type="http://schemas.openxmlformats.org/officeDocument/2006/relationships/hyperlink" Target="http://cs.wikipedia.org/wiki/Bob_Marley" TargetMode="External"/><Relationship Id="rId10" Type="http://schemas.openxmlformats.org/officeDocument/2006/relationships/hyperlink" Target="http://cs.wikipedia.org/wiki/Soubor:Dreadlocked_rasta.jpg" TargetMode="External"/><Relationship Id="rId4" Type="http://schemas.openxmlformats.org/officeDocument/2006/relationships/hyperlink" Target="http://cs.wikipedia.org/wiki/Administrativn%C3%AD_d%C4%9Blen%C3%AD_Jamajky" TargetMode="External"/><Relationship Id="rId9" Type="http://schemas.openxmlformats.org/officeDocument/2006/relationships/hyperlink" Target="http://th08.deviantart.net/fs50/PRE/i/2009/335/d/7/Rastaman_by_klori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8/Jamaica_parishes_numbered2.png" TargetMode="External"/><Relationship Id="rId3" Type="http://schemas.openxmlformats.org/officeDocument/2006/relationships/hyperlink" Target="http://cs.wikipedia.org/wiki/Soubor:Kingston.png" TargetMode="External"/><Relationship Id="rId7" Type="http://schemas.openxmlformats.org/officeDocument/2006/relationships/hyperlink" Target="http://upload.wikimedia.org/wikipedia/commons/e/e4/LocationJamaica.svg" TargetMode="External"/><Relationship Id="rId2" Type="http://schemas.openxmlformats.org/officeDocument/2006/relationships/hyperlink" Target="http://cs.wikipedia.org/wiki/Soubor:Devonhous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6/62/Jamaica_coa.png" TargetMode="External"/><Relationship Id="rId5" Type="http://schemas.openxmlformats.org/officeDocument/2006/relationships/hyperlink" Target="http://upload.wikimedia.org/wikipedia/commons/0/0a/Flag_of_Jamaica.svg" TargetMode="External"/><Relationship Id="rId4" Type="http://schemas.openxmlformats.org/officeDocument/2006/relationships/hyperlink" Target="http://www.jamjka.estranky.cz/img/picture/1/kingston-jamaica6497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/>
        </p:nvGraphicFramePr>
        <p:xfrm>
          <a:off x="665163" y="836613"/>
          <a:ext cx="7813675" cy="447230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Jamajka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Alena Tesařová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</a:t>
                      </a:r>
                    </a:p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 Regionální geografie Ameriky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Druhý ročník vyššího gymnázia a sekunda víceletého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29. 09. 2013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Digitální učební materiál obsahuje geografickou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charakteristiku Jamajky.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je poskytnout a přiblížit žákům základní informace o státě, schopnost chápat látku v souvislostech.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 je zpracován v programu Microsoft PowerPoint. Prezentace obsahuje učební materiál,obrázky, dynamické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slidy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otázky a odpovědi. K výuce je potřeba dataprojektor, notebook, atlas.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dirty="0" smtClean="0">
                <a:ln w="38100">
                  <a:solidFill>
                    <a:schemeClr val="bg2"/>
                  </a:solidFill>
                </a:ln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Jamajka</a:t>
            </a:r>
            <a:endParaRPr lang="cs-CZ" b="1" dirty="0">
              <a:ln w="38100">
                <a:solidFill>
                  <a:schemeClr val="bg2"/>
                </a:solidFill>
              </a:ln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(Jamajské království)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3638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597" y="218573"/>
            <a:ext cx="5227868" cy="1143000"/>
          </a:xfrm>
        </p:spPr>
        <p:txBody>
          <a:bodyPr/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pic>
        <p:nvPicPr>
          <p:cNvPr id="1026" name="Picture 2" descr="D:\škola\sexta\zemák\prezentačky\hotové\jamajka\vlajka_jamaj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5210945" cy="2605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škola\sexta\zemák\prezentačky\hotové\jamajka\znak_jamajky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5377" y="2785839"/>
            <a:ext cx="3076575" cy="301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85378" y="2094688"/>
            <a:ext cx="30765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atin typeface="+mj-lt"/>
              </a:rPr>
              <a:t>Znak</a:t>
            </a:r>
            <a:endParaRPr lang="cs-CZ" sz="4400" dirty="0">
              <a:latin typeface="+mj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7664" y="394624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64288" y="5805264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6594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879" y="2516101"/>
            <a:ext cx="8229600" cy="188905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Stát </a:t>
            </a:r>
            <a:r>
              <a:rPr lang="cs-CZ" dirty="0"/>
              <a:t>ve střední Americe, nachází se na stejnojmenném ostrově ve Velkých </a:t>
            </a:r>
            <a:r>
              <a:rPr lang="cs-CZ" dirty="0" smtClean="0"/>
              <a:t>Antilách v </a:t>
            </a:r>
            <a:r>
              <a:rPr lang="cs-CZ" dirty="0"/>
              <a:t>Karibském moři. </a:t>
            </a:r>
          </a:p>
        </p:txBody>
      </p:sp>
      <p:pic>
        <p:nvPicPr>
          <p:cNvPr id="2050" name="Picture 2" descr="D:\škola\sexta\zemák\prezentačky\hotové\jamajka\LocationJamaica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409728"/>
            <a:ext cx="48965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láček 4"/>
          <p:cNvSpPr/>
          <p:nvPr/>
        </p:nvSpPr>
        <p:spPr>
          <a:xfrm>
            <a:off x="818015" y="0"/>
            <a:ext cx="2448272" cy="1224136"/>
          </a:xfrm>
          <a:prstGeom prst="cloudCallout">
            <a:avLst>
              <a:gd name="adj1" fmla="val 55701"/>
              <a:gd name="adj2" fmla="val 2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Věděli jste, že: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2339752" y="0"/>
            <a:ext cx="4320480" cy="20162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2"/>
                </a:solidFill>
              </a:rPr>
              <a:t>se jedná o největší anglicky mluvící ostrov v Karibiku a třetí největší v regionu?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300192" y="6021288"/>
            <a:ext cx="559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(11)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1152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5955" y="188640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u="sng" dirty="0"/>
              <a:t>Vyberte hodnoty, které náleží Jamajce: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4977" y="1208800"/>
            <a:ext cx="1666528" cy="6046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bg2"/>
                </a:solidFill>
              </a:rPr>
              <a:t>Rozloha: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79712" y="1228688"/>
            <a:ext cx="224131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10 991 km</a:t>
            </a:r>
            <a:r>
              <a:rPr lang="cs-CZ" sz="2800" baseline="30000" dirty="0" smtClean="0"/>
              <a:t>2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11 526 km</a:t>
            </a:r>
            <a:r>
              <a:rPr lang="cs-CZ" sz="2800" baseline="30000" dirty="0" smtClean="0"/>
              <a:t>2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15 248 km</a:t>
            </a:r>
            <a:r>
              <a:rPr lang="cs-CZ" sz="2800" baseline="30000" dirty="0" smtClean="0"/>
              <a:t>2</a:t>
            </a:r>
            <a:endParaRPr lang="cs-CZ" sz="28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1228688"/>
            <a:ext cx="28094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Počet obyvatel: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5918" y="1228688"/>
            <a:ext cx="205537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2 536 782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2 731 832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3 052 263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306" y="2780928"/>
            <a:ext cx="30637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Hustota osídlení: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07376" y="2780928"/>
            <a:ext cx="333854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236 obyvatel / km</a:t>
            </a:r>
            <a:r>
              <a:rPr lang="cs-CZ" sz="2800" baseline="30000" dirty="0" smtClean="0"/>
              <a:t>2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242 obyvatel / km</a:t>
            </a:r>
            <a:r>
              <a:rPr lang="cs-CZ" sz="2800" baseline="30000" dirty="0" smtClean="0"/>
              <a:t>2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249 obyvatel / km</a:t>
            </a:r>
            <a:r>
              <a:rPr lang="cs-CZ" sz="2800" baseline="30000" dirty="0" smtClean="0"/>
              <a:t>2</a:t>
            </a:r>
            <a:endParaRPr lang="cs-CZ" sz="28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0306" y="4165923"/>
            <a:ext cx="25217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Hlavní město: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32087" y="4165923"/>
            <a:ext cx="26380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Havana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Port-au-Prince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800" dirty="0" smtClean="0"/>
              <a:t>Kingston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5550918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</a:rPr>
              <a:t>Měna: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59023" y="5581695"/>
            <a:ext cx="3262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Jamajský dolar (JMD)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49045" y="5509707"/>
            <a:ext cx="1188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bg2"/>
                </a:solidFill>
              </a:rPr>
              <a:t>Jazyk:</a:t>
            </a:r>
            <a:endParaRPr lang="cs-CZ" sz="3200" b="1" dirty="0">
              <a:solidFill>
                <a:schemeClr val="bg2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32798" y="5581695"/>
            <a:ext cx="26496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angličtina, </a:t>
            </a:r>
            <a:r>
              <a:rPr lang="cs-CZ" sz="2800" dirty="0" err="1" smtClean="0"/>
              <a:t>patois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28532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2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Členství </a:t>
            </a:r>
            <a:r>
              <a:rPr lang="cs-CZ" b="1" dirty="0"/>
              <a:t>v organizacích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OSN: od 18</a:t>
            </a:r>
            <a:r>
              <a:rPr lang="cs-CZ" dirty="0"/>
              <a:t>. září </a:t>
            </a:r>
            <a:r>
              <a:rPr lang="cs-CZ" dirty="0" smtClean="0"/>
              <a:t>1962</a:t>
            </a:r>
          </a:p>
          <a:p>
            <a:pPr marL="0" indent="0">
              <a:buNone/>
            </a:pPr>
            <a:r>
              <a:rPr lang="cs-CZ" dirty="0" err="1" smtClean="0"/>
              <a:t>Commonwealth</a:t>
            </a:r>
            <a:r>
              <a:rPr lang="cs-CZ" dirty="0" smtClean="0"/>
              <a:t>: od roku 1962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0373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           (12)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Administrativní členění</a:t>
            </a:r>
            <a:endParaRPr lang="cs-CZ" dirty="0"/>
          </a:p>
        </p:txBody>
      </p:sp>
      <p:pic>
        <p:nvPicPr>
          <p:cNvPr id="3074" name="Picture 2" descr="D:\škola\sexta\zemák\prezentačky\hotové\jamajka\200px-Jamaica_parishes_numbered2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771783"/>
            <a:ext cx="3741119" cy="14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5218654"/>
              </p:ext>
            </p:extLst>
          </p:nvPr>
        </p:nvGraphicFramePr>
        <p:xfrm>
          <a:off x="305780" y="2060848"/>
          <a:ext cx="8532440" cy="1487985"/>
        </p:xfrm>
        <a:graphic>
          <a:graphicData uri="http://schemas.openxmlformats.org/drawingml/2006/table">
            <a:tbl>
              <a:tblPr/>
              <a:tblGrid>
                <a:gridCol w="395536"/>
                <a:gridCol w="1656184"/>
                <a:gridCol w="1512168"/>
                <a:gridCol w="2808312"/>
                <a:gridCol w="2160240"/>
              </a:tblGrid>
              <a:tr h="390705">
                <a:tc>
                  <a:txBody>
                    <a:bodyPr/>
                    <a:lstStyle/>
                    <a:p>
                      <a:pPr algn="l"/>
                      <a:r>
                        <a:rPr lang="cs-CZ" dirty="0">
                          <a:solidFill>
                            <a:schemeClr val="bg2"/>
                          </a:solidFill>
                          <a:effectLst/>
                        </a:rPr>
                        <a:t>Č.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chemeClr val="bg2"/>
                          </a:solidFill>
                          <a:effectLst/>
                        </a:rPr>
                        <a:t>Kraj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2"/>
                          </a:solidFill>
                          <a:effectLst/>
                        </a:rPr>
                        <a:t>Rozloha km²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2"/>
                          </a:solidFill>
                          <a:effectLst/>
                        </a:rPr>
                        <a:t>Obyvatel</a:t>
                      </a:r>
                      <a:r>
                        <a:rPr lang="cs-CZ" baseline="0" dirty="0" smtClean="0">
                          <a:solidFill>
                            <a:schemeClr val="bg2"/>
                          </a:solidFill>
                          <a:effectLst/>
                        </a:rPr>
                        <a:t> (</a:t>
                      </a:r>
                      <a:r>
                        <a:rPr lang="cs-CZ" u="none" strike="noStrike" dirty="0" smtClean="0">
                          <a:solidFill>
                            <a:schemeClr val="bg2"/>
                          </a:solidFill>
                          <a:effectLst/>
                        </a:rPr>
                        <a:t>sčítání</a:t>
                      </a:r>
                      <a:r>
                        <a:rPr lang="cs-CZ" u="none" strike="noStrike" baseline="0" dirty="0" smtClean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cs-CZ" u="none" strike="noStrike" dirty="0" smtClean="0">
                          <a:solidFill>
                            <a:schemeClr val="bg2"/>
                          </a:solidFill>
                          <a:effectLst/>
                        </a:rPr>
                        <a:t>lidu</a:t>
                      </a:r>
                      <a:r>
                        <a:rPr lang="cs-CZ" dirty="0">
                          <a:solidFill>
                            <a:schemeClr val="bg2"/>
                          </a:solidFill>
                          <a:effectLst/>
                        </a:rPr>
                        <a:t> </a:t>
                      </a:r>
                      <a:r>
                        <a:rPr lang="cs-CZ" dirty="0" smtClean="0">
                          <a:solidFill>
                            <a:schemeClr val="bg2"/>
                          </a:solidFill>
                          <a:effectLst/>
                        </a:rPr>
                        <a:t>2001)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chemeClr val="bg2"/>
                          </a:solidFill>
                          <a:effectLst/>
                        </a:rPr>
                        <a:t>Hl.město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CC"/>
                    </a:solidFill>
                  </a:tcPr>
                </a:tc>
              </a:tr>
              <a:tr h="300298">
                <a:tc>
                  <a:txBody>
                    <a:bodyPr/>
                    <a:lstStyle/>
                    <a:p>
                      <a:r>
                        <a:rPr lang="cs-CZ" dirty="0">
                          <a:solidFill>
                            <a:schemeClr val="bg2"/>
                          </a:solidFill>
                          <a:effectLst/>
                        </a:rPr>
                        <a:t>1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FFA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Cornwall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FFA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3.939,3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FFA9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600.581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FFA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Montego</a:t>
                      </a:r>
                      <a:r>
                        <a:rPr lang="cs-CZ" u="none" strike="noStrike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Bay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FFA9"/>
                    </a:solidFill>
                  </a:tcPr>
                </a:tc>
              </a:tr>
              <a:tr h="300298"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2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Middlesex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C5C5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5.041,9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C5C5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1.183.361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C5C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Spanish</a:t>
                      </a:r>
                      <a:r>
                        <a:rPr lang="cs-CZ" u="none" strike="noStrike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Town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C5C5"/>
                    </a:solidFill>
                  </a:tcPr>
                </a:tc>
              </a:tr>
              <a:tr h="300298">
                <a:tc>
                  <a:txBody>
                    <a:bodyPr/>
                    <a:lstStyle/>
                    <a:p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FF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Surrey</a:t>
                      </a:r>
                      <a:r>
                        <a:rPr lang="cs-CZ" u="none" strike="noStrike" dirty="0">
                          <a:solidFill>
                            <a:schemeClr val="bg2"/>
                          </a:solidFill>
                          <a:effectLst/>
                        </a:rPr>
                        <a:t> </a:t>
                      </a:r>
                      <a:r>
                        <a:rPr lang="cs-CZ" u="none" strike="noStrike" dirty="0" err="1">
                          <a:solidFill>
                            <a:schemeClr val="bg2"/>
                          </a:solidFill>
                          <a:effectLst/>
                        </a:rPr>
                        <a:t>County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FFA6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2.009,3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FFA6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>
                          <a:solidFill>
                            <a:schemeClr val="bg2"/>
                          </a:solidFill>
                          <a:effectLst/>
                        </a:rPr>
                        <a:t>823.689</a:t>
                      </a: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FFA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none" strike="noStrike" dirty="0">
                          <a:solidFill>
                            <a:schemeClr val="bg2"/>
                          </a:solidFill>
                          <a:effectLst/>
                        </a:rPr>
                        <a:t>Kingston</a:t>
                      </a:r>
                      <a:endParaRPr lang="cs-CZ" dirty="0">
                        <a:solidFill>
                          <a:schemeClr val="bg2"/>
                        </a:solidFill>
                        <a:effectLst/>
                      </a:endParaRPr>
                    </a:p>
                  </a:txBody>
                  <a:tcPr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FFA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09178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Přírodní poměry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pobřeží - lemované </a:t>
            </a:r>
            <a:r>
              <a:rPr lang="cs-CZ" dirty="0"/>
              <a:t>korálovými útesy, skalnaté</a:t>
            </a:r>
          </a:p>
          <a:p>
            <a:r>
              <a:rPr lang="cs-CZ" dirty="0" smtClean="0"/>
              <a:t>vnitrozemí  - </a:t>
            </a:r>
            <a:r>
              <a:rPr lang="cs-CZ" dirty="0"/>
              <a:t>hornaté s vápencovými krasovými plošinami (žleby, závrty)</a:t>
            </a:r>
          </a:p>
          <a:p>
            <a:r>
              <a:rPr lang="cs-CZ" dirty="0" smtClean="0"/>
              <a:t>velká </a:t>
            </a:r>
            <a:r>
              <a:rPr lang="cs-CZ" dirty="0"/>
              <a:t>škála nadmořských výšek – od 150 m až k nejvyššímu bodu ostrova 2256 m </a:t>
            </a:r>
          </a:p>
          <a:p>
            <a:r>
              <a:rPr lang="cs-CZ" u="sng" dirty="0" smtClean="0"/>
              <a:t>Blue </a:t>
            </a:r>
            <a:r>
              <a:rPr lang="cs-CZ" u="sng" dirty="0" err="1" smtClean="0"/>
              <a:t>Montains</a:t>
            </a:r>
            <a:r>
              <a:rPr lang="cs-CZ" dirty="0" smtClean="0"/>
              <a:t>: </a:t>
            </a:r>
            <a:r>
              <a:rPr lang="cs-CZ" dirty="0"/>
              <a:t>komplex geologicky odrážející rozmanitou historii, zahrnující sopečnou činnost i metamorfní aktivity. Zdejší park má tři různá horská pásma. Kromě hor doplňují krajinu také údolí a roviny</a:t>
            </a:r>
          </a:p>
        </p:txBody>
      </p:sp>
    </p:spTree>
    <p:extLst>
      <p:ext uri="{BB962C8B-B14F-4D97-AF65-F5344CB8AC3E}">
        <p14:creationId xmlns:p14="http://schemas.microsoft.com/office/powerpoint/2010/main" xmlns="" val="1471836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Byl také vyhlášen památkou UNESCO. Je situován na východním cípu Jamajky, má rozlohu 495,2 km čtverečních a představuje 4,5% povrchu Jamajky.</a:t>
            </a:r>
          </a:p>
          <a:p>
            <a:r>
              <a:rPr lang="cs-CZ" dirty="0" smtClean="0"/>
              <a:t>pět </a:t>
            </a:r>
            <a:r>
              <a:rPr lang="cs-CZ" dirty="0"/>
              <a:t>hlavních nížin - </a:t>
            </a:r>
            <a:r>
              <a:rPr lang="cs-CZ" dirty="0" err="1"/>
              <a:t>Vere</a:t>
            </a:r>
            <a:r>
              <a:rPr lang="cs-CZ" dirty="0"/>
              <a:t>, St Jago, </a:t>
            </a:r>
            <a:r>
              <a:rPr lang="cs-CZ" dirty="0" err="1"/>
              <a:t>George´s</a:t>
            </a:r>
            <a:r>
              <a:rPr lang="cs-CZ" dirty="0"/>
              <a:t>, </a:t>
            </a:r>
            <a:r>
              <a:rPr lang="cs-CZ" dirty="0" err="1"/>
              <a:t>Liguanea</a:t>
            </a:r>
            <a:r>
              <a:rPr lang="cs-CZ" dirty="0"/>
              <a:t> a Pedro - jsou stěžejními místy pro jejich především zemědělsky zaměřenou </a:t>
            </a:r>
            <a:r>
              <a:rPr lang="cs-CZ" dirty="0" smtClean="0"/>
              <a:t>ekonomiku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275856" y="0"/>
            <a:ext cx="2448272" cy="1224136"/>
          </a:xfrm>
          <a:prstGeom prst="cloudCallout">
            <a:avLst>
              <a:gd name="adj1" fmla="val 55701"/>
              <a:gd name="adj2" fmla="val 2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Věděli jste, že: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895528" y="116632"/>
            <a:ext cx="4248472" cy="1484784"/>
          </a:xfrm>
          <a:prstGeom prst="cloudCallout">
            <a:avLst>
              <a:gd name="adj1" fmla="val -43002"/>
              <a:gd name="adj2" fmla="val 514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>
                <a:solidFill>
                  <a:schemeClr val="bg2"/>
                </a:solidFill>
              </a:rPr>
              <a:t>Blue a John </a:t>
            </a:r>
            <a:r>
              <a:rPr lang="cs-CZ" i="1" dirty="0" err="1">
                <a:solidFill>
                  <a:schemeClr val="bg2"/>
                </a:solidFill>
              </a:rPr>
              <a:t>Crow</a:t>
            </a:r>
            <a:r>
              <a:rPr lang="cs-CZ" i="1" dirty="0">
                <a:solidFill>
                  <a:schemeClr val="bg2"/>
                </a:solidFill>
              </a:rPr>
              <a:t> </a:t>
            </a:r>
            <a:r>
              <a:rPr lang="cs-CZ" i="1" dirty="0" err="1">
                <a:solidFill>
                  <a:schemeClr val="bg2"/>
                </a:solidFill>
              </a:rPr>
              <a:t>Mountains</a:t>
            </a:r>
            <a:r>
              <a:rPr lang="cs-CZ" i="1" dirty="0">
                <a:solidFill>
                  <a:schemeClr val="bg2"/>
                </a:solidFill>
              </a:rPr>
              <a:t> </a:t>
            </a:r>
            <a:r>
              <a:rPr lang="cs-CZ" i="1" dirty="0" err="1">
                <a:solidFill>
                  <a:schemeClr val="bg2"/>
                </a:solidFill>
              </a:rPr>
              <a:t>National</a:t>
            </a:r>
            <a:r>
              <a:rPr lang="cs-CZ" i="1" dirty="0">
                <a:solidFill>
                  <a:schemeClr val="bg2"/>
                </a:solidFill>
              </a:rPr>
              <a:t> Park</a:t>
            </a:r>
            <a:r>
              <a:rPr lang="cs-CZ" dirty="0">
                <a:solidFill>
                  <a:schemeClr val="bg2"/>
                </a:solidFill>
              </a:rPr>
              <a:t> (BJCMNP) je největším národním parkem Jamajky</a:t>
            </a:r>
            <a:r>
              <a:rPr lang="cs-CZ" dirty="0" smtClean="0">
                <a:solidFill>
                  <a:schemeClr val="bg2"/>
                </a:solidFill>
              </a:rPr>
              <a:t>?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213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hodně </a:t>
            </a:r>
            <a:r>
              <a:rPr lang="cs-CZ" dirty="0"/>
              <a:t>přírodních řek a pramenů </a:t>
            </a:r>
          </a:p>
          <a:p>
            <a:r>
              <a:rPr lang="cs-CZ" dirty="0" smtClean="0"/>
              <a:t>přes </a:t>
            </a:r>
            <a:r>
              <a:rPr lang="cs-CZ" dirty="0"/>
              <a:t>120 řek protéká zemí od hor k pobřeží.</a:t>
            </a:r>
          </a:p>
          <a:p>
            <a:r>
              <a:rPr lang="cs-CZ" dirty="0" smtClean="0"/>
              <a:t>řeky </a:t>
            </a:r>
            <a:r>
              <a:rPr lang="cs-CZ" dirty="0"/>
              <a:t>na severu bývají kratší a rychlejší než řeky na jihu</a:t>
            </a:r>
          </a:p>
          <a:p>
            <a:r>
              <a:rPr lang="cs-CZ" dirty="0" smtClean="0"/>
              <a:t>rychle </a:t>
            </a:r>
            <a:r>
              <a:rPr lang="cs-CZ" dirty="0"/>
              <a:t>tekoucí řeky – Black River, Rio </a:t>
            </a:r>
            <a:r>
              <a:rPr lang="cs-CZ" dirty="0" err="1"/>
              <a:t>Cobre</a:t>
            </a:r>
            <a:r>
              <a:rPr lang="cs-CZ" dirty="0"/>
              <a:t>, </a:t>
            </a:r>
            <a:r>
              <a:rPr lang="cs-CZ" dirty="0" err="1"/>
              <a:t>Milk</a:t>
            </a:r>
            <a:r>
              <a:rPr lang="cs-CZ" dirty="0"/>
              <a:t> River, Rio Grande a Martha </a:t>
            </a:r>
            <a:r>
              <a:rPr lang="cs-CZ" dirty="0" err="1"/>
              <a:t>Brae</a:t>
            </a:r>
            <a:r>
              <a:rPr lang="cs-CZ" dirty="0"/>
              <a:t> – se využívají k produkci elektřiny a k transportu, nebo k zavlažování polí</a:t>
            </a:r>
          </a:p>
          <a:p>
            <a:r>
              <a:rPr lang="cs-CZ" dirty="0" smtClean="0"/>
              <a:t>minerální  </a:t>
            </a:r>
            <a:r>
              <a:rPr lang="cs-CZ" dirty="0"/>
              <a:t>prameny </a:t>
            </a:r>
            <a:r>
              <a:rPr lang="cs-CZ" dirty="0" smtClean="0"/>
              <a:t>- </a:t>
            </a:r>
            <a:r>
              <a:rPr lang="cs-CZ" dirty="0"/>
              <a:t>vznik lázeňských středisek (</a:t>
            </a:r>
            <a:r>
              <a:rPr lang="cs-CZ" dirty="0" err="1"/>
              <a:t>Milk</a:t>
            </a:r>
            <a:r>
              <a:rPr lang="cs-CZ" dirty="0"/>
              <a:t> River </a:t>
            </a:r>
            <a:r>
              <a:rPr lang="cs-CZ" dirty="0" err="1"/>
              <a:t>Bath</a:t>
            </a:r>
            <a:r>
              <a:rPr lang="cs-CZ" dirty="0"/>
              <a:t>, </a:t>
            </a:r>
            <a:r>
              <a:rPr lang="cs-CZ" dirty="0" err="1"/>
              <a:t>Bath</a:t>
            </a:r>
            <a:r>
              <a:rPr lang="cs-CZ" dirty="0"/>
              <a:t> </a:t>
            </a:r>
            <a:r>
              <a:rPr lang="cs-CZ" dirty="0" err="1"/>
              <a:t>Fountain</a:t>
            </a:r>
            <a:r>
              <a:rPr lang="cs-CZ" dirty="0"/>
              <a:t>, </a:t>
            </a:r>
            <a:r>
              <a:rPr lang="cs-CZ" dirty="0" err="1"/>
              <a:t>Spa</a:t>
            </a:r>
            <a:r>
              <a:rPr lang="cs-CZ" dirty="0"/>
              <a:t> a Grand </a:t>
            </a:r>
            <a:r>
              <a:rPr lang="cs-CZ" dirty="0" err="1"/>
              <a:t>Lido</a:t>
            </a:r>
            <a:r>
              <a:rPr lang="cs-CZ" dirty="0"/>
              <a:t> </a:t>
            </a:r>
            <a:r>
              <a:rPr lang="cs-CZ" dirty="0" err="1"/>
              <a:t>Sans</a:t>
            </a:r>
            <a:r>
              <a:rPr lang="cs-CZ" dirty="0"/>
              <a:t> </a:t>
            </a:r>
            <a:r>
              <a:rPr lang="cs-CZ" dirty="0" err="1"/>
              <a:t>Souci</a:t>
            </a:r>
            <a:r>
              <a:rPr lang="cs-CZ" dirty="0"/>
              <a:t>, </a:t>
            </a:r>
            <a:r>
              <a:rPr lang="cs-CZ" dirty="0" err="1"/>
              <a:t>Rockfort</a:t>
            </a:r>
            <a:r>
              <a:rPr lang="cs-CZ" dirty="0"/>
              <a:t> </a:t>
            </a:r>
            <a:r>
              <a:rPr lang="cs-CZ" dirty="0" err="1"/>
              <a:t>Mineral</a:t>
            </a:r>
            <a:r>
              <a:rPr lang="cs-CZ" dirty="0"/>
              <a:t> </a:t>
            </a:r>
            <a:r>
              <a:rPr lang="cs-CZ" dirty="0" err="1"/>
              <a:t>Bath</a:t>
            </a:r>
            <a:r>
              <a:rPr lang="cs-CZ" dirty="0"/>
              <a:t>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9870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Podnebí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tropické </a:t>
            </a:r>
            <a:r>
              <a:rPr lang="cs-CZ" dirty="0"/>
              <a:t>s občasnými hurikány</a:t>
            </a:r>
          </a:p>
          <a:p>
            <a:r>
              <a:rPr lang="cs-CZ" dirty="0" smtClean="0"/>
              <a:t>průměrná </a:t>
            </a:r>
            <a:r>
              <a:rPr lang="cs-CZ" dirty="0"/>
              <a:t>teplota je 27 stupňů Celsia </a:t>
            </a:r>
          </a:p>
          <a:p>
            <a:r>
              <a:rPr lang="cs-CZ" dirty="0" smtClean="0"/>
              <a:t>nejteplejší </a:t>
            </a:r>
            <a:r>
              <a:rPr lang="cs-CZ" dirty="0"/>
              <a:t>měsíce jsou v létě a to od května do září</a:t>
            </a:r>
          </a:p>
          <a:p>
            <a:r>
              <a:rPr lang="cs-CZ" dirty="0" smtClean="0"/>
              <a:t>zimní </a:t>
            </a:r>
            <a:r>
              <a:rPr lang="cs-CZ" dirty="0"/>
              <a:t>období (prosinec až březen) je znatelně chladnější</a:t>
            </a:r>
          </a:p>
          <a:p>
            <a:r>
              <a:rPr lang="cs-CZ" u="sng" dirty="0" smtClean="0"/>
              <a:t>Blue </a:t>
            </a:r>
            <a:r>
              <a:rPr lang="cs-CZ" u="sng" dirty="0" err="1"/>
              <a:t>Mountain</a:t>
            </a:r>
            <a:r>
              <a:rPr lang="cs-CZ" u="sng" dirty="0"/>
              <a:t> </a:t>
            </a:r>
            <a:r>
              <a:rPr lang="cs-CZ" u="sng" dirty="0" err="1"/>
              <a:t>Peak</a:t>
            </a:r>
            <a:r>
              <a:rPr lang="cs-CZ" dirty="0"/>
              <a:t> (Modrá hora) teplota dosahuje maximálně ke 13 stupňům Celsia</a:t>
            </a:r>
          </a:p>
        </p:txBody>
      </p:sp>
    </p:spTree>
    <p:extLst>
      <p:ext uri="{BB962C8B-B14F-4D97-AF65-F5344CB8AC3E}">
        <p14:creationId xmlns:p14="http://schemas.microsoft.com/office/powerpoint/2010/main" xmlns="" val="3834432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Vegetace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stále </a:t>
            </a:r>
            <a:r>
              <a:rPr lang="cs-CZ" dirty="0"/>
              <a:t>zelené tropické lesy a savany s velkým množstvím kaktusů</a:t>
            </a:r>
          </a:p>
          <a:p>
            <a:r>
              <a:rPr lang="cs-CZ" dirty="0" smtClean="0"/>
              <a:t>Jamajčané </a:t>
            </a:r>
            <a:r>
              <a:rPr lang="cs-CZ" dirty="0"/>
              <a:t>jí tedy používají úplně ke všemu, vaří z ní (z částí obsahujících méně THC - listy,…), dělají z ní lana, odolné oblečení. Ačkoli je kouření marihuany na Jamajce mimo zákon, Jamajčané jí kouří hojně jako národní sport (podobně jako v Tunisku se kouří vodní dýmky a v Turecku pijí kávu,…). Na Jamajce se pro konopí uchytilo mnoho výrazů (např. </a:t>
            </a:r>
            <a:r>
              <a:rPr lang="cs-CZ" dirty="0" err="1"/>
              <a:t>kaya</a:t>
            </a:r>
            <a:r>
              <a:rPr lang="cs-CZ" dirty="0"/>
              <a:t>).</a:t>
            </a:r>
          </a:p>
        </p:txBody>
      </p:sp>
      <p:sp>
        <p:nvSpPr>
          <p:cNvPr id="4" name="Obláček 3"/>
          <p:cNvSpPr/>
          <p:nvPr/>
        </p:nvSpPr>
        <p:spPr>
          <a:xfrm>
            <a:off x="3851920" y="0"/>
            <a:ext cx="2448272" cy="1224136"/>
          </a:xfrm>
          <a:prstGeom prst="cloudCallout">
            <a:avLst>
              <a:gd name="adj1" fmla="val 55701"/>
              <a:gd name="adj2" fmla="val 2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Věděli jste, že: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724128" y="16577"/>
            <a:ext cx="2952328" cy="139620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na Jamajce roste marihuana jako téměř plevelná rostlina?</a:t>
            </a:r>
          </a:p>
        </p:txBody>
      </p:sp>
    </p:spTree>
    <p:extLst>
      <p:ext uri="{BB962C8B-B14F-4D97-AF65-F5344CB8AC3E}">
        <p14:creationId xmlns:p14="http://schemas.microsoft.com/office/powerpoint/2010/main" xmlns="" val="694709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Hospodářství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především </a:t>
            </a:r>
            <a:r>
              <a:rPr lang="cs-CZ" dirty="0"/>
              <a:t>bauxit a jeho produkty, hliník a oxid </a:t>
            </a:r>
            <a:r>
              <a:rPr lang="cs-CZ" dirty="0" smtClean="0"/>
              <a:t>hlinitý (export)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další </a:t>
            </a:r>
            <a:r>
              <a:rPr lang="cs-CZ" dirty="0"/>
              <a:t>vyvážené produkty: cukr, tabák, rum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565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Doprava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dvě </a:t>
            </a:r>
            <a:r>
              <a:rPr lang="cs-CZ" sz="3000" dirty="0"/>
              <a:t>mezinárodní letiště: </a:t>
            </a:r>
            <a:r>
              <a:rPr lang="cs-CZ" sz="3000" dirty="0" err="1"/>
              <a:t>Sangster</a:t>
            </a:r>
            <a:r>
              <a:rPr lang="cs-CZ" sz="3000" dirty="0"/>
              <a:t> International </a:t>
            </a:r>
            <a:r>
              <a:rPr lang="cs-CZ" sz="3000" dirty="0" err="1"/>
              <a:t>Airport</a:t>
            </a:r>
            <a:r>
              <a:rPr lang="cs-CZ" sz="3000" dirty="0"/>
              <a:t> v </a:t>
            </a:r>
            <a:r>
              <a:rPr lang="cs-CZ" sz="3000" dirty="0" err="1"/>
              <a:t>Montego</a:t>
            </a:r>
            <a:r>
              <a:rPr lang="cs-CZ" sz="3000" dirty="0"/>
              <a:t> </a:t>
            </a:r>
            <a:r>
              <a:rPr lang="cs-CZ" sz="3000" dirty="0" err="1"/>
              <a:t>Bay</a:t>
            </a:r>
            <a:r>
              <a:rPr lang="cs-CZ" sz="3000" dirty="0"/>
              <a:t> a Norman </a:t>
            </a:r>
            <a:r>
              <a:rPr lang="cs-CZ" sz="3000" dirty="0" err="1"/>
              <a:t>Manley</a:t>
            </a:r>
            <a:r>
              <a:rPr lang="cs-CZ" sz="3000" dirty="0"/>
              <a:t> International </a:t>
            </a:r>
            <a:r>
              <a:rPr lang="cs-CZ" sz="3000" dirty="0" err="1"/>
              <a:t>Airport</a:t>
            </a:r>
            <a:r>
              <a:rPr lang="cs-CZ" sz="3000" dirty="0"/>
              <a:t> v Kingstonu</a:t>
            </a:r>
          </a:p>
          <a:p>
            <a:r>
              <a:rPr lang="cs-CZ" sz="3000" dirty="0" smtClean="0"/>
              <a:t>Letiště </a:t>
            </a:r>
            <a:r>
              <a:rPr lang="cs-CZ" sz="3000" dirty="0" err="1"/>
              <a:t>Sangster</a:t>
            </a:r>
            <a:r>
              <a:rPr lang="cs-CZ" sz="3000" dirty="0"/>
              <a:t> International je primárním bodem vstupu pro většinu turistů. </a:t>
            </a:r>
          </a:p>
          <a:p>
            <a:r>
              <a:rPr lang="cs-CZ" sz="3000" dirty="0" smtClean="0"/>
              <a:t>Jamajka </a:t>
            </a:r>
            <a:r>
              <a:rPr lang="cs-CZ" sz="3000" dirty="0"/>
              <a:t>je od České republiky vzdálena 8670 km</a:t>
            </a:r>
          </a:p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108776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/>
                </a:solidFill>
              </a:rPr>
              <a:t>Obyvatelstvo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asi </a:t>
            </a:r>
            <a:r>
              <a:rPr lang="cs-CZ" dirty="0"/>
              <a:t>90% černoši a mulati</a:t>
            </a:r>
          </a:p>
          <a:p>
            <a:r>
              <a:rPr lang="cs-CZ" dirty="0" smtClean="0"/>
              <a:t>dále </a:t>
            </a:r>
            <a:r>
              <a:rPr lang="cs-CZ" dirty="0"/>
              <a:t>Indové, Číňané a běloši</a:t>
            </a:r>
          </a:p>
          <a:p>
            <a:r>
              <a:rPr lang="cs-CZ" dirty="0" smtClean="0"/>
              <a:t>původní </a:t>
            </a:r>
            <a:r>
              <a:rPr lang="cs-CZ" dirty="0"/>
              <a:t>obyvatelé </a:t>
            </a:r>
            <a:r>
              <a:rPr lang="cs-CZ" dirty="0" err="1"/>
              <a:t>maroonského</a:t>
            </a:r>
            <a:r>
              <a:rPr lang="cs-CZ" dirty="0"/>
              <a:t> kmene a venkovských jamajských komunit</a:t>
            </a:r>
          </a:p>
          <a:p>
            <a:r>
              <a:rPr lang="cs-CZ" dirty="0" err="1" smtClean="0"/>
              <a:t>Maroon</a:t>
            </a:r>
            <a:r>
              <a:rPr lang="cs-CZ" dirty="0" smtClean="0"/>
              <a:t> </a:t>
            </a:r>
            <a:r>
              <a:rPr lang="cs-CZ" dirty="0"/>
              <a:t>udrželi svou svrchovanou vládu a tradice včetně jazyku, hudby, tance, řemesla, náboženských rituálů a znalostí léčivých rostlin</a:t>
            </a:r>
          </a:p>
          <a:p>
            <a:r>
              <a:rPr lang="cs-CZ" u="sng" dirty="0" smtClean="0"/>
              <a:t>UNESCO</a:t>
            </a:r>
            <a:r>
              <a:rPr lang="cs-CZ" dirty="0" smtClean="0"/>
              <a:t> </a:t>
            </a:r>
            <a:r>
              <a:rPr lang="cs-CZ" dirty="0"/>
              <a:t>uznalo „dědictví </a:t>
            </a:r>
            <a:r>
              <a:rPr lang="cs-CZ" dirty="0" err="1"/>
              <a:t>Maroonů</a:t>
            </a:r>
            <a:r>
              <a:rPr lang="cs-CZ" dirty="0"/>
              <a:t> ve městě </a:t>
            </a:r>
            <a:r>
              <a:rPr lang="cs-CZ" dirty="0" err="1"/>
              <a:t>Moore</a:t>
            </a:r>
            <a:r>
              <a:rPr lang="cs-CZ" dirty="0"/>
              <a:t> na Jamajce“ jako „Mistrovské dílo ústního a nehmotného dědictví lidstva“ a pracují s </a:t>
            </a:r>
            <a:r>
              <a:rPr lang="cs-CZ" dirty="0" err="1"/>
              <a:t>Maroonským</a:t>
            </a:r>
            <a:r>
              <a:rPr lang="cs-CZ" dirty="0"/>
              <a:t> koncilem města </a:t>
            </a:r>
            <a:r>
              <a:rPr lang="cs-CZ" dirty="0" err="1"/>
              <a:t>Moore</a:t>
            </a:r>
            <a:r>
              <a:rPr lang="cs-CZ" dirty="0"/>
              <a:t> na uchování tohoto dědictví</a:t>
            </a:r>
          </a:p>
          <a:p>
            <a:r>
              <a:rPr lang="cs-CZ" dirty="0" smtClean="0"/>
              <a:t>vliv </a:t>
            </a:r>
            <a:r>
              <a:rPr lang="cs-CZ" dirty="0" err="1"/>
              <a:t>Maroonů</a:t>
            </a:r>
            <a:r>
              <a:rPr lang="cs-CZ" dirty="0"/>
              <a:t>, a zároveň udržování afrických tradic vyústil v silnou afro-jamajskou kulturu, především u skrytých, venkovských komunit v horách v okolí Národního Parku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442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/>
                </a:solidFill>
              </a:rPr>
              <a:t>Náboženství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nejrozšířenějším </a:t>
            </a:r>
            <a:r>
              <a:rPr lang="cs-CZ" sz="2800" dirty="0"/>
              <a:t>náboženství = </a:t>
            </a:r>
            <a:r>
              <a:rPr lang="cs-CZ" sz="2800" u="sng" dirty="0"/>
              <a:t>křesťanství</a:t>
            </a:r>
            <a:endParaRPr lang="cs-CZ" sz="2800" dirty="0"/>
          </a:p>
          <a:p>
            <a:r>
              <a:rPr lang="cs-CZ" sz="2800" dirty="0" smtClean="0"/>
              <a:t>nejznámější </a:t>
            </a:r>
            <a:r>
              <a:rPr lang="cs-CZ" sz="2800" dirty="0"/>
              <a:t>náboženství spojované s Jamajkou = </a:t>
            </a:r>
            <a:r>
              <a:rPr lang="cs-CZ" sz="2800" u="sng" dirty="0" err="1"/>
              <a:t>rastafariánství</a:t>
            </a:r>
            <a:endParaRPr lang="cs-CZ" sz="2800" dirty="0"/>
          </a:p>
          <a:p>
            <a:r>
              <a:rPr lang="cs-CZ" sz="2800" dirty="0" smtClean="0"/>
              <a:t>To </a:t>
            </a:r>
            <a:r>
              <a:rPr lang="cs-CZ" sz="2800" dirty="0"/>
              <a:t>se vyznačuje např. vegetariánstvím, odporem k „pohanské“ medicíně a nošením dredů a pletených </a:t>
            </a:r>
            <a:r>
              <a:rPr lang="cs-CZ" sz="2800" dirty="0" err="1"/>
              <a:t>rasta</a:t>
            </a:r>
            <a:r>
              <a:rPr lang="cs-CZ" sz="2800" dirty="0"/>
              <a:t> čepic.</a:t>
            </a:r>
          </a:p>
          <a:p>
            <a:endParaRPr lang="cs-CZ" dirty="0"/>
          </a:p>
        </p:txBody>
      </p:sp>
      <p:pic>
        <p:nvPicPr>
          <p:cNvPr id="4098" name="Picture 2" descr="D:\škola\sexta\zemák\prezentačky\hotové\jamajka\Dreadlocked_rast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7474" y="4077072"/>
            <a:ext cx="1632917" cy="236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D:\škola\sexta\zemák\prezentačky\hotové\jamajka\Rasta_Man_Barbad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03352"/>
            <a:ext cx="2592288" cy="2410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D:\škola\sexta\zemák\prezentačky\hotové\jamajka\Rastaman_by_klori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53580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651382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92975" y="651382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(4)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643977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242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/>
                </a:solidFill>
              </a:rPr>
              <a:t>Sídla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u="sng" dirty="0"/>
              <a:t>Kingston</a:t>
            </a:r>
          </a:p>
          <a:p>
            <a:r>
              <a:rPr lang="cs-CZ" dirty="0" smtClean="0"/>
              <a:t>nejvýznamnější </a:t>
            </a:r>
            <a:r>
              <a:rPr lang="cs-CZ" dirty="0"/>
              <a:t>přístav země, uzavřený „</a:t>
            </a:r>
            <a:r>
              <a:rPr lang="cs-CZ" dirty="0" err="1"/>
              <a:t>Palisadoes</a:t>
            </a:r>
            <a:r>
              <a:rPr lang="cs-CZ" dirty="0"/>
              <a:t>“ </a:t>
            </a:r>
            <a:r>
              <a:rPr lang="cs-CZ" dirty="0" smtClean="0"/>
              <a:t>(13 </a:t>
            </a:r>
            <a:r>
              <a:rPr lang="cs-CZ" dirty="0"/>
              <a:t>km dlouhá písečná kosa, vybíhající z pobřeží východně od města) </a:t>
            </a:r>
          </a:p>
          <a:p>
            <a:r>
              <a:rPr lang="cs-CZ" dirty="0" smtClean="0"/>
              <a:t>uprostřed </a:t>
            </a:r>
            <a:r>
              <a:rPr lang="cs-CZ" dirty="0"/>
              <a:t>této kosy bylo vybudováno hlavní mezinárodní letiště a na jejím západním konci stálo město Port </a:t>
            </a:r>
            <a:r>
              <a:rPr lang="cs-CZ" dirty="0" err="1"/>
              <a:t>Royal</a:t>
            </a:r>
            <a:r>
              <a:rPr lang="cs-CZ" dirty="0"/>
              <a:t> </a:t>
            </a:r>
          </a:p>
          <a:p>
            <a:r>
              <a:rPr lang="cs-CZ" dirty="0" smtClean="0"/>
              <a:t>poté</a:t>
            </a:r>
            <a:r>
              <a:rPr lang="cs-CZ" dirty="0"/>
              <a:t>, co Port </a:t>
            </a:r>
            <a:r>
              <a:rPr lang="cs-CZ" dirty="0" err="1"/>
              <a:t>Royal</a:t>
            </a:r>
            <a:r>
              <a:rPr lang="cs-CZ" dirty="0"/>
              <a:t> zničilo v roce 1692 zemětřesení, založili Britové Kingston </a:t>
            </a:r>
            <a:r>
              <a:rPr lang="cs-CZ" dirty="0" smtClean="0"/>
              <a:t>(ten </a:t>
            </a:r>
            <a:r>
              <a:rPr lang="cs-CZ" dirty="0"/>
              <a:t>se stal nejdůležitějším obchodním centrem)</a:t>
            </a:r>
          </a:p>
          <a:p>
            <a:r>
              <a:rPr lang="cs-CZ" dirty="0" smtClean="0"/>
              <a:t>1907 </a:t>
            </a:r>
            <a:r>
              <a:rPr lang="cs-CZ" dirty="0"/>
              <a:t>opět zničilo zemětřesení a následný požár mnoho městských budov. Mezi moderními budovami se přesto dochovalo několik architektonických památek, například na východním okraji leží pevnost ze 17. století obehnaná </a:t>
            </a:r>
            <a:r>
              <a:rPr lang="cs-CZ" dirty="0" smtClean="0"/>
              <a:t>příkopem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8212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škola\sexta\zemák\prezentačky\hotové\jamajka\Devonhous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8827" y="476672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D:\škola\sexta\zemák\prezentačky\hotové\jamajka\Kingston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87269" y="3759425"/>
            <a:ext cx="7250112" cy="300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D:\škola\sexta\zemák\prezentačky\hotové\jamajka\kingston-jamaica649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0925"/>
            <a:ext cx="4279368" cy="303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342900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517232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322927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4562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Kriminalita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</a:t>
            </a:r>
            <a:r>
              <a:rPr lang="cs-CZ" dirty="0"/>
              <a:t>počet vražd v Americe</a:t>
            </a:r>
          </a:p>
          <a:p>
            <a:r>
              <a:rPr lang="cs-CZ" dirty="0" smtClean="0"/>
              <a:t>hlavními </a:t>
            </a:r>
            <a:r>
              <a:rPr lang="cs-CZ" dirty="0"/>
              <a:t>oběťmi vražd byli lidé žijící v extrémně chudých podmínkách v přelidněných centrech měst</a:t>
            </a:r>
          </a:p>
          <a:p>
            <a:r>
              <a:rPr lang="cs-CZ" dirty="0" smtClean="0"/>
              <a:t>mezi </a:t>
            </a:r>
            <a:r>
              <a:rPr lang="cs-CZ" dirty="0"/>
              <a:t>30% a 45% populace Kingstonu žije v těchto komunitách</a:t>
            </a:r>
          </a:p>
        </p:txBody>
      </p:sp>
    </p:spTree>
    <p:extLst>
      <p:ext uri="{BB962C8B-B14F-4D97-AF65-F5344CB8AC3E}">
        <p14:creationId xmlns:p14="http://schemas.microsoft.com/office/powerpoint/2010/main" xmlns="" val="421780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/>
                </a:solidFill>
              </a:rPr>
              <a:t>Dějiny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1494 - </a:t>
            </a:r>
            <a:r>
              <a:rPr lang="cs-CZ" dirty="0"/>
              <a:t>Kryštof Kolumbus</a:t>
            </a:r>
          </a:p>
          <a:p>
            <a:r>
              <a:rPr lang="cs-CZ" dirty="0" smtClean="0"/>
              <a:t>16.stol. - </a:t>
            </a:r>
            <a:r>
              <a:rPr lang="cs-CZ" dirty="0"/>
              <a:t>nadvláda Španělů</a:t>
            </a:r>
          </a:p>
          <a:p>
            <a:r>
              <a:rPr lang="cs-CZ" dirty="0" smtClean="0"/>
              <a:t>pol</a:t>
            </a:r>
            <a:r>
              <a:rPr lang="cs-CZ" dirty="0"/>
              <a:t>. 17. stol. </a:t>
            </a:r>
            <a:r>
              <a:rPr lang="cs-CZ" dirty="0" smtClean="0"/>
              <a:t>- </a:t>
            </a:r>
            <a:r>
              <a:rPr lang="cs-CZ" dirty="0"/>
              <a:t>Britové</a:t>
            </a:r>
          </a:p>
          <a:p>
            <a:r>
              <a:rPr lang="cs-CZ" dirty="0" smtClean="0"/>
              <a:t>1866 - </a:t>
            </a:r>
            <a:r>
              <a:rPr lang="cs-CZ" dirty="0"/>
              <a:t>získal status korunní </a:t>
            </a:r>
            <a:r>
              <a:rPr lang="cs-CZ" dirty="0" smtClean="0"/>
              <a:t>kolonie</a:t>
            </a:r>
            <a:endParaRPr lang="cs-CZ" dirty="0"/>
          </a:p>
          <a:p>
            <a:r>
              <a:rPr lang="cs-CZ" dirty="0" smtClean="0"/>
              <a:t>od </a:t>
            </a:r>
            <a:r>
              <a:rPr lang="cs-CZ" dirty="0"/>
              <a:t>roku 1958 tvořil ostrov součást Západoindické federace (v </a:t>
            </a:r>
            <a:r>
              <a:rPr lang="cs-CZ" dirty="0" smtClean="0"/>
              <a:t>roce </a:t>
            </a:r>
            <a:r>
              <a:rPr lang="cs-CZ" dirty="0"/>
              <a:t>1961 z ní vystoupila </a:t>
            </a:r>
            <a:r>
              <a:rPr lang="cs-CZ" dirty="0" smtClean="0"/>
              <a:t>= federace </a:t>
            </a:r>
            <a:r>
              <a:rPr lang="cs-CZ" dirty="0"/>
              <a:t>fakticky zanikla)</a:t>
            </a:r>
          </a:p>
          <a:p>
            <a:r>
              <a:rPr lang="cs-CZ" dirty="0" smtClean="0"/>
              <a:t>1962 - vyhlásila </a:t>
            </a:r>
            <a:r>
              <a:rPr lang="cs-CZ" dirty="0"/>
              <a:t>svou nezávislost v rámci </a:t>
            </a:r>
            <a:r>
              <a:rPr lang="cs-CZ" dirty="0" err="1" smtClean="0"/>
              <a:t>Commonwealthu</a:t>
            </a:r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čele státu stojí generální guvernér zastupující britskou </a:t>
            </a:r>
            <a:r>
              <a:rPr lang="cs-CZ" dirty="0" smtClean="0"/>
              <a:t>královnu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7504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2"/>
                </a:solidFill>
              </a:rPr>
              <a:t>Kultura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7010"/>
            <a:ext cx="8229600" cy="2908920"/>
          </a:xfrm>
        </p:spPr>
        <p:txBody>
          <a:bodyPr/>
          <a:lstStyle/>
          <a:p>
            <a:pPr marL="0" indent="0">
              <a:buNone/>
              <a:tabLst>
                <a:tab pos="1438275" algn="l"/>
              </a:tabLst>
            </a:pPr>
            <a:r>
              <a:rPr lang="cs-CZ" b="1" dirty="0" smtClean="0"/>
              <a:t>Reggae: </a:t>
            </a:r>
            <a:r>
              <a:rPr lang="cs-CZ" u="sng" dirty="0" smtClean="0"/>
              <a:t>Bob </a:t>
            </a:r>
            <a:r>
              <a:rPr lang="cs-CZ" u="sng" dirty="0" err="1" smtClean="0"/>
              <a:t>Marley</a:t>
            </a:r>
            <a:r>
              <a:rPr lang="cs-CZ" dirty="0" smtClean="0"/>
              <a:t> – byl jamajský zpěvák, </a:t>
            </a:r>
            <a:r>
              <a:rPr lang="cs-CZ" dirty="0"/>
              <a:t>	</a:t>
            </a:r>
            <a:r>
              <a:rPr lang="cs-CZ" dirty="0" smtClean="0"/>
              <a:t>	skladatel a kytarista, spoluzakladatel </a:t>
            </a:r>
            <a:r>
              <a:rPr lang="cs-CZ" dirty="0"/>
              <a:t>a </a:t>
            </a:r>
            <a:r>
              <a:rPr lang="cs-CZ" dirty="0" smtClean="0"/>
              <a:t>	významný představitel</a:t>
            </a:r>
            <a:r>
              <a:rPr lang="cs-CZ" dirty="0"/>
              <a:t> reggae</a:t>
            </a:r>
          </a:p>
        </p:txBody>
      </p:sp>
      <p:sp>
        <p:nvSpPr>
          <p:cNvPr id="4" name="Obláček 3"/>
          <p:cNvSpPr/>
          <p:nvPr/>
        </p:nvSpPr>
        <p:spPr>
          <a:xfrm>
            <a:off x="5148064" y="0"/>
            <a:ext cx="1967665" cy="908720"/>
          </a:xfrm>
          <a:prstGeom prst="cloudCallout">
            <a:avLst>
              <a:gd name="adj1" fmla="val 55701"/>
              <a:gd name="adj2" fmla="val 2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Věděli jste, že: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5543600" y="548680"/>
            <a:ext cx="3600400" cy="12961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2"/>
                </a:solidFill>
              </a:rPr>
              <a:t>Jamajka je  domovem hudebních stylů Reggae a </a:t>
            </a:r>
            <a:r>
              <a:rPr lang="cs-CZ" dirty="0" err="1">
                <a:solidFill>
                  <a:schemeClr val="bg2"/>
                </a:solidFill>
              </a:rPr>
              <a:t>Ska</a:t>
            </a:r>
            <a:r>
              <a:rPr lang="cs-CZ" dirty="0" smtClean="0">
                <a:solidFill>
                  <a:schemeClr val="bg2"/>
                </a:solidFill>
              </a:rPr>
              <a:t>?</a:t>
            </a:r>
            <a:endParaRPr lang="cs-CZ" dirty="0">
              <a:solidFill>
                <a:schemeClr val="bg2"/>
              </a:solidFill>
            </a:endParaRPr>
          </a:p>
        </p:txBody>
      </p:sp>
      <p:pic>
        <p:nvPicPr>
          <p:cNvPr id="6" name="Picture 2" descr="D:\škola\sexta\zemák\prezentačky\hotové\jamajka\bob-marle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53694"/>
            <a:ext cx="3121025" cy="234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D:\škola\sexta\zemák\prezentačky\hotové\jamajka\Bob+Marle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26464"/>
            <a:ext cx="4477023" cy="30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650665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(1)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99992" y="6506656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6924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7581528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Sport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oblíbená </a:t>
            </a:r>
            <a:r>
              <a:rPr lang="cs-CZ" dirty="0"/>
              <a:t>je atletika</a:t>
            </a:r>
          </a:p>
          <a:p>
            <a:r>
              <a:rPr lang="cs-CZ" dirty="0" smtClean="0"/>
              <a:t>jamajský </a:t>
            </a:r>
            <a:r>
              <a:rPr lang="cs-CZ" u="sng" dirty="0"/>
              <a:t>bobový</a:t>
            </a:r>
            <a:r>
              <a:rPr lang="cs-CZ" dirty="0"/>
              <a:t> tým </a:t>
            </a:r>
            <a:br>
              <a:rPr lang="cs-CZ" dirty="0"/>
            </a:br>
            <a:r>
              <a:rPr lang="cs-CZ" dirty="0" smtClean="0"/>
              <a:t>se </a:t>
            </a:r>
            <a:r>
              <a:rPr lang="cs-CZ" dirty="0"/>
              <a:t>účastnil zimních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olympijských </a:t>
            </a:r>
            <a:r>
              <a:rPr lang="cs-CZ" dirty="0"/>
              <a:t>her v roce 1988 a 1992</a:t>
            </a:r>
          </a:p>
          <a:p>
            <a:r>
              <a:rPr lang="cs-CZ" dirty="0" smtClean="0"/>
              <a:t>V </a:t>
            </a:r>
            <a:r>
              <a:rPr lang="cs-CZ" dirty="0"/>
              <a:t>roce 1992 se umístil na 14. místě před Spojenými státy a Francií. Jejich příběh se stal námětem pro komediální film </a:t>
            </a:r>
            <a:r>
              <a:rPr lang="cs-CZ" b="1" dirty="0"/>
              <a:t>Kokosy na sněhu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512547" y="0"/>
            <a:ext cx="1967665" cy="908720"/>
          </a:xfrm>
          <a:prstGeom prst="cloudCallout">
            <a:avLst>
              <a:gd name="adj1" fmla="val 55701"/>
              <a:gd name="adj2" fmla="val 2576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Věděli jste, že: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287187" y="620688"/>
            <a:ext cx="4680520" cy="2520280"/>
          </a:xfrm>
          <a:prstGeom prst="cloudCallout">
            <a:avLst>
              <a:gd name="adj1" fmla="val -42291"/>
              <a:gd name="adj2" fmla="val 5060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2"/>
                </a:solidFill>
              </a:rPr>
              <a:t>nejlepší sprinter </a:t>
            </a:r>
            <a:r>
              <a:rPr lang="cs-CZ" dirty="0" err="1">
                <a:solidFill>
                  <a:schemeClr val="bg2"/>
                </a:solidFill>
              </a:rPr>
              <a:t>Usain</a:t>
            </a:r>
            <a:r>
              <a:rPr lang="cs-CZ" dirty="0">
                <a:solidFill>
                  <a:schemeClr val="bg2"/>
                </a:solidFill>
              </a:rPr>
              <a:t> </a:t>
            </a:r>
            <a:r>
              <a:rPr lang="cs-CZ" dirty="0" err="1">
                <a:solidFill>
                  <a:schemeClr val="bg2"/>
                </a:solidFill>
              </a:rPr>
              <a:t>Bolt</a:t>
            </a:r>
            <a:r>
              <a:rPr lang="cs-CZ" dirty="0">
                <a:solidFill>
                  <a:schemeClr val="bg2"/>
                </a:solidFill>
              </a:rPr>
              <a:t>, v současnosti držitel tří světových rekordů v běhu na 100 metrů, běhu na 200 metrů a ve štafetě na 4 x 100 m, pochází z tohoto ostrova</a:t>
            </a:r>
            <a:r>
              <a:rPr lang="cs-CZ" dirty="0" smtClean="0">
                <a:solidFill>
                  <a:schemeClr val="bg2"/>
                </a:solidFill>
              </a:rPr>
              <a:t>?</a:t>
            </a:r>
            <a:endParaRPr lang="cs-CZ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7115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build="p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dirty="0" smtClean="0">
                <a:solidFill>
                  <a:schemeClr val="bg2"/>
                </a:solidFill>
              </a:rPr>
              <a:t>Použité zdroje</a:t>
            </a:r>
            <a:endParaRPr lang="cs-CZ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7"/>
            <a:ext cx="8496944" cy="5112567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/>
              <a:t>Otevřená encyklopedie Wikipedie [online]. [cit. </a:t>
            </a:r>
            <a:r>
              <a:rPr lang="cs-CZ" sz="1800" dirty="0" smtClean="0"/>
              <a:t>2013-09-29]. </a:t>
            </a:r>
            <a:r>
              <a:rPr lang="cs-CZ" sz="1800" dirty="0"/>
              <a:t>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2"/>
              </a:rPr>
              <a:t>http://cs.wikipedia.org/wiki/Jamajka</a:t>
            </a:r>
            <a:endParaRPr lang="cs-CZ" sz="1800" dirty="0" smtClean="0"/>
          </a:p>
          <a:p>
            <a:pPr>
              <a:tabLst>
                <a:tab pos="363538" algn="l"/>
              </a:tabLst>
            </a:pPr>
            <a:r>
              <a:rPr lang="cs-CZ" sz="1800" dirty="0"/>
              <a:t>Otevřená encyklopedie Wikipedie [online]. [cit. </a:t>
            </a:r>
            <a:r>
              <a:rPr lang="cs-CZ" sz="1800" dirty="0" smtClean="0"/>
              <a:t>2013-09-29]. </a:t>
            </a:r>
            <a:r>
              <a:rPr lang="cs-CZ" sz="1800" dirty="0"/>
              <a:t>Dostupné z WWW</a:t>
            </a:r>
            <a:r>
              <a:rPr lang="cs-CZ" sz="1800" dirty="0" smtClean="0"/>
              <a:t>:</a:t>
            </a:r>
            <a:r>
              <a:rPr lang="cs-CZ" sz="1800" dirty="0" smtClean="0">
                <a:hlinkClick r:id="rId3"/>
              </a:rPr>
              <a:t>	http://cs.wikipedia.org/wiki/Kingston</a:t>
            </a:r>
            <a:endParaRPr lang="cs-CZ" sz="1800" dirty="0" smtClean="0"/>
          </a:p>
          <a:p>
            <a:pPr>
              <a:tabLst>
                <a:tab pos="363538" algn="l"/>
              </a:tabLst>
            </a:pPr>
            <a:r>
              <a:rPr lang="cs-CZ" sz="1800" dirty="0"/>
              <a:t>Otevřená encyklopedie Wikipedie [online]. [cit. </a:t>
            </a:r>
            <a:r>
              <a:rPr lang="cs-CZ" sz="1800" dirty="0" smtClean="0"/>
              <a:t>2013-09-29]. </a:t>
            </a:r>
            <a:r>
              <a:rPr lang="cs-CZ" sz="1800" dirty="0"/>
              <a:t>Dostupné z WWW</a:t>
            </a:r>
            <a:r>
              <a:rPr lang="cs-CZ" sz="1800" dirty="0" smtClean="0"/>
              <a:t>:</a:t>
            </a:r>
            <a:r>
              <a:rPr lang="cs-CZ" sz="1800" dirty="0" smtClean="0">
                <a:hlinkClick r:id="rId4"/>
              </a:rPr>
              <a:t>	http://cs.wikipedia.org/wiki/Administrativn%C3%AD_d%C4%9Blen%C3%AD_Jamajky</a:t>
            </a:r>
            <a:endParaRPr lang="cs-CZ" sz="1800" dirty="0" smtClean="0"/>
          </a:p>
          <a:p>
            <a:pPr>
              <a:tabLst>
                <a:tab pos="363538" algn="l"/>
              </a:tabLst>
            </a:pPr>
            <a:r>
              <a:rPr lang="cs-CZ" sz="1800" dirty="0"/>
              <a:t>Otevřená encyklopedie Wikipedie [online]. [cit. </a:t>
            </a:r>
            <a:r>
              <a:rPr lang="cs-CZ" sz="1800" dirty="0" smtClean="0"/>
              <a:t>2013-09-29]. </a:t>
            </a:r>
            <a:r>
              <a:rPr lang="cs-CZ" sz="1800" dirty="0"/>
              <a:t>Dostupné z WWW</a:t>
            </a:r>
            <a:r>
              <a:rPr lang="cs-CZ" sz="1800" dirty="0" smtClean="0"/>
              <a:t>:</a:t>
            </a:r>
            <a:r>
              <a:rPr lang="cs-CZ" sz="1800" dirty="0" smtClean="0">
                <a:hlinkClick r:id="rId5"/>
              </a:rPr>
              <a:t>	http://cs.wikipedia.org/wiki/Bob_Marley</a:t>
            </a:r>
            <a:endParaRPr lang="cs-CZ" sz="1800" dirty="0" smtClean="0"/>
          </a:p>
          <a:p>
            <a:pPr>
              <a:buFont typeface="+mj-lt"/>
              <a:buAutoNum type="arabicPeriod"/>
              <a:tabLst>
                <a:tab pos="363538" algn="l"/>
              </a:tabLst>
            </a:pPr>
            <a:r>
              <a:rPr lang="cs-CZ" sz="1800" dirty="0"/>
              <a:t>Otevřená encyklopedie Wikipedie [online]. [cit. 2013-09-29]. 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://foreverb.rxmedicalweb.netdna-cdn.com/wp-content/gallery/misturadas/bob-marley.jpg</a:t>
            </a:r>
            <a:endParaRPr lang="cs-CZ" sz="1800" dirty="0"/>
          </a:p>
          <a:p>
            <a:pPr>
              <a:buFont typeface="+mj-lt"/>
              <a:buAutoNum type="arabicPeriod"/>
              <a:tabLst>
                <a:tab pos="363538" algn="l"/>
              </a:tabLst>
            </a:pPr>
            <a:r>
              <a:rPr lang="cs-CZ" sz="1800" dirty="0"/>
              <a:t>Otevřená encyklopedie Wikipedie [online]. [cit. 2013-09-29]. 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://userserve-ak.last.fm/serve/500/46336161/Bob+Marley.jpg</a:t>
            </a:r>
            <a:endParaRPr lang="cs-CZ" sz="1800" dirty="0"/>
          </a:p>
          <a:p>
            <a:pPr>
              <a:buFont typeface="+mj-lt"/>
              <a:buAutoNum type="arabicPeriod"/>
              <a:tabLst>
                <a:tab pos="363538" algn="l"/>
              </a:tabLst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8"/>
              </a:rPr>
              <a:t>http</a:t>
            </a:r>
            <a:r>
              <a:rPr lang="cs-CZ" sz="1800" dirty="0">
                <a:hlinkClick r:id="rId8"/>
              </a:rPr>
              <a:t>://upload.wikimedia.org/wikipedia/commons/8/8a/Rasta_Man_Barbados.jpg</a:t>
            </a:r>
            <a:endParaRPr lang="cs-CZ" sz="1800" dirty="0"/>
          </a:p>
          <a:p>
            <a:pPr>
              <a:buFont typeface="+mj-lt"/>
              <a:buAutoNum type="arabicPeriod"/>
              <a:tabLst>
                <a:tab pos="363538" algn="l"/>
              </a:tabLst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9"/>
              </a:rPr>
              <a:t>http</a:t>
            </a:r>
            <a:r>
              <a:rPr lang="cs-CZ" sz="1800" dirty="0">
                <a:hlinkClick r:id="rId9"/>
              </a:rPr>
              <a:t>://th08.deviantart.net/fs50/PRE/i/2009/335/d/7/Rastaman_by_klori.jpg</a:t>
            </a:r>
            <a:endParaRPr lang="cs-CZ" sz="1800" dirty="0"/>
          </a:p>
          <a:p>
            <a:pPr>
              <a:buFont typeface="+mj-lt"/>
              <a:buAutoNum type="arabicPeriod"/>
              <a:tabLst>
                <a:tab pos="363538" algn="l"/>
              </a:tabLst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 </a:t>
            </a:r>
            <a:r>
              <a:rPr lang="cs-CZ" sz="1800" dirty="0" smtClean="0">
                <a:hlinkClick r:id="rId10"/>
              </a:rPr>
              <a:t>http</a:t>
            </a:r>
            <a:r>
              <a:rPr lang="cs-CZ" sz="1800" dirty="0">
                <a:hlinkClick r:id="rId10"/>
              </a:rPr>
              <a:t>://cs.wikipedia.org/wiki/Soubor:Dreadlocked_rasta.jpg</a:t>
            </a:r>
            <a:endParaRPr lang="cs-CZ" sz="1800" dirty="0"/>
          </a:p>
          <a:p>
            <a:pPr>
              <a:buFont typeface="+mj-lt"/>
              <a:buAutoNum type="arabicPeriod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773071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781128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6"/>
            </a:pP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cs.wikipedia.org/wiki/Soubor:Devonhouse.jpg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cs.wikipedia.org/wiki/Soubor:Kingston.png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www.jamjka.estranky.cz/img/picture/1/kingston-jamaica6497.jpg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upload.wikimedia.org/wikipedia/commons/0/0a/Flag_of_Jamaica.svg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6"/>
              </a:rPr>
              <a:t>http</a:t>
            </a:r>
            <a:r>
              <a:rPr lang="cs-CZ" sz="1800" dirty="0">
                <a:hlinkClick r:id="rId6"/>
              </a:rPr>
              <a:t>://</a:t>
            </a:r>
            <a:r>
              <a:rPr lang="cs-CZ" sz="1800" dirty="0" smtClean="0">
                <a:hlinkClick r:id="rId6"/>
              </a:rPr>
              <a:t>upload.wikimedia.org/wikipedia/commons/6/62/Jamaica_coa.png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upload.wikimedia.org/wikipedia/commons/e/e4/LocationJamaica.svg</a:t>
            </a:r>
            <a:endParaRPr lang="cs-CZ" sz="1800" dirty="0" smtClean="0"/>
          </a:p>
          <a:p>
            <a:pPr>
              <a:buFont typeface="+mj-lt"/>
              <a:buAutoNum type="arabicPeriod" startAt="6"/>
            </a:pPr>
            <a:r>
              <a:rPr lang="cs-CZ" sz="1800" dirty="0" smtClean="0"/>
              <a:t>Otevřená </a:t>
            </a:r>
            <a:r>
              <a:rPr lang="cs-CZ" sz="1800" dirty="0"/>
              <a:t>encyklopedie Wikipedie [online]. [cit. 2013-09-29]. Dostupné z </a:t>
            </a:r>
            <a:r>
              <a:rPr lang="cs-CZ" sz="1800" dirty="0" smtClean="0"/>
              <a:t>WWW:</a:t>
            </a:r>
            <a:r>
              <a:rPr lang="cs-CZ" sz="1800" dirty="0"/>
              <a:t> </a:t>
            </a:r>
            <a:r>
              <a:rPr lang="cs-CZ" sz="1800" dirty="0" smtClean="0">
                <a:hlinkClick r:id="rId8"/>
              </a:rPr>
              <a:t>http</a:t>
            </a:r>
            <a:r>
              <a:rPr lang="cs-CZ" sz="1800" dirty="0">
                <a:hlinkClick r:id="rId8"/>
              </a:rPr>
              <a:t>://</a:t>
            </a:r>
            <a:r>
              <a:rPr lang="cs-CZ" sz="1800" dirty="0" smtClean="0">
                <a:hlinkClick r:id="rId8"/>
              </a:rPr>
              <a:t>upload.wikimedia.org/wikipedia/commons/6/68/Jamaica_parishes_numbered2.png</a:t>
            </a:r>
            <a:endParaRPr lang="cs-CZ" sz="1800" dirty="0"/>
          </a:p>
          <a:p>
            <a:pPr>
              <a:buFont typeface="+mj-lt"/>
              <a:buAutoNum type="arabicPeriod" startAt="6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70722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2"/>
                </a:solidFill>
              </a:rPr>
              <a:t>Knižní </a:t>
            </a:r>
            <a:r>
              <a:rPr lang="cs-CZ" b="1" dirty="0" smtClean="0">
                <a:solidFill>
                  <a:schemeClr val="bg2"/>
                </a:solidFill>
              </a:rPr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BAAR, Vladimír. Hospodářský zeměpis: regionální aspekty světového hospodářství : učebnice pro obchodní akademie a jiné střední školy. 1. </a:t>
            </a:r>
            <a:r>
              <a:rPr lang="cs-CZ" dirty="0" smtClean="0"/>
              <a:t>vyd</a:t>
            </a:r>
            <a:r>
              <a:rPr lang="cs-CZ" dirty="0"/>
              <a:t>. Praha: Nakladatelství České geografické společnosti, 2002, 111 s. ISBN 80-860-3450-X..</a:t>
            </a:r>
          </a:p>
          <a:p>
            <a:endParaRPr lang="cs-CZ" dirty="0"/>
          </a:p>
          <a:p>
            <a:r>
              <a:rPr lang="cs-CZ" dirty="0"/>
              <a:t>KAŠPAROVSKÝ, Karel. Zeměpis II. v kostce: pro střední školy : [regionální geografie]. 1. vyd. Praha: Fragment, 2008, 184 s. Maturita v </a:t>
            </a:r>
            <a:r>
              <a:rPr lang="cs-CZ" dirty="0" smtClean="0"/>
              <a:t>kostce</a:t>
            </a:r>
            <a:r>
              <a:rPr lang="cs-CZ" dirty="0"/>
              <a:t>. ISBN 978-802-5305-850..</a:t>
            </a:r>
          </a:p>
          <a:p>
            <a:endParaRPr lang="cs-CZ" dirty="0"/>
          </a:p>
          <a:p>
            <a:r>
              <a:rPr lang="cs-CZ" dirty="0"/>
              <a:t>[RED. CLP, [</a:t>
            </a:r>
            <a:r>
              <a:rPr lang="cs-CZ" dirty="0" err="1"/>
              <a:t>Red.Carlo</a:t>
            </a:r>
            <a:r>
              <a:rPr lang="cs-CZ" dirty="0"/>
              <a:t> </a:t>
            </a:r>
            <a:r>
              <a:rPr lang="cs-CZ" dirty="0" err="1"/>
              <a:t>Lauer</a:t>
            </a:r>
            <a:r>
              <a:rPr lang="cs-CZ" dirty="0"/>
              <a:t>, Milan BURSA a Jana PEŠTOVÁ. Encyklopedie Světa pro střední školy : [regionální geografie]. 1. vyd. </a:t>
            </a:r>
            <a:r>
              <a:rPr lang="cs-CZ" dirty="0" smtClean="0"/>
              <a:t>Mnichov</a:t>
            </a:r>
            <a:r>
              <a:rPr lang="cs-CZ" dirty="0"/>
              <a:t>. Marco Polo, 2005, 207. ISBN 38-279-0006-9.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3669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Jamajka">
      <a:dk1>
        <a:srgbClr val="F9DA00"/>
      </a:dk1>
      <a:lt1>
        <a:srgbClr val="308A2A"/>
      </a:lt1>
      <a:dk2>
        <a:srgbClr val="000000"/>
      </a:dk2>
      <a:lt2>
        <a:srgbClr val="000000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213</TotalTime>
  <Words>1295</Words>
  <Application>Microsoft Office PowerPoint</Application>
  <PresentationFormat>Předvádění na obrazovce (4:3)</PresentationFormat>
  <Paragraphs>200</Paragraphs>
  <Slides>25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Snímek 1</vt:lpstr>
      <vt:lpstr>Jamajka</vt:lpstr>
      <vt:lpstr>Vlajka</vt:lpstr>
      <vt:lpstr>Snímek 4</vt:lpstr>
      <vt:lpstr>Vyberte hodnoty, které náleží Jamajce:</vt:lpstr>
      <vt:lpstr>Členství v organizacích</vt:lpstr>
      <vt:lpstr>Administrativní členění</vt:lpstr>
      <vt:lpstr>Přírodní poměry </vt:lpstr>
      <vt:lpstr>Snímek 9</vt:lpstr>
      <vt:lpstr>Vodstvo</vt:lpstr>
      <vt:lpstr>Podnebí</vt:lpstr>
      <vt:lpstr>Vegetace</vt:lpstr>
      <vt:lpstr>Hospodářství</vt:lpstr>
      <vt:lpstr>Doprava</vt:lpstr>
      <vt:lpstr>Obyvatelstvo</vt:lpstr>
      <vt:lpstr>Náboženství</vt:lpstr>
      <vt:lpstr>Sídla</vt:lpstr>
      <vt:lpstr>Snímek 18</vt:lpstr>
      <vt:lpstr>Kriminalita</vt:lpstr>
      <vt:lpstr>Dějiny</vt:lpstr>
      <vt:lpstr>Kultura</vt:lpstr>
      <vt:lpstr>Sport</vt:lpstr>
      <vt:lpstr>Použité zdroje</vt:lpstr>
      <vt:lpstr>Snímek 24</vt:lpstr>
      <vt:lpstr>Knižní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Jamajka</dc:title>
  <dc:creator>Ondra</dc:creator>
  <cp:lastModifiedBy>Staříci</cp:lastModifiedBy>
  <cp:revision>19</cp:revision>
  <dcterms:created xsi:type="dcterms:W3CDTF">2013-09-28T09:02:33Z</dcterms:created>
  <dcterms:modified xsi:type="dcterms:W3CDTF">2013-10-02T18:50:22Z</dcterms:modified>
</cp:coreProperties>
</file>