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5" r:id="rId7"/>
    <p:sldId id="266" r:id="rId8"/>
    <p:sldId id="262" r:id="rId9"/>
    <p:sldId id="263" r:id="rId10"/>
    <p:sldId id="267" r:id="rId11"/>
    <p:sldId id="268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26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707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542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385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314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61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904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420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670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017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69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37FE8-C330-471C-B2D7-B94B9BB03DA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CC091-CC51-46D6-8E76-D0AF258CE9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799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14908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1840" y="908720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765361"/>
              </p:ext>
            </p:extLst>
          </p:nvPr>
        </p:nvGraphicFramePr>
        <p:xfrm>
          <a:off x="1280068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Změny skupenství – vypařování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20.6.2011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poskytuje informace o vypařování a předkládá otázky k přemýšlení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10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Změny skupenství - vypařování</a:t>
            </a:r>
            <a:endParaRPr lang="cs-CZ" sz="3200" b="1" dirty="0"/>
          </a:p>
        </p:txBody>
      </p:sp>
      <p:pic>
        <p:nvPicPr>
          <p:cNvPr id="1026" name="Picture 2" descr="C:\Documents and Settings\Jaroslava\Local Settings\Temporary Internet Files\Content.IE5\9ODUGKQ1\MC90043441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9289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3501007"/>
            <a:ext cx="47563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Proč ubývá voda na otevřené misce </a:t>
            </a:r>
          </a:p>
          <a:p>
            <a:r>
              <a:rPr lang="cs-CZ" sz="2400" b="1" dirty="0" smtClean="0"/>
              <a:t>a neubývá v zazátkované láhvi?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21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roslava\Local Settings\Temporary Internet Files\Content.IE5\9ODUGKQ1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78" y="2548896"/>
            <a:ext cx="216448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789040"/>
            <a:ext cx="2289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Ty taky víš?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1691680" y="1950494"/>
            <a:ext cx="1783056" cy="612648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vím, </a:t>
            </a:r>
            <a:r>
              <a:rPr lang="cs-CZ" dirty="0" err="1" smtClean="0"/>
              <a:t>hečJá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41045" y="2037880"/>
            <a:ext cx="14285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Já vím, heč</a:t>
            </a:r>
            <a:r>
              <a:rPr lang="cs-CZ" sz="2000" dirty="0" smtClean="0"/>
              <a:t>!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5027243"/>
            <a:ext cx="76519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Jasně, z láhve se voda nemůže </a:t>
            </a:r>
            <a:r>
              <a:rPr lang="cs-CZ" sz="2400" b="1" i="1" dirty="0" smtClean="0">
                <a:solidFill>
                  <a:srgbClr val="FF0000"/>
                </a:solidFill>
              </a:rPr>
              <a:t>vypařovat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 proto neubývá!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24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Vypařování. Co to je?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Děj, při kterém se kapalina mění v plyn (páru), říkáme </a:t>
            </a:r>
            <a:r>
              <a:rPr lang="cs-CZ" sz="2000" b="1" dirty="0" smtClean="0">
                <a:solidFill>
                  <a:srgbClr val="FF0000"/>
                </a:solidFill>
              </a:rPr>
              <a:t>vypařování</a:t>
            </a:r>
            <a:r>
              <a:rPr lang="cs-CZ" sz="2000" b="1" dirty="0" smtClean="0"/>
              <a:t> </a:t>
            </a:r>
            <a:br>
              <a:rPr lang="cs-CZ" sz="2000" b="1" dirty="0" smtClean="0"/>
            </a:br>
            <a:r>
              <a:rPr lang="cs-CZ" sz="2000" b="1" dirty="0" smtClean="0"/>
              <a:t>(někdy také odpařování).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Vypařování </a:t>
            </a:r>
            <a:r>
              <a:rPr lang="cs-CZ" sz="2000" b="1" dirty="0" smtClean="0"/>
              <a:t>kapaliny se děje </a:t>
            </a:r>
            <a:r>
              <a:rPr lang="cs-CZ" sz="2000" b="1" dirty="0" smtClean="0">
                <a:solidFill>
                  <a:srgbClr val="FF0000"/>
                </a:solidFill>
              </a:rPr>
              <a:t>za každé </a:t>
            </a:r>
            <a:r>
              <a:rPr lang="cs-CZ" sz="2000" b="1" dirty="0" smtClean="0"/>
              <a:t>teploty.</a:t>
            </a:r>
          </a:p>
          <a:p>
            <a:endParaRPr lang="cs-CZ" sz="2000" dirty="0" smtClean="0"/>
          </a:p>
          <a:p>
            <a:r>
              <a:rPr lang="cs-CZ" sz="2000" b="1" dirty="0" smtClean="0"/>
              <a:t>S rostoucí teplotou kapaliny </a:t>
            </a:r>
            <a:r>
              <a:rPr lang="cs-CZ" sz="2000" b="1" dirty="0" smtClean="0">
                <a:solidFill>
                  <a:srgbClr val="FF0000"/>
                </a:solidFill>
              </a:rPr>
              <a:t>vzrůstá rychlost </a:t>
            </a:r>
            <a:r>
              <a:rPr lang="cs-CZ" sz="2000" b="1" dirty="0" smtClean="0"/>
              <a:t>vypařování.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90117" y="2818154"/>
            <a:ext cx="1208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Tak si piš!</a:t>
            </a:r>
            <a:endParaRPr lang="cs-CZ" sz="2000" b="1" dirty="0"/>
          </a:p>
        </p:txBody>
      </p:sp>
      <p:pic>
        <p:nvPicPr>
          <p:cNvPr id="6146" name="Picture 2" descr="C:\Documents and Settings\Jaroslava\Local Settings\Temporary Internet Files\Content.IE5\J4TFFFTT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5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ovlivňuje rychlost vypařování?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Vypařování je rychlejší při vyšší teplotě.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PROČ? </a:t>
            </a:r>
            <a:r>
              <a:rPr lang="cs-CZ" sz="2000" b="1" dirty="0" smtClean="0"/>
              <a:t>Při vyšší teplotě se molekuly pohybují rychleji. Rychlejší molekuly spíš dokážou překonat přitahování ostatních a uniknou z povrchu pryč.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Proto prádlo v létě uschne daleko dřív než v zimě.</a:t>
            </a:r>
            <a:endParaRPr lang="cs-CZ" sz="2000" i="1" dirty="0" smtClean="0"/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Jaroslava\Local Settings\Temporary Internet Files\Content.IE5\T2UJXCPS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583" y="2068944"/>
            <a:ext cx="1791769" cy="160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03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To asi není vše, že?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Vypařování je rychlejší za větru než za bezvětří.</a:t>
            </a:r>
            <a:endParaRPr lang="cs-CZ" sz="2000" b="1" dirty="0" smtClean="0">
              <a:solidFill>
                <a:schemeClr val="accent2"/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PROČ?</a:t>
            </a:r>
            <a:r>
              <a:rPr lang="cs-CZ" sz="2000" b="1" dirty="0" smtClean="0"/>
              <a:t> Za bezvětří zůstávají vypařené molekuly</a:t>
            </a:r>
            <a:br>
              <a:rPr lang="cs-CZ" sz="2000" b="1" dirty="0" smtClean="0"/>
            </a:br>
            <a:r>
              <a:rPr lang="cs-CZ" sz="2000" b="1" dirty="0" smtClean="0"/>
              <a:t>blízko kapaliny. Některé do ní vrazí a vrátí se zpátky.</a:t>
            </a:r>
            <a:br>
              <a:rPr lang="cs-CZ" sz="2000" b="1" dirty="0" smtClean="0"/>
            </a:br>
            <a:r>
              <a:rPr lang="cs-CZ" sz="2000" b="1" dirty="0" smtClean="0"/>
              <a:t>Za větru ale molekuly odletí pryč, takže se do kapaliny žádná nevrátí.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/>
              <a:t>Proto prádlo uschne za větru dřív než za bezvětří.</a:t>
            </a:r>
            <a:endParaRPr lang="cs-CZ" sz="2000" b="1" dirty="0"/>
          </a:p>
        </p:txBody>
      </p:sp>
      <p:pic>
        <p:nvPicPr>
          <p:cNvPr id="3074" name="Picture 2" descr="C:\Documents and Settings\Jaroslava\Local Settings\Temporary Internet Files\Content.IE5\J4TFFFTT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1828572" cy="176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80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Ne, to není vše.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Vypařování je větší při větším povrchu.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PROČ?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Molekuly odlétají z povrchu kapaliny. Čím je tento povrch větší, tím víc molekul z něj může za sekundu uletět.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b="1" i="1" dirty="0" smtClean="0"/>
              <a:t>Proto rozprostřené prádlo uschne dřív než prádlo „</a:t>
            </a:r>
            <a:r>
              <a:rPr lang="cs-CZ" sz="2000" b="1" i="1" dirty="0" err="1" smtClean="0"/>
              <a:t>shamtané</a:t>
            </a:r>
            <a:r>
              <a:rPr lang="cs-CZ" sz="2000" b="1" i="1" dirty="0" smtClean="0"/>
              <a:t>“.</a:t>
            </a:r>
            <a:endParaRPr lang="cs-CZ" sz="2000" b="1" i="1" dirty="0"/>
          </a:p>
        </p:txBody>
      </p:sp>
      <p:pic>
        <p:nvPicPr>
          <p:cNvPr id="4099" name="Picture 3" descr="C:\Documents and Settings\Jaroslava\Local Settings\Temporary Internet Files\Content.IE5\WVSIALUT\MC900437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504" y="1700808"/>
            <a:ext cx="155892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84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Ještě by mohlo něco hrát roli?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Různé látky se vypařují různě rychle.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PROČ?</a:t>
            </a:r>
            <a:r>
              <a:rPr lang="cs-CZ" sz="2000" b="1" dirty="0" smtClean="0"/>
              <a:t> Molekuly </a:t>
            </a:r>
            <a:r>
              <a:rPr lang="cs-CZ" sz="2000" b="1" i="1" dirty="0" smtClean="0"/>
              <a:t>těkavých</a:t>
            </a:r>
            <a:r>
              <a:rPr lang="cs-CZ" sz="2000" b="1" dirty="0" smtClean="0"/>
              <a:t> látek, např. etheru, </a:t>
            </a:r>
            <a:br>
              <a:rPr lang="cs-CZ" sz="2000" b="1" dirty="0" smtClean="0"/>
            </a:br>
            <a:r>
              <a:rPr lang="cs-CZ" sz="2000" b="1" dirty="0" smtClean="0"/>
              <a:t>se přitahují jen slabě, a proto se z kapaliny snadno utrhnou.</a:t>
            </a:r>
            <a:br>
              <a:rPr lang="cs-CZ" sz="2000" b="1" dirty="0" smtClean="0"/>
            </a:br>
            <a:r>
              <a:rPr lang="cs-CZ" sz="2000" b="1" dirty="0" smtClean="0"/>
              <a:t>Molekuly vody se přitahují silněji.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i="1" dirty="0" smtClean="0"/>
              <a:t>Kdybychom prali v etheru, uschlo by prádlo skoro hned.</a:t>
            </a:r>
            <a:endParaRPr lang="cs-CZ" sz="2000" b="1" i="1" dirty="0"/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Jaroslava\Local Settings\Temporary Internet Files\Content.IE5\9ODUGKQ1\MC9004343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63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Důležitý závěr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Při vypařování se kapaliny ochlazují.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Plyn, který vznikne vypařením kapaliny, se často nazývá prostě </a:t>
            </a:r>
            <a:r>
              <a:rPr lang="cs-CZ" sz="2000" b="1" dirty="0" smtClean="0">
                <a:solidFill>
                  <a:schemeClr val="tx2"/>
                </a:solidFill>
              </a:rPr>
              <a:t>pára</a:t>
            </a:r>
            <a:r>
              <a:rPr lang="cs-CZ" sz="2000" b="1" dirty="0" smtClean="0"/>
              <a:t> </a:t>
            </a:r>
            <a:br>
              <a:rPr lang="cs-CZ" sz="2000" b="1" dirty="0" smtClean="0"/>
            </a:br>
            <a:r>
              <a:rPr lang="cs-CZ" sz="2000" b="1" dirty="0" smtClean="0"/>
              <a:t>nebo </a:t>
            </a:r>
            <a:r>
              <a:rPr lang="cs-CZ" sz="2000" b="1" dirty="0" smtClean="0">
                <a:solidFill>
                  <a:schemeClr val="tx2"/>
                </a:solidFill>
              </a:rPr>
              <a:t>páry</a:t>
            </a:r>
            <a:r>
              <a:rPr lang="cs-CZ" sz="2000" b="1" dirty="0" smtClean="0"/>
              <a:t>, například vodní pára, páry lihu, rtuti apod.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Documents and Settings\Jaroslava\Local Settings\Temporary Internet Files\Content.IE5\T2UJXCPS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48880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04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Několik praktických situací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Martina kreslila na poslední chvíli vodovými barvami obrázek </a:t>
            </a:r>
            <a:br>
              <a:rPr lang="cs-CZ" sz="2000" b="1" dirty="0" smtClean="0"/>
            </a:br>
            <a:r>
              <a:rPr lang="cs-CZ" sz="2000" b="1" dirty="0" smtClean="0"/>
              <a:t>ke Dni matek. Navrhni, co má udělat, aby obrázek co nejrychleji uschl.</a:t>
            </a:r>
          </a:p>
          <a:p>
            <a:endParaRPr lang="cs-CZ" sz="2000" dirty="0" smtClean="0"/>
          </a:p>
          <a:p>
            <a:r>
              <a:rPr lang="cs-CZ" sz="2000" b="1" dirty="0" smtClean="0"/>
              <a:t>Jak se dá urychlit chladnutí horkého čaje?</a:t>
            </a:r>
          </a:p>
          <a:p>
            <a:endParaRPr lang="cs-CZ" sz="2000" dirty="0" smtClean="0"/>
          </a:p>
          <a:p>
            <a:r>
              <a:rPr lang="cs-CZ" sz="2000" b="1" dirty="0" smtClean="0"/>
              <a:t>Proč přispívá pocení k regulaci tělesné teploty člověka?</a:t>
            </a:r>
          </a:p>
        </p:txBody>
      </p:sp>
      <p:pic>
        <p:nvPicPr>
          <p:cNvPr id="8194" name="Picture 2" descr="C:\Documents and Settings\Jaroslava\Local Settings\Temporary Internet Files\Content.IE5\WVSIALUT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37" y="4277925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4297544"/>
            <a:ext cx="645482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Proč voda v otevřené nádobě má nižší teplotu, </a:t>
            </a:r>
            <a:br>
              <a:rPr lang="cs-CZ" sz="2000" b="1" dirty="0" smtClean="0"/>
            </a:br>
            <a:r>
              <a:rPr lang="cs-CZ" sz="2000" b="1" dirty="0" smtClean="0"/>
              <a:t>než je teplota  vzduchu v okolí?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44818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Jaroslava\Local Settings\Temporary Internet Files\Content.IE5\9ODUGKQ1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83606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797152"/>
            <a:ext cx="6284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 dobře vykonané práci zasloužíme odpočinek.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624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RAUNER, Karel – hlavní autor. </a:t>
            </a:r>
            <a:r>
              <a:rPr lang="cs-CZ" sz="2000" i="1" dirty="0"/>
              <a:t>Fyzika 8 učebnice pro základní školy a víceletá gymnázia.</a:t>
            </a:r>
            <a:r>
              <a:rPr lang="cs-CZ" sz="2000" dirty="0"/>
              <a:t> 1. vydání. Plzeň: Nakladatelství Fraus, 2006. </a:t>
            </a:r>
          </a:p>
          <a:p>
            <a:pPr marL="0" indent="0">
              <a:buNone/>
            </a:pPr>
            <a:r>
              <a:rPr lang="cs-CZ" sz="2000" dirty="0"/>
              <a:t>      ISBN 80-7238-525-9</a:t>
            </a:r>
          </a:p>
          <a:p>
            <a:r>
              <a:rPr lang="cs-CZ" sz="2000" dirty="0"/>
              <a:t>MACHÁČEK, Martin. </a:t>
            </a:r>
            <a:r>
              <a:rPr lang="cs-CZ" sz="2000" i="1" dirty="0"/>
              <a:t>Fyzika 8 pro základní školy a víceletá gymnázia. </a:t>
            </a:r>
          </a:p>
          <a:p>
            <a:pPr marL="0" indent="0">
              <a:buNone/>
            </a:pPr>
            <a:r>
              <a:rPr lang="cs-CZ" sz="2000" i="1" dirty="0"/>
              <a:t>      </a:t>
            </a:r>
            <a:r>
              <a:rPr lang="cs-CZ" sz="2000" dirty="0"/>
              <a:t>Dotisk 2. vydání. Praha: Prometheus, 2001. ISBN 80-7196-220-1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2011-06-20]. </a:t>
            </a:r>
          </a:p>
          <a:p>
            <a:r>
              <a:rPr lang="cs-CZ" sz="2000" dirty="0" smtClean="0"/>
              <a:t>BOHUNĚK</a:t>
            </a:r>
            <a:r>
              <a:rPr lang="cs-CZ" sz="2000" dirty="0" smtClean="0"/>
              <a:t>, Jiří. </a:t>
            </a:r>
            <a:r>
              <a:rPr lang="cs-CZ" sz="2000" i="1" dirty="0" smtClean="0"/>
              <a:t>Sbírka úloh z fyziky pro ZŠ, 2. díl.</a:t>
            </a:r>
            <a:r>
              <a:rPr lang="cs-CZ" sz="2000" dirty="0" smtClean="0"/>
              <a:t> 2. vydání. Praha: Prometheus, 1993. ISBN 80-85849-15-1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464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391</Words>
  <Application>Microsoft Office PowerPoint</Application>
  <PresentationFormat>Předvádění na obrazovce (4:3)</PresentationFormat>
  <Paragraphs>106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Změny skupenství - vypařování</vt:lpstr>
      <vt:lpstr>Prezentace aplikace PowerPoint</vt:lpstr>
      <vt:lpstr>Vypařování. Co to je?</vt:lpstr>
      <vt:lpstr>Co ovlivňuje rychlost vypařování?</vt:lpstr>
      <vt:lpstr>To asi není vše, že?</vt:lpstr>
      <vt:lpstr>Ne, to není vše.</vt:lpstr>
      <vt:lpstr>Ještě by mohlo něco hrát roli?</vt:lpstr>
      <vt:lpstr>Důležitý závěr</vt:lpstr>
      <vt:lpstr>Několik praktických situací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32</cp:revision>
  <dcterms:created xsi:type="dcterms:W3CDTF">2011-06-20T10:05:31Z</dcterms:created>
  <dcterms:modified xsi:type="dcterms:W3CDTF">2012-04-10T17:56:21Z</dcterms:modified>
</cp:coreProperties>
</file>