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49"/>
  </p:notesMasterIdLst>
  <p:sldIdLst>
    <p:sldId id="309" r:id="rId2"/>
    <p:sldId id="310" r:id="rId3"/>
    <p:sldId id="259" r:id="rId4"/>
    <p:sldId id="257" r:id="rId5"/>
    <p:sldId id="261" r:id="rId6"/>
    <p:sldId id="280" r:id="rId7"/>
    <p:sldId id="263" r:id="rId8"/>
    <p:sldId id="281" r:id="rId9"/>
    <p:sldId id="265" r:id="rId10"/>
    <p:sldId id="282" r:id="rId11"/>
    <p:sldId id="266" r:id="rId12"/>
    <p:sldId id="283" r:id="rId13"/>
    <p:sldId id="267" r:id="rId14"/>
    <p:sldId id="284" r:id="rId15"/>
    <p:sldId id="268" r:id="rId16"/>
    <p:sldId id="285" r:id="rId17"/>
    <p:sldId id="269" r:id="rId18"/>
    <p:sldId id="286" r:id="rId19"/>
    <p:sldId id="270" r:id="rId20"/>
    <p:sldId id="287" r:id="rId21"/>
    <p:sldId id="271" r:id="rId22"/>
    <p:sldId id="288" r:id="rId23"/>
    <p:sldId id="272" r:id="rId24"/>
    <p:sldId id="289" r:id="rId25"/>
    <p:sldId id="273" r:id="rId26"/>
    <p:sldId id="290" r:id="rId27"/>
    <p:sldId id="274" r:id="rId28"/>
    <p:sldId id="291" r:id="rId29"/>
    <p:sldId id="275" r:id="rId30"/>
    <p:sldId id="292" r:id="rId31"/>
    <p:sldId id="302" r:id="rId32"/>
    <p:sldId id="303" r:id="rId33"/>
    <p:sldId id="304" r:id="rId34"/>
    <p:sldId id="305" r:id="rId35"/>
    <p:sldId id="276" r:id="rId36"/>
    <p:sldId id="293" r:id="rId37"/>
    <p:sldId id="277" r:id="rId38"/>
    <p:sldId id="294" r:id="rId39"/>
    <p:sldId id="278" r:id="rId40"/>
    <p:sldId id="299" r:id="rId41"/>
    <p:sldId id="295" r:id="rId42"/>
    <p:sldId id="300" r:id="rId43"/>
    <p:sldId id="296" r:id="rId44"/>
    <p:sldId id="301" r:id="rId45"/>
    <p:sldId id="297" r:id="rId46"/>
    <p:sldId id="298" r:id="rId47"/>
    <p:sldId id="306" r:id="rId4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>
        <p:scale>
          <a:sx n="66" d="100"/>
          <a:sy n="66" d="100"/>
        </p:scale>
        <p:origin x="-654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47CE45-4202-4053-A215-10D0808E293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729C2A1-3A7F-471D-80BE-021D4C690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0D6BCC9-C077-4B83-82E7-ADAF81B3ACA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/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A654E-21C7-4C19-8E08-1D7EEA0B7FA7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DC50D-5584-47E9-A854-6A8EFF01D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D5ACC-FA0B-4190-A604-433AE50D8BC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BFC6D-3587-40AC-8055-BDA6535E1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E0B88-1EA6-422A-8169-36AA803C35BB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2B804-5EE6-4AB1-AF71-724191914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D11A8-E1B1-4807-BAF8-5853D7979E5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1C6D-E026-49BD-AAB0-212969B42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5A282-AB83-44C4-925A-DA7EAE40E9E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3C4EF-8B99-4090-8576-6523CCC461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0986A-7AB6-4EBA-986D-9E5A9225AF2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A6A71-4633-4239-BC18-05FC20440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625FA-B7C9-47F4-8BB0-5CEE30C90BE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23BFB-CEEB-4DEA-A1B7-5CE419064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B8D90-4E2C-47E0-8AB6-3896287BCDF6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6E67A-8710-4EC9-A18F-D21B21327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20577-7137-4AFB-A495-6B4C8083D7F6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4B103-2CB7-485A-9116-E46C22014C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89568-9107-48CF-8DD8-5A478EC43B9D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7F488-7B07-4D23-B7BE-9923C9227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4B614-0DAD-4C6E-9831-FF3A0F79EC4C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19ED0-9D3E-4894-8F4C-A5CF9311A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trike="noStrike" spc="6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7F9EDC-5C70-4C7F-B17F-9370B14C627F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cap="all" spc="60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40DD9E-A6B3-4C4E-BDB5-6FAB8C613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6" r:id="rId1"/>
    <p:sldLayoutId id="2147483815" r:id="rId2"/>
    <p:sldLayoutId id="2147483817" r:id="rId3"/>
    <p:sldLayoutId id="2147483814" r:id="rId4"/>
    <p:sldLayoutId id="2147483813" r:id="rId5"/>
    <p:sldLayoutId id="2147483812" r:id="rId6"/>
    <p:sldLayoutId id="2147483811" r:id="rId7"/>
    <p:sldLayoutId id="2147483810" r:id="rId8"/>
    <p:sldLayoutId id="2147483818" r:id="rId9"/>
    <p:sldLayoutId id="2147483809" r:id="rId10"/>
    <p:sldLayoutId id="214748380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3836987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179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0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Hra – pojmy z religionistiky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- religionistika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19.1.2013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8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Materiál Hra - Pojmy z religionistiky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je určen k prohloubení znalostí pojmů  z religionistiky.</a:t>
                      </a:r>
                      <a:r>
                        <a:rPr lang="cs-CZ" sz="1200" baseline="0" dirty="0" smtClean="0"/>
                        <a:t> Hra </a:t>
                      </a:r>
                      <a:r>
                        <a:rPr lang="cs-CZ" sz="1200" dirty="0" smtClean="0"/>
                        <a:t>je určena pro 2 týmy, které se pokoušejí za pomoci nápověd uhodnout pojmy z oblasti judaismu, křesťanství a islámu. Čím méně nápověd využijí, tím více bodů získají.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6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8400" y="5661025"/>
            <a:ext cx="4267200" cy="1042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74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75" name="Group 15"/>
          <p:cNvGraphicFramePr>
            <a:graphicFrameLocks noGrp="1"/>
          </p:cNvGraphicFramePr>
          <p:nvPr/>
        </p:nvGraphicFramePr>
        <p:xfrm>
          <a:off x="684213" y="836613"/>
          <a:ext cx="7794625" cy="3597275"/>
        </p:xfrm>
        <a:graphic>
          <a:graphicData uri="http://schemas.openxmlformats.org/drawingml/2006/table">
            <a:tbl>
              <a:tblPr/>
              <a:tblGrid>
                <a:gridCol w="129698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Třída se rozdělí na dvě skupiny, které střídavě zkoušejí na základě nápověd uhodnout 10 pojmů z oblasti judaismu, křesťanství a islámu.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Každý pojem je charakterizován pomocí 3 nápověd, které jsou seřazeny podle  obtížnosti. Pokud tým uhodne pojem: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 Narrow" pitchFamily="34" charset="0"/>
                        <a:buAutoNum type="alphaLcParenR"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po první nápovědě, získá 3 body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 Narrow" pitchFamily="34" charset="0"/>
                        <a:buAutoNum type="alphaLcParenR"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po druhé nápovědě, získá 2 body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 Narrow" pitchFamily="34" charset="0"/>
                        <a:buAutoNum type="alphaLcParenR"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po třetí nápovědě, získá 1 bod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+mj-lt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Správná opověď se zobrazí  po třetí nápovědě.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Učitel nebo žáci sami body obou týmů sčítají. Tým s vyšším počtem bodů vítězí.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Hru lze spustit v programu PowerPoint 2010, obsahuje jeden zvukový soubor (s.44).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Návrh na rozšíření: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Po ukončení hry může každý student do vytištěného  pracovního listu  (další DUM) doplnit informace o pojmech, na které odpovídala druhá skupina.  Případně  pracovní list vyplní společně ve skupině.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71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7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8400" y="5661025"/>
            <a:ext cx="4267200" cy="10429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4000" smtClean="0">
                <a:solidFill>
                  <a:srgbClr val="E0BBA0"/>
                </a:solidFill>
              </a:rPr>
              <a:t>HRA – Pojmy z religionistiky</a:t>
            </a:r>
            <a:br>
              <a:rPr lang="cs-CZ" sz="4000" smtClean="0">
                <a:solidFill>
                  <a:srgbClr val="E0BBA0"/>
                </a:solidFill>
              </a:rPr>
            </a:br>
            <a:r>
              <a:rPr lang="cs-CZ" sz="4000" smtClean="0">
                <a:solidFill>
                  <a:srgbClr val="E0BBA0"/>
                </a:solidFill>
              </a:rPr>
              <a:t>           (judaismus, křesťanství, islám)</a:t>
            </a:r>
            <a:endParaRPr lang="cs-CZ" smtClean="0">
              <a:solidFill>
                <a:srgbClr val="E0BBA0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PRAVIDLA HRY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Hra je určena pro 2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týmy, </a:t>
            </a: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které střídavě zkoušejí na základě nápověd uhodnout 10 pojmů z oblasti judaismu, křesťanství a islámu.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Každý pojem je charakterizován pomocí 3 nápověd, které jsou seřazeny podle 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obtížnosti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Pokud tým uhodne pojem:</a:t>
            </a:r>
          </a:p>
          <a:p>
            <a:pPr marL="457200" indent="-457200" fontAlgn="auto">
              <a:buFont typeface="+mj-lt"/>
              <a:buAutoNum type="alphaLcParenR"/>
              <a:defRPr/>
            </a:pP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 první nápovědě, získá 3 body</a:t>
            </a:r>
          </a:p>
          <a:p>
            <a:pPr marL="457200" indent="-457200" fontAlgn="auto">
              <a:buFont typeface="+mj-lt"/>
              <a:buAutoNum type="alphaLcParenR"/>
              <a:defRPr/>
            </a:pP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 druhé nápovědě, získá 2 body</a:t>
            </a:r>
          </a:p>
          <a:p>
            <a:pPr marL="457200" indent="-457200" fontAlgn="auto">
              <a:buFont typeface="+mj-lt"/>
              <a:buAutoNum type="alphaLcParenR"/>
              <a:defRPr/>
            </a:pP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 třetí nápovědě, získá 1 bod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Učitel nebo žáci sami body obou týmů sčítají. Tým s větším počtem bodů vítězí.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69963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2"/>
                </a:solidFill>
              </a:rPr>
              <a:t>1A</a:t>
            </a:r>
            <a:endParaRPr lang="cs-CZ" sz="2800" dirty="0">
              <a:solidFill>
                <a:schemeClr val="bg2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2726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Židovský náboženský obřad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Toto slovo znamená syn přikázání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Chlapec čte poprvé z Tóry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Probíhá ve třinácti letech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69963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2"/>
                </a:solidFill>
              </a:rPr>
              <a:t>1A</a:t>
            </a:r>
            <a:endParaRPr lang="cs-CZ" sz="2800" dirty="0">
              <a:solidFill>
                <a:schemeClr val="bg2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2726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Bar </a:t>
            </a:r>
            <a:r>
              <a:rPr lang="cs-CZ" sz="2800" dirty="0" err="1">
                <a:solidFill>
                  <a:schemeClr val="bg1"/>
                </a:solidFill>
              </a:rPr>
              <a:t>m</a:t>
            </a:r>
            <a:r>
              <a:rPr lang="cs-CZ" sz="2800" dirty="0" err="1">
                <a:solidFill>
                  <a:schemeClr val="bg1"/>
                </a:solidFill>
              </a:rPr>
              <a:t>icva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Toto slovo znamená syn přikázání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Chlapec čte poprvé z Tóry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Probíhá ve třinácti letech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Židovský svátek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Jeden z nejdůležitějších svátků judaismu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Je sedmým dnem v týdnu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Den odpočinku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Šábes neboli šabat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Jeden z nejdůležitějších svátků judaismu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Je sedmým dnem v týdnu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Den odpočinku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Islámské krédo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</a:rPr>
              <a:t>Šaháda</a:t>
            </a:r>
            <a:r>
              <a:rPr lang="cs-CZ" sz="2800" dirty="0">
                <a:solidFill>
                  <a:schemeClr val="bg1"/>
                </a:solidFill>
              </a:rPr>
              <a:t> - první pilíř islámu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Tato slova povolávají muslimy k bohoslužbě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06475" y="4508500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1"/>
                </a:solidFill>
              </a:rPr>
              <a:t>„</a:t>
            </a:r>
            <a:r>
              <a:rPr lang="cs-CZ" sz="2800" i="1" dirty="0" err="1">
                <a:solidFill>
                  <a:schemeClr val="bg1"/>
                </a:solidFill>
              </a:rPr>
              <a:t>Lá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iláha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illálláhi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wa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Muhammadun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rasúlulláhi</a:t>
            </a:r>
            <a:r>
              <a:rPr lang="cs-CZ" sz="2800" i="1" dirty="0">
                <a:solidFill>
                  <a:schemeClr val="bg1"/>
                </a:solidFill>
              </a:rPr>
              <a:t>“</a:t>
            </a:r>
            <a:endParaRPr lang="cs-CZ" sz="2800" i="1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</a:t>
            </a:r>
            <a:r>
              <a:rPr lang="cs-CZ" sz="1600" dirty="0">
                <a:solidFill>
                  <a:schemeClr val="bg1"/>
                </a:solidFill>
              </a:rPr>
              <a:t>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„Není </a:t>
            </a:r>
            <a:r>
              <a:rPr lang="cs-CZ" sz="2800" dirty="0">
                <a:solidFill>
                  <a:schemeClr val="bg1"/>
                </a:solidFill>
              </a:rPr>
              <a:t>božstva kromě Boha a Mohamed je posel boží. “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</a:rPr>
              <a:t>Šaháda</a:t>
            </a:r>
            <a:r>
              <a:rPr lang="cs-CZ" sz="2800" dirty="0">
                <a:solidFill>
                  <a:schemeClr val="bg1"/>
                </a:solidFill>
              </a:rPr>
              <a:t> - první pilíř islámu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Tato slova povolávají muslimy k bohoslužbě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06475" y="4508500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1"/>
                </a:solidFill>
              </a:rPr>
              <a:t>„</a:t>
            </a:r>
            <a:r>
              <a:rPr lang="cs-CZ" sz="2800" i="1" dirty="0" err="1">
                <a:solidFill>
                  <a:schemeClr val="bg1"/>
                </a:solidFill>
              </a:rPr>
              <a:t>Lá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iláha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illálláhi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wa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Muhammadun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err="1">
                <a:solidFill>
                  <a:schemeClr val="bg1"/>
                </a:solidFill>
              </a:rPr>
              <a:t>rasúlulláhi</a:t>
            </a:r>
            <a:r>
              <a:rPr lang="cs-CZ" sz="2400" i="1" dirty="0">
                <a:solidFill>
                  <a:schemeClr val="bg1"/>
                </a:solidFill>
              </a:rPr>
              <a:t>“</a:t>
            </a:r>
            <a:endParaRPr lang="cs-CZ" sz="2400" i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 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Křesťanské hnutí 20. století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 překladu znamená obydlený svět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Usiluje o smíření mezi křesťany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Z řeckého </a:t>
            </a:r>
            <a:r>
              <a:rPr lang="cs-CZ" sz="2800" dirty="0" err="1">
                <a:solidFill>
                  <a:schemeClr val="bg1"/>
                </a:solidFill>
              </a:rPr>
              <a:t>oikúmené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Ekumenické hnutí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 překladu znamená obydlený svět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Usiluje o smíření mezi křesťany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Z řeckého </a:t>
            </a:r>
            <a:r>
              <a:rPr lang="cs-CZ" sz="2800" dirty="0" err="1">
                <a:solidFill>
                  <a:schemeClr val="bg1"/>
                </a:solidFill>
              </a:rPr>
              <a:t>oikúmené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sz="1800" dirty="0">
                <a:solidFill>
                  <a:schemeClr val="bg1"/>
                </a:solidFill>
              </a:rPr>
              <a:t>Oproti rabínské „bohoslužbě studiem“ zdůrazňuje cit a oddanost</a:t>
            </a:r>
          </a:p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Židovské hnutí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Vzniklo v 18. století v Polsku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95363" y="3141663"/>
            <a:ext cx="4043362" cy="11509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Oproti rabínské „bohoslužbě studiem“ zdůrazňuje cit a oddanost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Z hebrejského chasid - zbožný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84400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Chasidismus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Vzniklo v 18. století v Polsku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50913" y="3151188"/>
            <a:ext cx="4022725" cy="12144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Oproti rabínské „bohoslužbě studiem“ zdůrazňuje cit a oddanost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Z hebrejského chasid - zbožný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Islámský proud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Mystický směr islámu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Dervišové tančí posvátné tance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„</a:t>
            </a:r>
            <a:r>
              <a:rPr lang="cs-CZ" sz="2400" dirty="0" err="1">
                <a:solidFill>
                  <a:schemeClr val="bg1"/>
                </a:solidFill>
              </a:rPr>
              <a:t>Súfí</a:t>
            </a:r>
            <a:r>
              <a:rPr lang="cs-CZ" sz="2400" dirty="0">
                <a:solidFill>
                  <a:schemeClr val="bg1"/>
                </a:solidFill>
              </a:rPr>
              <a:t> je ten, kdo zemřel sobě samému a žije Pravdou“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57188"/>
            <a:ext cx="6335712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Súfismus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Mystický směr islámu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Dervišové tančí posvátné tance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„</a:t>
            </a:r>
            <a:r>
              <a:rPr lang="cs-CZ" sz="2400" dirty="0" err="1">
                <a:solidFill>
                  <a:schemeClr val="bg1"/>
                </a:solidFill>
              </a:rPr>
              <a:t>Súfí</a:t>
            </a:r>
            <a:r>
              <a:rPr lang="cs-CZ" sz="2400" dirty="0">
                <a:solidFill>
                  <a:schemeClr val="bg1"/>
                </a:solidFill>
              </a:rPr>
              <a:t> je ten, kdo zemřel sobě samému a žije Pravdou“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Vrchol pašijového týdne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Tento den se slaví Kristovo vzkříšení a vítězství nad smrtí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Největší slavnost křesťanského církevního roku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Neděle po prvním jarním úplňku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Velikonoční neděle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Tento den se slaví Kristovo vzkříšení a vítězství nad smrtí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Největší slavnost křesťanského církevního roku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Neděle po prvním jarním úplňku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Ž</a:t>
            </a:r>
            <a:r>
              <a:rPr lang="cs-CZ" sz="2800" dirty="0">
                <a:solidFill>
                  <a:schemeClr val="bg1"/>
                </a:solidFill>
              </a:rPr>
              <a:t>idovský svátek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Slaví se 1. a 2. den měsíce </a:t>
            </a:r>
            <a:r>
              <a:rPr lang="cs-CZ" sz="2400" dirty="0" err="1">
                <a:solidFill>
                  <a:schemeClr val="bg1"/>
                </a:solidFill>
              </a:rPr>
              <a:t>tišri</a:t>
            </a:r>
            <a:r>
              <a:rPr lang="cs-CZ" sz="2400" dirty="0">
                <a:solidFill>
                  <a:schemeClr val="bg1"/>
                </a:solidFill>
              </a:rPr>
              <a:t> (přibližně září – říjen)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Začíná modlitbou: „Nechť nám Tvá vůle dá sladký rok“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Židovský Nový rok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</a:rPr>
              <a:t>Roš</a:t>
            </a:r>
            <a:r>
              <a:rPr lang="cs-CZ" sz="2800" dirty="0">
                <a:solidFill>
                  <a:schemeClr val="bg1"/>
                </a:solidFill>
              </a:rPr>
              <a:t> ha-</a:t>
            </a:r>
            <a:r>
              <a:rPr lang="cs-CZ" sz="2800" dirty="0" err="1">
                <a:solidFill>
                  <a:schemeClr val="bg1"/>
                </a:solidFill>
              </a:rPr>
              <a:t>šana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Slaví se 1. a 2. den měsíce </a:t>
            </a:r>
            <a:r>
              <a:rPr lang="cs-CZ" sz="2400" dirty="0" err="1">
                <a:solidFill>
                  <a:schemeClr val="bg1"/>
                </a:solidFill>
              </a:rPr>
              <a:t>tišri</a:t>
            </a:r>
            <a:r>
              <a:rPr lang="cs-CZ" sz="2400" dirty="0">
                <a:solidFill>
                  <a:schemeClr val="bg1"/>
                </a:solidFill>
              </a:rPr>
              <a:t> (přibližně září – říjen)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Začíná modlitbou: Nechť nám Tvá vůle dá sladký rok“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Židovský Nový rok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5A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Křesťanská svátost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Označovaná také jako mše svatá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141663"/>
            <a:ext cx="4043362" cy="122396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Středem křesťanské bohoslužby je přijímání posvěceného chleba a vína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Z řeckého </a:t>
            </a:r>
            <a:r>
              <a:rPr lang="cs-CZ" sz="2400" dirty="0" err="1">
                <a:solidFill>
                  <a:schemeClr val="bg1"/>
                </a:solidFill>
              </a:rPr>
              <a:t>eucharistein</a:t>
            </a:r>
            <a:r>
              <a:rPr lang="cs-CZ" sz="2400" dirty="0">
                <a:solidFill>
                  <a:schemeClr val="bg1"/>
                </a:solidFill>
              </a:rPr>
              <a:t> - děkovat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5A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Eucharistie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Označovaná také jako mše svatá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141663"/>
            <a:ext cx="4043362" cy="11509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cs-CZ" sz="2400" dirty="0">
                <a:solidFill>
                  <a:schemeClr val="bg1"/>
                </a:solidFill>
              </a:rPr>
              <a:t>tředem křesťanské bohoslužby je přijímání posvěceného chleba a vína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Z řeckého </a:t>
            </a:r>
            <a:r>
              <a:rPr lang="cs-CZ" sz="2400" dirty="0" err="1">
                <a:solidFill>
                  <a:schemeClr val="bg1"/>
                </a:solidFill>
              </a:rPr>
              <a:t>eucharistein</a:t>
            </a:r>
            <a:r>
              <a:rPr lang="cs-CZ" sz="2400" dirty="0">
                <a:solidFill>
                  <a:schemeClr val="bg1"/>
                </a:solidFill>
              </a:rPr>
              <a:t> - děkovat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 5B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Název významného islámského roku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41388" y="1992313"/>
            <a:ext cx="4083050" cy="115252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Arabské slovo překládané jako přerušení kmenových svazků a navázání nových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Přesídlení proroka Mohameda z Mekky do Mediny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Počátek arabského letopočtu roku 622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 5B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Hidžra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41388" y="1992313"/>
            <a:ext cx="4083050" cy="115252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Arabské slovo překládané jako přerušení kmenových svazků a navázání nových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Přesídlení proroka Mohameda z Mekky do Mediny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Počátek arabského letopočtu roku 622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6A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Hodnostář křesťanské církve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V křesťanství nejvyšší představitel diecéze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Je považován za nástupce apoštolů, které ustanovil Ježíš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Může ustanovit jako své spolupracovníky jáhny a kněze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6A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Biskup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V křesťanství nejvyšší představitel diecéze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Je považován za nástupce apoštolů, které ustanovil Ježíš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Může ustanovit jako své spolupracovníky jáhny a kněze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6B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Část židovského domu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Schránka na zárubni dveří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Obsahuje svitek pergamenu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Dvě pasáže z Tóry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6B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</a:rPr>
              <a:t>Mezuza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Schránka na zárubni dveří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Obsahuje svitek pergamenu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Dvě pasáže z Tóry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7A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 Židovský svátek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Každou z osmi svátečních nocí se zapaluje svíce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Připomíná se zázrak s olejem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Židovská obdoba vánoc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7A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 Chanuka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Každou z osmi svátečních nocí se zapaluje svíce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Připomíná se zázrak s olejem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Židovská obdoba vánoc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7B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 Právní systém založený na náboženských textech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Zabývá se běžnými záležitostmi života muslima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Doslova znamená „stezku ke zdroji vody“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Není jasně kodifikovaným zákoníkem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37338" y="49530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7B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Šaría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Zabývá se běžnými záležitostmi života muslima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Doslova znamená „stezku ke zdroji vody“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Není jasně kodifikovaným zákoníkem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37338" y="49530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8A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Povinnost muslima – náboženská i státní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Slovo </a:t>
            </a:r>
            <a:r>
              <a:rPr lang="cs-CZ" sz="2400" dirty="0" err="1">
                <a:solidFill>
                  <a:schemeClr val="bg1"/>
                </a:solidFill>
              </a:rPr>
              <a:t>zakat</a:t>
            </a:r>
            <a:r>
              <a:rPr lang="cs-CZ" sz="2400" dirty="0">
                <a:solidFill>
                  <a:schemeClr val="bg1"/>
                </a:solidFill>
              </a:rPr>
              <a:t> znamená očištění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Očištění vztahu k bohatství a k druhému člověku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Náboženské daně z majetku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37338" y="49530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8A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Almužna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Slovo </a:t>
            </a:r>
            <a:r>
              <a:rPr lang="cs-CZ" sz="2400" dirty="0" err="1">
                <a:solidFill>
                  <a:schemeClr val="bg1"/>
                </a:solidFill>
              </a:rPr>
              <a:t>zakat</a:t>
            </a:r>
            <a:r>
              <a:rPr lang="cs-CZ" sz="2400" dirty="0">
                <a:solidFill>
                  <a:schemeClr val="bg1"/>
                </a:solidFill>
              </a:rPr>
              <a:t> znamená očištění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Očištění vztahu k bohatství a k druhému člověku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Náboženské daně z majetku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37338" y="49530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8B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Významná událost v křesťanství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07168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1916113"/>
            <a:ext cx="4083050" cy="122555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Mohutné </a:t>
            </a:r>
            <a:r>
              <a:rPr lang="cs-CZ" sz="2400" dirty="0">
                <a:solidFill>
                  <a:schemeClr val="bg1"/>
                </a:solidFill>
              </a:rPr>
              <a:t>otřesy v Římské říši vedly k rozkolům mezi východní a západní církví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6788" y="3357563"/>
            <a:ext cx="4041775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Roku 1054 vyvrcholilo rostoucí teologické a politické napětí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91150" y="33178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Klíčové slovo pochází z řečtiny a znamená rozdělení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8B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Velké západní schizma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07168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1916113"/>
            <a:ext cx="4083050" cy="122555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Mohutné </a:t>
            </a:r>
            <a:r>
              <a:rPr lang="cs-CZ" sz="2400" dirty="0">
                <a:solidFill>
                  <a:schemeClr val="bg1"/>
                </a:solidFill>
              </a:rPr>
              <a:t>otřesy v Římské říši vedly k rozkolům mezi východní a západní církví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6788" y="3357563"/>
            <a:ext cx="4041775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Roku 1054 vyvrcholilo rostoucí teologické a politické napětí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91150" y="33178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Klíčové slovo pochází z řečtiny a znamená rozdělení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9A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>
                <a:solidFill>
                  <a:schemeClr val="bg1"/>
                </a:solidFill>
              </a:rPr>
              <a:t>Odvětví protestantské </a:t>
            </a:r>
            <a:r>
              <a:rPr lang="cs-CZ" sz="2800" dirty="0">
                <a:solidFill>
                  <a:schemeClr val="bg1"/>
                </a:solidFill>
              </a:rPr>
              <a:t>církve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0145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1916113"/>
            <a:ext cx="4083050" cy="110966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Ústředním </a:t>
            </a:r>
            <a:r>
              <a:rPr lang="cs-CZ" sz="2400" dirty="0">
                <a:solidFill>
                  <a:schemeClr val="bg1"/>
                </a:solidFill>
              </a:rPr>
              <a:t>bodem je doktrína ospravedlnění vírou vyjádřená tzv. augsburskou konfesí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Protestantská uskupení v Německu a ve Skandinávii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Řídí se učením Martina Luthera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9A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Luteránské církve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0145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1916113"/>
            <a:ext cx="4083050" cy="110966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Ústředním </a:t>
            </a:r>
            <a:r>
              <a:rPr lang="cs-CZ" sz="2400" dirty="0">
                <a:solidFill>
                  <a:schemeClr val="bg1"/>
                </a:solidFill>
              </a:rPr>
              <a:t>bodem je doktrína ospravedlnění vírou vyjádřená tzv. augsburskou konfesí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Protestantská uskupení v Německu a ve Skandinávii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Řídí se učením Martina Luthera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9B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22500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Jeden z posvátných spisů judaismu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Kolektivní dílo, které vznikalo několik století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Soupis rabínských diskusí týkajících se zákonů a etiky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Výklad </a:t>
            </a:r>
            <a:r>
              <a:rPr lang="cs-CZ" sz="2800" dirty="0" err="1">
                <a:solidFill>
                  <a:schemeClr val="bg1"/>
                </a:solidFill>
              </a:rPr>
              <a:t>M</a:t>
            </a:r>
            <a:r>
              <a:rPr lang="cs-CZ" sz="2800" dirty="0" err="1">
                <a:solidFill>
                  <a:schemeClr val="bg1"/>
                </a:solidFill>
              </a:rPr>
              <a:t>išny</a:t>
            </a:r>
            <a:r>
              <a:rPr lang="cs-CZ" sz="2800" dirty="0">
                <a:solidFill>
                  <a:schemeClr val="bg1"/>
                </a:solidFill>
              </a:rPr>
              <a:t> a Tóry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9B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22500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Talmud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Kolektivní dílo, které vznikalo několik století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Soupis rabínských diskusí týkajících se zákonů a etiky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Výklad </a:t>
            </a:r>
            <a:r>
              <a:rPr lang="cs-CZ" sz="2800" dirty="0" err="1">
                <a:solidFill>
                  <a:schemeClr val="bg1"/>
                </a:solidFill>
              </a:rPr>
              <a:t>M</a:t>
            </a:r>
            <a:r>
              <a:rPr lang="cs-CZ" sz="2800" dirty="0" err="1">
                <a:solidFill>
                  <a:schemeClr val="bg1"/>
                </a:solidFill>
              </a:rPr>
              <a:t>išny</a:t>
            </a:r>
            <a:r>
              <a:rPr lang="cs-CZ" sz="2800" dirty="0">
                <a:solidFill>
                  <a:schemeClr val="bg1"/>
                </a:solidFill>
              </a:rPr>
              <a:t> a Tóry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10A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Arabský název posledního sloupu islámu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Každoročně se účastní až 2 mil. Muslimů (Saudská Arábie)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Mekka (a tamní </a:t>
            </a:r>
            <a:r>
              <a:rPr lang="cs-CZ" sz="2400" dirty="0" err="1">
                <a:solidFill>
                  <a:schemeClr val="bg1"/>
                </a:solidFill>
              </a:rPr>
              <a:t>Ka´ba</a:t>
            </a:r>
            <a:r>
              <a:rPr lang="cs-CZ" sz="2400" dirty="0">
                <a:solidFill>
                  <a:schemeClr val="bg1"/>
                </a:solidFill>
              </a:rPr>
              <a:t>) patří k nejposvátnějším místům islámu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Muslimovi, který celý rituál absolvuje, náleží titul Hadži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10A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</a:rPr>
              <a:t>Hadždž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Každoročně se účastní až 2 mil. Muslimů (Saudská Arábie)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Mekka (a tamní </a:t>
            </a:r>
            <a:r>
              <a:rPr lang="cs-CZ" sz="2400" dirty="0" err="1">
                <a:solidFill>
                  <a:schemeClr val="bg1"/>
                </a:solidFill>
              </a:rPr>
              <a:t>Ka´ba</a:t>
            </a:r>
            <a:r>
              <a:rPr lang="cs-CZ" sz="2400" dirty="0">
                <a:solidFill>
                  <a:schemeClr val="bg1"/>
                </a:solidFill>
              </a:rPr>
              <a:t>) patří k nejposvátnějším místům islámu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Muslimovi, který celý rituál absolvuje, náleží titul Hadži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Další otázka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10B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</a:rPr>
              <a:t>Ichthys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Jeden ze symbolů raného křesťanství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Také zkratkové slovo pro: Ježíš Kristus, Boží Syn, Spasitel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78338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Řada Kristových učedníků byla rybáři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659563" y="4965700"/>
            <a:ext cx="1944687" cy="798513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/>
                </a:solidFill>
              </a:rPr>
              <a:t>Správná odpověď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6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81075" y="357188"/>
            <a:ext cx="9144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10B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513" y="384175"/>
            <a:ext cx="6337300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Ryba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64163" y="2111375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/>
                </a:solidFill>
              </a:rPr>
              <a:t>3 body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408305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Jeden ze symbolů raného křesťanství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60438" y="3259138"/>
            <a:ext cx="4043362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Také zkratkové slovo pro: Ježíš Kristus, Boží Syn, Spasitel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64163" y="3259138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2 body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81075" y="4449763"/>
            <a:ext cx="4043363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Řada Kristových učedníků byla rybáři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1150" y="4449763"/>
            <a:ext cx="914400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 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" name="Shape">
            <a:hlinkClick r:id="" action="ppaction://media"/>
          </p:cNvPr>
          <p:cNvPicPr>
            <a:picLocks noGrp="1" noChangeAspect="1"/>
          </p:cNvPicPr>
          <p:nvPr>
            <p:ph sz="quarter" idx="13"/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267200" y="3352800"/>
            <a:ext cx="609600" cy="609600"/>
          </a:xfrm>
        </p:spPr>
      </p:pic>
      <p:sp>
        <p:nvSpPr>
          <p:cNvPr id="9" name="Zaoblený obdélník 8"/>
          <p:cNvSpPr/>
          <p:nvPr/>
        </p:nvSpPr>
        <p:spPr>
          <a:xfrm>
            <a:off x="611188" y="260350"/>
            <a:ext cx="7921625" cy="115252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Spočítejte si prosím body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0750" y="2111375"/>
            <a:ext cx="7180263" cy="30464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Gratuluji</a:t>
            </a:r>
            <a:r>
              <a:rPr lang="cs-CZ" sz="4000" dirty="0">
                <a:solidFill>
                  <a:schemeClr val="bg1"/>
                </a:solidFill>
                <a:sym typeface="Wingdings" pitchFamily="2" charset="2"/>
              </a:rPr>
              <a:t>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1800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PoužitÁ</a:t>
            </a:r>
            <a:r>
              <a:rPr lang="cs-CZ" sz="18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 literatura</a:t>
            </a:r>
            <a:endParaRPr lang="cs-CZ" sz="1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r>
              <a:rPr lang="cs-CZ" sz="1800" dirty="0"/>
              <a:t>PARTRIDGE, Christopher. </a:t>
            </a:r>
            <a:r>
              <a:rPr lang="cs-CZ" sz="1800" i="1" dirty="0"/>
              <a:t>Lexikon světových náboženství</a:t>
            </a:r>
            <a:r>
              <a:rPr lang="cs-CZ" sz="1800" dirty="0"/>
              <a:t>. V Praze: </a:t>
            </a:r>
            <a:r>
              <a:rPr lang="cs-CZ" sz="1800" dirty="0" err="1"/>
              <a:t>Slovart</a:t>
            </a:r>
            <a:r>
              <a:rPr lang="cs-CZ" sz="1800" dirty="0"/>
              <a:t>, 2006. ISBN 80-7209-796-2. </a:t>
            </a:r>
            <a:endParaRPr lang="cs-CZ" sz="1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Nyní vyplňte pracovní list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endParaRPr lang="cs-CZ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850</TotalTime>
  <Words>1523</Words>
  <Application>Microsoft Office PowerPoint</Application>
  <PresentationFormat>On-screen Show (4:3)</PresentationFormat>
  <Paragraphs>422</Paragraphs>
  <Slides>47</Slides>
  <Notes>1</Notes>
  <HiddenSlides>0</HiddenSlides>
  <MMClips>1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47</vt:i4>
      </vt:variant>
    </vt:vector>
  </HeadingPairs>
  <TitlesOfParts>
    <vt:vector size="56" baseType="lpstr">
      <vt:lpstr>Arial Narrow</vt:lpstr>
      <vt:lpstr>Arial</vt:lpstr>
      <vt:lpstr>Calibri</vt:lpstr>
      <vt:lpstr>+mj-lt</vt:lpstr>
      <vt:lpstr>Wingdings</vt:lpstr>
      <vt:lpstr>Horizont</vt:lpstr>
      <vt:lpstr>Horizont</vt:lpstr>
      <vt:lpstr>Horizont</vt:lpstr>
      <vt:lpstr>Horizont</vt:lpstr>
      <vt:lpstr>Snímek 1</vt:lpstr>
      <vt:lpstr>Snímek 2</vt:lpstr>
      <vt:lpstr>Snímek 3</vt:lpstr>
      <vt:lpstr>PRAVIDLA HRY</vt:lpstr>
      <vt:lpstr> 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  </vt:lpstr>
      <vt:lpstr>Snímek 41</vt:lpstr>
      <vt:lpstr>Snímek 42</vt:lpstr>
      <vt:lpstr>Snímek 43</vt:lpstr>
      <vt:lpstr>Snímek 44</vt:lpstr>
      <vt:lpstr>Snímek 45</vt:lpstr>
      <vt:lpstr>POUŽITÁ  LITERATURA</vt:lpstr>
      <vt:lpstr>NYNÍ VYPLŇTE PRACOVNÍ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Pravidla Hry</dc:title>
  <dc:creator>Renáta Macečková</dc:creator>
  <cp:lastModifiedBy>DUM</cp:lastModifiedBy>
  <cp:revision>68</cp:revision>
  <dcterms:created xsi:type="dcterms:W3CDTF">2012-11-21T17:32:04Z</dcterms:created>
  <dcterms:modified xsi:type="dcterms:W3CDTF">2014-08-13T19:37:54Z</dcterms:modified>
</cp:coreProperties>
</file>