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065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002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832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284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206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6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496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642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278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583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1136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B1CB8-D2A8-4C32-82AD-4EE200CD6FB4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24905-489F-4E2D-8A0A-32F6E0EFD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695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259632" y="427434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627784" y="980728"/>
            <a:ext cx="3158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Termika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82050"/>
              </p:ext>
            </p:extLst>
          </p:nvPr>
        </p:nvGraphicFramePr>
        <p:xfrm>
          <a:off x="1355834" y="2060848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Termika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Změny skupenství – var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26.6.2011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Materiál poskytuje informace o varu a otázky na přemýšlení </a:t>
                      </a:r>
                      <a:br>
                        <a:rPr lang="cs-CZ" sz="1400" kern="50" dirty="0" smtClean="0">
                          <a:effectLst/>
                        </a:rPr>
                      </a:br>
                      <a:r>
                        <a:rPr lang="cs-CZ" sz="1400" kern="50" dirty="0" smtClean="0">
                          <a:effectLst/>
                        </a:rPr>
                        <a:t>o tématu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72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Zopakujme si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  <a:br>
              <a:rPr lang="cs-CZ" sz="2000" dirty="0" smtClean="0"/>
            </a:br>
            <a:endParaRPr lang="cs-CZ" sz="2000" dirty="0" smtClean="0"/>
          </a:p>
          <a:p>
            <a:r>
              <a:rPr lang="cs-CZ" sz="2000" b="1" dirty="0">
                <a:solidFill>
                  <a:srgbClr val="FF0000"/>
                </a:solidFill>
              </a:rPr>
              <a:t>v</a:t>
            </a:r>
            <a:r>
              <a:rPr lang="cs-CZ" sz="2000" b="1" dirty="0" smtClean="0">
                <a:solidFill>
                  <a:srgbClr val="FF0000"/>
                </a:solidFill>
              </a:rPr>
              <a:t>ypařování </a:t>
            </a:r>
            <a:r>
              <a:rPr lang="cs-CZ" sz="2000" dirty="0" smtClean="0"/>
              <a:t> </a:t>
            </a:r>
            <a:r>
              <a:rPr lang="cs-CZ" sz="2000" b="1" dirty="0" smtClean="0"/>
              <a:t>je přeměna kapaliny v páru</a:t>
            </a:r>
            <a:br>
              <a:rPr lang="cs-CZ" sz="2000" b="1" dirty="0" smtClean="0"/>
            </a:br>
            <a:endParaRPr lang="cs-CZ" sz="2000" b="1" dirty="0" smtClean="0"/>
          </a:p>
          <a:p>
            <a:r>
              <a:rPr lang="cs-CZ" sz="2000" b="1" dirty="0" smtClean="0"/>
              <a:t>kapalina se vypařuje jen na svém povrchu</a:t>
            </a:r>
            <a:br>
              <a:rPr lang="cs-CZ" sz="2000" b="1" dirty="0" smtClean="0"/>
            </a:br>
            <a:endParaRPr lang="cs-CZ" sz="2000" b="1" dirty="0" smtClean="0"/>
          </a:p>
          <a:p>
            <a:r>
              <a:rPr lang="cs-CZ" sz="2000" b="1" dirty="0" smtClean="0"/>
              <a:t>vypařuje se za každé teploty 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při vyšší teplotě rychleji, při nižší teplotě pomaleji</a:t>
            </a:r>
          </a:p>
          <a:p>
            <a:pPr marL="0" indent="0">
              <a:buNone/>
            </a:pPr>
            <a:r>
              <a:rPr lang="cs-CZ" sz="2000" b="1" dirty="0" smtClean="0"/>
              <a:t> </a:t>
            </a:r>
            <a:br>
              <a:rPr lang="cs-CZ" sz="2000" b="1" dirty="0" smtClean="0"/>
            </a:b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45972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Var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Co je var?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Var</a:t>
            </a:r>
            <a:r>
              <a:rPr lang="cs-CZ" sz="2000" dirty="0" smtClean="0"/>
              <a:t> </a:t>
            </a:r>
            <a:r>
              <a:rPr lang="cs-CZ" sz="2000" b="1" dirty="0" smtClean="0"/>
              <a:t>je děj, při kterém se kapalina přeměňuje v plyn, ale …….</a:t>
            </a:r>
            <a:endParaRPr lang="cs-CZ" sz="2000" b="1" dirty="0"/>
          </a:p>
        </p:txBody>
      </p:sp>
      <p:pic>
        <p:nvPicPr>
          <p:cNvPr id="1031" name="Picture 7" descr="C:\Documents and Settings\Jaroslava\Local Settings\Temporary Internet Files\Content.IE5\WVSIALUT\MC90043438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36004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87624" y="3083467"/>
            <a:ext cx="2707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Stejně jako u vypařování!?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6479" y="3452799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Divné!</a:t>
            </a:r>
            <a:endParaRPr lang="cs-CZ" b="1" dirty="0"/>
          </a:p>
        </p:txBody>
      </p:sp>
      <p:pic>
        <p:nvPicPr>
          <p:cNvPr id="1032" name="Picture 8" descr="C:\Documents and Settings\Jaroslava\Local Settings\Temporary Internet Files\Content.IE5\9ODUGKQ1\MC900434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97866"/>
            <a:ext cx="2088232" cy="195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794282" y="3443953"/>
            <a:ext cx="11900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Ale co???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93401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podruhé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Při varu se  kapalina přeměňuje v páru </a:t>
            </a:r>
            <a:r>
              <a:rPr lang="cs-CZ" sz="2000" b="1" dirty="0" smtClean="0">
                <a:solidFill>
                  <a:srgbClr val="FF0000"/>
                </a:solidFill>
              </a:rPr>
              <a:t>v celém objemu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a každá kapaliny vře při </a:t>
            </a:r>
            <a:r>
              <a:rPr lang="cs-CZ" sz="2000" b="1" dirty="0" smtClean="0">
                <a:solidFill>
                  <a:srgbClr val="FF0000"/>
                </a:solidFill>
              </a:rPr>
              <a:t>jiné teplotě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</a:p>
          <a:p>
            <a:endParaRPr lang="cs-CZ" sz="2000" dirty="0"/>
          </a:p>
          <a:p>
            <a:r>
              <a:rPr lang="cs-CZ" sz="2000" b="1" dirty="0" smtClean="0"/>
              <a:t>Teplota, při které dochází k varu, se nazývá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teplota varu.</a:t>
            </a:r>
          </a:p>
          <a:p>
            <a:endParaRPr lang="cs-CZ" sz="2000" b="1" dirty="0"/>
          </a:p>
          <a:p>
            <a:r>
              <a:rPr lang="cs-CZ" sz="2000" b="1" dirty="0" smtClean="0"/>
              <a:t>Její hodnota závisí nejen na chemickém složení kapaliny, ale také </a:t>
            </a:r>
            <a:br>
              <a:rPr lang="cs-CZ" sz="2000" b="1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na tlaku </a:t>
            </a:r>
            <a:r>
              <a:rPr lang="cs-CZ" sz="2000" b="1" dirty="0" smtClean="0"/>
              <a:t>nad povrchem kapaliny.</a:t>
            </a:r>
          </a:p>
          <a:p>
            <a:endParaRPr lang="cs-CZ" sz="2000" dirty="0"/>
          </a:p>
          <a:p>
            <a:r>
              <a:rPr lang="cs-CZ" sz="2000" b="1" dirty="0" smtClean="0"/>
              <a:t>Voda vře za </a:t>
            </a:r>
            <a:r>
              <a:rPr lang="cs-CZ" sz="2000" b="1" dirty="0" smtClean="0">
                <a:solidFill>
                  <a:srgbClr val="FF0000"/>
                </a:solidFill>
              </a:rPr>
              <a:t>normálního atmosférického tlaku (101 </a:t>
            </a:r>
            <a:r>
              <a:rPr lang="cs-CZ" sz="2000" b="1" dirty="0" err="1" smtClean="0">
                <a:solidFill>
                  <a:srgbClr val="FF0000"/>
                </a:solidFill>
              </a:rPr>
              <a:t>kPa</a:t>
            </a:r>
            <a:r>
              <a:rPr lang="cs-CZ" sz="2000" dirty="0" smtClean="0">
                <a:solidFill>
                  <a:srgbClr val="FF0000"/>
                </a:solidFill>
              </a:rPr>
              <a:t>) </a:t>
            </a:r>
            <a:r>
              <a:rPr lang="cs-CZ" sz="2000" dirty="0" smtClean="0"/>
              <a:t>při 100°C.</a:t>
            </a:r>
            <a:endParaRPr lang="cs-CZ" sz="2000" dirty="0"/>
          </a:p>
        </p:txBody>
      </p:sp>
      <p:pic>
        <p:nvPicPr>
          <p:cNvPr id="2052" name="Picture 4" descr="C:\Documents and Settings\Jaroslava\Local Settings\Temporary Internet Files\Content.IE5\T2UJXCPS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628" y="1785099"/>
            <a:ext cx="19399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52120" y="2924944"/>
            <a:ext cx="147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Ahááááááááá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940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potřetí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Při varu pára utíká ve velkých bublinách z kapaliny ven.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Ale pozor</a:t>
            </a:r>
            <a:r>
              <a:rPr lang="cs-CZ" sz="2000" b="1" dirty="0" smtClean="0"/>
              <a:t>:  když zahříváte vodu z vodovodu, objeví se na stěnách nádoby nejdříve malé bublinky.</a:t>
            </a:r>
          </a:p>
          <a:p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b="1" i="1" dirty="0" smtClean="0"/>
              <a:t>To nemá s varem nic společného. </a:t>
            </a:r>
          </a:p>
          <a:p>
            <a:endParaRPr lang="cs-CZ" sz="2000" dirty="0" smtClean="0"/>
          </a:p>
          <a:p>
            <a:r>
              <a:rPr lang="cs-CZ" sz="2000" b="1" dirty="0" smtClean="0"/>
              <a:t>Jsou to bublinky vzduchu, který je v každé vodě trochu rozpuštěný. </a:t>
            </a:r>
          </a:p>
          <a:p>
            <a:endParaRPr lang="cs-CZ" sz="2000" dirty="0" smtClean="0"/>
          </a:p>
          <a:p>
            <a:r>
              <a:rPr lang="cs-CZ" sz="2000" b="1" dirty="0" smtClean="0"/>
              <a:t>Až když teplota stoupne a voda začne „doopravdy“ vařit, bude v bublinách skutečně jen vodní pára. Bubliny mají hustotu menší než voda, a proto stoupají k hladině.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91798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počtvrté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Denis Papin </a:t>
            </a:r>
            <a:r>
              <a:rPr lang="cs-CZ" sz="2000" dirty="0" smtClean="0"/>
              <a:t>– říká ti něco toto jméno?</a:t>
            </a:r>
          </a:p>
          <a:p>
            <a:r>
              <a:rPr lang="cs-CZ" sz="2000" b="1" dirty="0" smtClean="0"/>
              <a:t>Papiňák</a:t>
            </a:r>
            <a:r>
              <a:rPr lang="cs-CZ" sz="2000" dirty="0" smtClean="0"/>
              <a:t> – toto slovo už znáš?</a:t>
            </a:r>
          </a:p>
          <a:p>
            <a:endParaRPr lang="cs-CZ" sz="2000" dirty="0" smtClean="0"/>
          </a:p>
          <a:p>
            <a:r>
              <a:rPr lang="cs-CZ" sz="2000" b="1" dirty="0" smtClean="0"/>
              <a:t>Odkud? 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Že z kuchyně? Správně.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sym typeface="Wingdings" pitchFamily="2" charset="2"/>
              </a:rPr>
              <a:t></a:t>
            </a:r>
          </a:p>
          <a:p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smtClean="0"/>
              <a:t>Máš tušení, proč si ho maminka pořídila?</a:t>
            </a:r>
          </a:p>
          <a:p>
            <a:endParaRPr lang="cs-CZ" sz="2000" b="1" dirty="0"/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dirty="0" smtClean="0"/>
              <a:t>Denis Papin (1647 – 1712) – francouzský lékař, kterého bavila fyzika. Vynalezl tlakový hrnec. Jeho myšlenka – využít páru k pohonu pístu ve válci – se stala podnětem k vynálezu parního stroje.</a:t>
            </a:r>
            <a:endParaRPr lang="cs-CZ" sz="2000" dirty="0"/>
          </a:p>
        </p:txBody>
      </p:sp>
      <p:sp>
        <p:nvSpPr>
          <p:cNvPr id="4" name="Zaoblený obdélník 3"/>
          <p:cNvSpPr/>
          <p:nvPr/>
        </p:nvSpPr>
        <p:spPr>
          <a:xfrm>
            <a:off x="525860" y="5157192"/>
            <a:ext cx="8096936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69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popáté</a:t>
            </a:r>
            <a:br>
              <a:rPr lang="cs-CZ" sz="2400" b="1" dirty="0" smtClean="0"/>
            </a:br>
            <a:r>
              <a:rPr lang="cs-CZ" sz="2000" b="1" i="1" dirty="0" smtClean="0"/>
              <a:t>Přečti a vysvětli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Jak je to tedy s tlakem vzduchu na hladinu kapaliny?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Kdyby na její hladinu nic netlačilo, vařila by se i při pokojové teplotě. Každá bublinka, která by ve vodě náhodně vznikla, by se zvětšovala, protože by ji zevnitř „roztlačovala“ vodní pára.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Ve skutečnosti na hladinu ohřívané vody tlačí okolní vzduch tlakem přibližně 100 </a:t>
            </a:r>
            <a:r>
              <a:rPr lang="cs-CZ" sz="2000" b="1" dirty="0" err="1" smtClean="0">
                <a:solidFill>
                  <a:srgbClr val="00B050"/>
                </a:solidFill>
              </a:rPr>
              <a:t>kPa</a:t>
            </a:r>
            <a:r>
              <a:rPr lang="cs-CZ" sz="2000" b="1" dirty="0" smtClean="0">
                <a:solidFill>
                  <a:srgbClr val="00B050"/>
                </a:solidFill>
              </a:rPr>
              <a:t>. Tento tlak by za normální teploty každou bublinu páry „zamáčkl“. 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Když teplota vody vystoupí na 100 °C, tlak páry v bublinách už je o trochu větší než atmosférický tlak. Pára už dokáže bublinu „nafukovat“. Bublinka se rychle zvětší a stoupne k hladině. </a:t>
            </a:r>
          </a:p>
          <a:p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38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pošesté</a:t>
            </a:r>
            <a:endParaRPr lang="cs-CZ" sz="24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Co když je atmosférický tlak </a:t>
            </a:r>
            <a:r>
              <a:rPr lang="cs-CZ" sz="2000" b="1" dirty="0" smtClean="0"/>
              <a:t>menší </a:t>
            </a:r>
            <a:r>
              <a:rPr lang="cs-CZ" sz="2000" b="1" dirty="0" smtClean="0">
                <a:solidFill>
                  <a:srgbClr val="FF0000"/>
                </a:solidFill>
              </a:rPr>
              <a:t>než 100 </a:t>
            </a:r>
            <a:r>
              <a:rPr lang="cs-CZ" sz="2000" b="1" dirty="0" err="1" smtClean="0">
                <a:solidFill>
                  <a:srgbClr val="FF0000"/>
                </a:solidFill>
              </a:rPr>
              <a:t>kPa</a:t>
            </a:r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b="1" dirty="0" smtClean="0"/>
              <a:t>Pak stačí, aby pára v bublince tento menší tlak „přetlačila“. To znamená, že voda začne vřít při teplotě nižší než 100 °C.</a:t>
            </a:r>
          </a:p>
          <a:p>
            <a:r>
              <a:rPr lang="cs-CZ" sz="2000" b="1" dirty="0" smtClean="0"/>
              <a:t>Proto se na horách začne voda vařit dřív než v nížině.</a:t>
            </a:r>
          </a:p>
          <a:p>
            <a:endParaRPr lang="cs-CZ" sz="2000" b="1" dirty="0"/>
          </a:p>
        </p:txBody>
      </p:sp>
      <p:pic>
        <p:nvPicPr>
          <p:cNvPr id="3075" name="Picture 3" descr="C:\Documents and Settings\Jaroslava\Local Settings\Temporary Internet Files\Content.IE5\J4TFFFTT\MC9004377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1828800" cy="187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Jaroslava\Local Settings\Temporary Internet Files\Content.IE5\9ODUGKQ1\MC9002821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07212"/>
            <a:ext cx="818388" cy="94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79712" y="5373216"/>
            <a:ext cx="61805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Proč si horolezci vysoko v horách nemohou uvařit maso?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580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Var posedmé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A co když je atmosférický tlak </a:t>
            </a:r>
            <a:r>
              <a:rPr lang="cs-CZ" sz="2000" b="1" dirty="0" smtClean="0"/>
              <a:t>větší</a:t>
            </a:r>
            <a:r>
              <a:rPr lang="cs-CZ" sz="2000" b="1" dirty="0" smtClean="0">
                <a:solidFill>
                  <a:srgbClr val="FF0000"/>
                </a:solidFill>
              </a:rPr>
              <a:t> než 100 </a:t>
            </a:r>
            <a:r>
              <a:rPr lang="cs-CZ" sz="2000" b="1" dirty="0" err="1" smtClean="0">
                <a:solidFill>
                  <a:srgbClr val="FF0000"/>
                </a:solidFill>
              </a:rPr>
              <a:t>kPa</a:t>
            </a:r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0070C0"/>
                </a:solidFill>
              </a:rPr>
              <a:t>Teplota varu se zvýší.</a:t>
            </a:r>
            <a:endParaRPr lang="cs-CZ" sz="2000" b="1" dirty="0">
              <a:solidFill>
                <a:srgbClr val="0070C0"/>
              </a:solidFill>
            </a:endParaRPr>
          </a:p>
          <a:p>
            <a:r>
              <a:rPr lang="cs-CZ" sz="2000" dirty="0" smtClean="0"/>
              <a:t> </a:t>
            </a:r>
            <a:r>
              <a:rPr lang="cs-CZ" sz="2000" b="1" dirty="0" smtClean="0"/>
              <a:t>K tomu, aby tlak páry uvnitř bubliny  „přetlačil“ vyšší tlak vzduchu, musí mít voda vyšší teplotu.</a:t>
            </a:r>
          </a:p>
          <a:p>
            <a:endParaRPr lang="cs-CZ" sz="2000" b="1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b="1" dirty="0" smtClean="0"/>
              <a:t>V něm vaříme při vyšším tlaku (víš proč?), a proto i při vyšší teplotě. Brambory, maso apod. se tak uvaří za kratší dobu.</a:t>
            </a:r>
          </a:p>
          <a:p>
            <a:endParaRPr lang="cs-CZ" sz="2000" b="1" dirty="0"/>
          </a:p>
          <a:p>
            <a:endParaRPr lang="cs-CZ" sz="2000" b="1" dirty="0"/>
          </a:p>
        </p:txBody>
      </p:sp>
      <p:pic>
        <p:nvPicPr>
          <p:cNvPr id="6" name="Picture 3" descr="C:\Documents and Settings\Jaroslava\Local Settings\Temporary Internet Files\Content.IE5\J4TFFFTT\MC9004377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16831"/>
            <a:ext cx="1512168" cy="143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Jaroslava\Local Settings\Temporary Internet Files\Content.IE5\9ODUGKQ1\MC9002821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77072"/>
            <a:ext cx="818388" cy="94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07704" y="4364236"/>
            <a:ext cx="39196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Tak jak je to tedy s tím papiňákem?</a:t>
            </a:r>
            <a:endParaRPr lang="cs-CZ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38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Budeme přemýšlet a počítat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Proč se v hlubokých šachtách voda vaří při vyšší teplotě než 100 °C?</a:t>
            </a:r>
          </a:p>
          <a:p>
            <a:endParaRPr lang="cs-CZ" sz="2000" dirty="0" smtClean="0"/>
          </a:p>
          <a:p>
            <a:r>
              <a:rPr lang="cs-CZ" sz="2000" b="1" dirty="0" smtClean="0"/>
              <a:t>Vře u nás voda skutečně při 100 °C, jak se často uvádí?</a:t>
            </a:r>
          </a:p>
          <a:p>
            <a:endParaRPr lang="cs-CZ" sz="2000" dirty="0" smtClean="0"/>
          </a:p>
          <a:p>
            <a:r>
              <a:rPr lang="cs-CZ" sz="2000" b="1" dirty="0" smtClean="0"/>
              <a:t>Při kolika stupních celsia se bude přibližně vařit voda na </a:t>
            </a:r>
            <a:r>
              <a:rPr lang="cs-CZ" sz="2000" b="1" dirty="0" err="1" smtClean="0">
                <a:solidFill>
                  <a:srgbClr val="0070C0"/>
                </a:solidFill>
              </a:rPr>
              <a:t>Mont</a:t>
            </a:r>
            <a:r>
              <a:rPr lang="cs-CZ" sz="2000" b="1" dirty="0" smtClean="0">
                <a:solidFill>
                  <a:srgbClr val="0070C0"/>
                </a:solidFill>
              </a:rPr>
              <a:t> Blanku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(4 807 m</a:t>
            </a:r>
            <a:r>
              <a:rPr lang="cs-CZ" sz="2000" b="1" dirty="0" smtClean="0">
                <a:solidFill>
                  <a:srgbClr val="0070C0"/>
                </a:solidFill>
              </a:rPr>
              <a:t>), </a:t>
            </a:r>
            <a:r>
              <a:rPr lang="cs-CZ" sz="2000" b="1" dirty="0" err="1" smtClean="0">
                <a:solidFill>
                  <a:srgbClr val="0070C0"/>
                </a:solidFill>
              </a:rPr>
              <a:t>Mont</a:t>
            </a:r>
            <a:r>
              <a:rPr lang="cs-CZ" sz="2000" b="1" dirty="0" smtClean="0">
                <a:solidFill>
                  <a:srgbClr val="0070C0"/>
                </a:solidFill>
              </a:rPr>
              <a:t> Everestu </a:t>
            </a:r>
            <a:r>
              <a:rPr lang="cs-CZ" sz="2000" b="1" dirty="0" smtClean="0"/>
              <a:t>(8 847 m), </a:t>
            </a:r>
            <a:r>
              <a:rPr lang="cs-CZ" sz="2000" b="1" dirty="0" smtClean="0">
                <a:solidFill>
                  <a:srgbClr val="0070C0"/>
                </a:solidFill>
              </a:rPr>
              <a:t>Sněžce</a:t>
            </a:r>
            <a:r>
              <a:rPr lang="cs-CZ" sz="2000" b="1" dirty="0" smtClean="0"/>
              <a:t> (1 602 m), když na každých </a:t>
            </a:r>
            <a:br>
              <a:rPr lang="cs-CZ" sz="2000" b="1" dirty="0" smtClean="0"/>
            </a:br>
            <a:r>
              <a:rPr lang="cs-CZ" sz="2000" b="1" dirty="0" smtClean="0"/>
              <a:t>1 000 m výšky klesne teplota varu asi o 3 °C?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Trocha zeměpisu – kam zařadíš výše zmíněné hory?</a:t>
            </a:r>
          </a:p>
          <a:p>
            <a:pPr marL="0" indent="0">
              <a:buNone/>
            </a:pPr>
            <a:r>
              <a:rPr lang="cs-CZ" sz="2000" dirty="0" smtClean="0"/>
              <a:t> Evropa, Asie, ČR</a:t>
            </a:r>
          </a:p>
          <a:p>
            <a:endParaRPr lang="cs-CZ" sz="2000" dirty="0" smtClean="0"/>
          </a:p>
          <a:p>
            <a:r>
              <a:rPr lang="cs-CZ" sz="2000" dirty="0" smtClean="0"/>
              <a:t>Výsledky: asi 86 °C, 74 °C, 95 °C</a:t>
            </a:r>
            <a:endParaRPr lang="cs-CZ" sz="2000" dirty="0"/>
          </a:p>
        </p:txBody>
      </p:sp>
      <p:sp>
        <p:nvSpPr>
          <p:cNvPr id="4" name="Zaoblený obdélník 3"/>
          <p:cNvSpPr/>
          <p:nvPr/>
        </p:nvSpPr>
        <p:spPr>
          <a:xfrm>
            <a:off x="1907704" y="5515866"/>
            <a:ext cx="2520280" cy="28803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39552" y="4869160"/>
            <a:ext cx="1944216" cy="28803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5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A několik otázek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Můžeme roztavit zinek na hliníkové lžíci? A olovo v cínovém kelímku?</a:t>
            </a:r>
          </a:p>
          <a:p>
            <a:endParaRPr lang="cs-CZ" sz="2000" dirty="0" smtClean="0"/>
          </a:p>
          <a:p>
            <a:r>
              <a:rPr lang="cs-CZ" sz="2000" b="1" dirty="0" smtClean="0"/>
              <a:t>Proč se „pára nad hrncem rozplyne“?</a:t>
            </a:r>
          </a:p>
          <a:p>
            <a:endParaRPr lang="cs-CZ" sz="2000" dirty="0" smtClean="0"/>
          </a:p>
          <a:p>
            <a:r>
              <a:rPr lang="cs-CZ" sz="2000" b="1" dirty="0" smtClean="0"/>
              <a:t>V chladničkách a mrazničkách se časem udělá vrstva sněhu a ledu. Odkud se bere? </a:t>
            </a:r>
            <a:r>
              <a:rPr lang="cs-CZ" sz="2000" b="1" i="1" dirty="0" smtClean="0">
                <a:solidFill>
                  <a:schemeClr val="accent2">
                    <a:lumMod val="50000"/>
                  </a:schemeClr>
                </a:solidFill>
              </a:rPr>
              <a:t>Jakou změnou skupenství vzniká?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Jakou změnou skupenství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se odstraňuje? </a:t>
            </a:r>
            <a:r>
              <a:rPr lang="cs-CZ" sz="2000" b="1" i="1" dirty="0" smtClean="0">
                <a:solidFill>
                  <a:schemeClr val="accent2">
                    <a:lumMod val="50000"/>
                  </a:schemeClr>
                </a:solidFill>
              </a:rPr>
              <a:t>Proč je třeba ji odstranit?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Jak můžeme co nejvíce zpomalit její tvoření?</a:t>
            </a:r>
          </a:p>
          <a:p>
            <a:endParaRPr lang="cs-CZ" sz="2000" dirty="0" smtClean="0"/>
          </a:p>
          <a:p>
            <a:r>
              <a:rPr lang="cs-CZ" sz="2000" b="1" dirty="0" smtClean="0"/>
              <a:t>V zimě se na oknech dělá námraza – ledové květy. </a:t>
            </a:r>
            <a:r>
              <a:rPr lang="cs-CZ" sz="2000" b="1" dirty="0" smtClean="0">
                <a:solidFill>
                  <a:srgbClr val="0070C0"/>
                </a:solidFill>
              </a:rPr>
              <a:t>Z které strany skla je led? </a:t>
            </a:r>
            <a:r>
              <a:rPr lang="cs-CZ" sz="2000" b="1" i="1" dirty="0" smtClean="0">
                <a:solidFill>
                  <a:srgbClr val="0070C0"/>
                </a:solidFill>
              </a:rPr>
              <a:t>Odkud se tam bere? </a:t>
            </a:r>
            <a:r>
              <a:rPr lang="cs-CZ" sz="2000" b="1" dirty="0" smtClean="0">
                <a:solidFill>
                  <a:srgbClr val="0070C0"/>
                </a:solidFill>
              </a:rPr>
              <a:t>Jakou změnou skupenství vzniká? </a:t>
            </a:r>
            <a:r>
              <a:rPr lang="cs-CZ" sz="2000" b="1" i="1" dirty="0" smtClean="0">
                <a:solidFill>
                  <a:srgbClr val="0070C0"/>
                </a:solidFill>
              </a:rPr>
              <a:t>Proč vzniká </a:t>
            </a:r>
            <a:br>
              <a:rPr lang="cs-CZ" sz="2000" b="1" i="1" dirty="0" smtClean="0">
                <a:solidFill>
                  <a:srgbClr val="0070C0"/>
                </a:solidFill>
              </a:rPr>
            </a:br>
            <a:r>
              <a:rPr lang="cs-CZ" sz="2000" b="1" i="1" dirty="0" smtClean="0">
                <a:solidFill>
                  <a:srgbClr val="0070C0"/>
                </a:solidFill>
              </a:rPr>
              <a:t>na jednoduchých oknech, ale jen málokdy na oknech dvojitých?</a:t>
            </a:r>
            <a:endParaRPr lang="cs-CZ" sz="2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22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A hop do kuchyně ke sporáku!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Budeme vařit </a:t>
            </a:r>
            <a:r>
              <a:rPr lang="cs-CZ" sz="2000" dirty="0" smtClean="0"/>
              <a:t>(pouze vodu v hrnci)</a:t>
            </a:r>
          </a:p>
          <a:p>
            <a:r>
              <a:rPr lang="cs-CZ" sz="2000" b="1" dirty="0" smtClean="0"/>
              <a:t>Proč dává maminka na hrnec pokličku, chce-li uvařit polévku?</a:t>
            </a:r>
          </a:p>
          <a:p>
            <a:r>
              <a:rPr lang="cs-CZ" sz="2000" b="1" dirty="0" smtClean="0"/>
              <a:t>Mění se teplota vody, hřeje-li plotýnka?</a:t>
            </a:r>
          </a:p>
          <a:p>
            <a:r>
              <a:rPr lang="cs-CZ" sz="2000" b="1" dirty="0" smtClean="0"/>
              <a:t>Jakou nejvyšší teplotu voda získá, než začne vřít?</a:t>
            </a:r>
          </a:p>
          <a:p>
            <a:r>
              <a:rPr lang="cs-CZ" sz="2000" b="1" dirty="0" smtClean="0"/>
              <a:t>Bude teplota vody stoupat, když plotýnku necháme zapnutou i nadále?</a:t>
            </a:r>
          </a:p>
          <a:p>
            <a:r>
              <a:rPr lang="cs-CZ" sz="2000" b="1" dirty="0" smtClean="0"/>
              <a:t>Kam se ztrácelo teplo z plotýnky při varu vody, když už teplota vody nestoupala?</a:t>
            </a:r>
          </a:p>
          <a:p>
            <a:r>
              <a:rPr lang="cs-CZ" sz="2000" b="1" dirty="0" smtClean="0"/>
              <a:t>Kam se ztratila i část vody?</a:t>
            </a:r>
          </a:p>
          <a:p>
            <a:r>
              <a:rPr lang="cs-CZ" sz="2000" b="1" dirty="0" smtClean="0"/>
              <a:t>Nesouvisí tyto dvě ztráty navzájem?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Vyslovte závěr této diskuse.</a:t>
            </a:r>
            <a:br>
              <a:rPr lang="cs-CZ" sz="2000" b="1" dirty="0" smtClean="0">
                <a:solidFill>
                  <a:srgbClr val="0070C0"/>
                </a:solidFill>
              </a:rPr>
            </a:br>
            <a:r>
              <a:rPr lang="cs-CZ" sz="2000" b="1" dirty="0" smtClean="0">
                <a:solidFill>
                  <a:srgbClr val="FF0000"/>
                </a:solidFill>
              </a:rPr>
              <a:t>Při varu se teplota vody nemění a dodávané teplo se spotřebovává </a:t>
            </a:r>
            <a:br>
              <a:rPr lang="cs-CZ" sz="2000" b="1" dirty="0" smtClean="0">
                <a:solidFill>
                  <a:srgbClr val="FF0000"/>
                </a:solidFill>
              </a:rPr>
            </a:br>
            <a:r>
              <a:rPr lang="cs-CZ" sz="2000" b="1" dirty="0" smtClean="0">
                <a:solidFill>
                  <a:srgbClr val="FF0000"/>
                </a:solidFill>
              </a:rPr>
              <a:t>na přeměnu vody v páru.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67544" y="5229200"/>
            <a:ext cx="80648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54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RAUNER, Karel – hlavní autor. </a:t>
            </a:r>
            <a:r>
              <a:rPr lang="cs-CZ" sz="2000" i="1" dirty="0"/>
              <a:t>Fyzika 8 učebnice pro základní školy a víceletá gymnázia.</a:t>
            </a:r>
            <a:r>
              <a:rPr lang="cs-CZ" sz="2000" dirty="0"/>
              <a:t> 1. vydání. Plzeň: Nakladatelství Fraus, 2006. </a:t>
            </a:r>
          </a:p>
          <a:p>
            <a:pPr marL="0" indent="0">
              <a:buNone/>
            </a:pPr>
            <a:r>
              <a:rPr lang="cs-CZ" sz="2000" dirty="0"/>
              <a:t>      ISBN 80-7238-525-9</a:t>
            </a:r>
          </a:p>
          <a:p>
            <a:r>
              <a:rPr lang="cs-CZ" sz="2000" dirty="0"/>
              <a:t>MACHÁČEK, Martin. </a:t>
            </a:r>
            <a:r>
              <a:rPr lang="cs-CZ" sz="2000" i="1" dirty="0"/>
              <a:t>Fyzika 8 pro základní školy a víceletá gymnázia. </a:t>
            </a:r>
          </a:p>
          <a:p>
            <a:pPr marL="0" indent="0">
              <a:buNone/>
            </a:pPr>
            <a:r>
              <a:rPr lang="cs-CZ" sz="2000" i="1" dirty="0"/>
              <a:t>      </a:t>
            </a:r>
            <a:r>
              <a:rPr lang="cs-CZ" sz="2000" dirty="0"/>
              <a:t>Dotisk 2. vydání. Praha: Prometheus, 2001. ISBN 80-7196-220-1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2011-06-26]. </a:t>
            </a:r>
          </a:p>
          <a:p>
            <a:r>
              <a:rPr lang="cs-CZ" sz="2000" dirty="0" smtClean="0"/>
              <a:t>BOHUNĚK</a:t>
            </a:r>
            <a:r>
              <a:rPr lang="cs-CZ" sz="2000" dirty="0" smtClean="0"/>
              <a:t>, Jiří. </a:t>
            </a:r>
            <a:r>
              <a:rPr lang="cs-CZ" sz="2000" i="1" dirty="0" smtClean="0"/>
              <a:t>Sbírka úloh z fyziky pro ZŠ, 2. díl.</a:t>
            </a:r>
            <a:r>
              <a:rPr lang="cs-CZ" sz="2000" dirty="0" smtClean="0"/>
              <a:t> 2. vydání. Praha: Prometheus, 1993. ISBN 80-85849-15-1</a:t>
            </a:r>
          </a:p>
          <a:p>
            <a:r>
              <a:rPr lang="cs-CZ" sz="2000" dirty="0" smtClean="0"/>
              <a:t>ROJKO, Milan a kol. </a:t>
            </a:r>
            <a:r>
              <a:rPr lang="cs-CZ" sz="2000" i="1" dirty="0" smtClean="0"/>
              <a:t>Fyzika kolem nás.</a:t>
            </a:r>
            <a:r>
              <a:rPr lang="cs-CZ" sz="2000" dirty="0" smtClean="0"/>
              <a:t> Fyzika I pro základní a občanskou školu. 1. vydání. Praha: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spol. s r. o., 1995. ISBN 80-85827-83-2 (učitelská verze)</a:t>
            </a:r>
          </a:p>
        </p:txBody>
      </p:sp>
    </p:spTree>
    <p:extLst>
      <p:ext uri="{BB962C8B-B14F-4D97-AF65-F5344CB8AC3E}">
        <p14:creationId xmlns:p14="http://schemas.microsoft.com/office/powerpoint/2010/main" val="111528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834</Words>
  <Application>Microsoft Office PowerPoint</Application>
  <PresentationFormat>Předvádění na obrazovce (4:3)</PresentationFormat>
  <Paragraphs>130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Zopakujme si</vt:lpstr>
      <vt:lpstr>Var</vt:lpstr>
      <vt:lpstr>Var podruhé</vt:lpstr>
      <vt:lpstr>Var potřetí</vt:lpstr>
      <vt:lpstr>Var počtvrté</vt:lpstr>
      <vt:lpstr>Var popáté Přečti a vysvětli</vt:lpstr>
      <vt:lpstr>Var pošesté</vt:lpstr>
      <vt:lpstr>Var posedmé</vt:lpstr>
      <vt:lpstr>Budeme přemýšlet a počítat</vt:lpstr>
      <vt:lpstr>A několik otázek</vt:lpstr>
      <vt:lpstr>A hop do kuchyně ke sporáku!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Petr Chvojka</cp:lastModifiedBy>
  <cp:revision>35</cp:revision>
  <dcterms:created xsi:type="dcterms:W3CDTF">2011-06-26T16:18:10Z</dcterms:created>
  <dcterms:modified xsi:type="dcterms:W3CDTF">2012-04-10T18:01:31Z</dcterms:modified>
</cp:coreProperties>
</file>