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74" r:id="rId2"/>
    <p:sldId id="256" r:id="rId3"/>
    <p:sldId id="264" r:id="rId4"/>
    <p:sldId id="259" r:id="rId5"/>
    <p:sldId id="260" r:id="rId6"/>
    <p:sldId id="261" r:id="rId7"/>
    <p:sldId id="265" r:id="rId8"/>
    <p:sldId id="269" r:id="rId9"/>
    <p:sldId id="267" r:id="rId10"/>
    <p:sldId id="268" r:id="rId11"/>
    <p:sldId id="266" r:id="rId12"/>
    <p:sldId id="271" r:id="rId13"/>
    <p:sldId id="272" r:id="rId14"/>
    <p:sldId id="270" r:id="rId15"/>
    <p:sldId id="273" r:id="rId16"/>
    <p:sldId id="263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 autoAdjust="0"/>
    <p:restoredTop sz="94676" autoAdjust="0"/>
  </p:normalViewPr>
  <p:slideViewPr>
    <p:cSldViewPr>
      <p:cViewPr>
        <p:scale>
          <a:sx n="66" d="100"/>
          <a:sy n="66" d="100"/>
        </p:scale>
        <p:origin x="-636" y="8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/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69EC75-33DC-4DF8-9A26-30759BE10162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B351F4-44BD-43EA-87DB-2E3B14AD1C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F53265-F04C-42F1-B2D8-25F79E37FF2E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BF24-4587-4F5A-A22A-47F3834EB9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6"/>
          <p:cNvSpPr/>
          <p:nvPr/>
        </p:nvSpPr>
        <p:spPr>
          <a:xfrm>
            <a:off x="4495800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Oval 7"/>
          <p:cNvSpPr/>
          <p:nvPr/>
        </p:nvSpPr>
        <p:spPr>
          <a:xfrm>
            <a:off x="4695825" y="3924300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Oval 8"/>
          <p:cNvSpPr/>
          <p:nvPr/>
        </p:nvSpPr>
        <p:spPr>
          <a:xfrm>
            <a:off x="4297363" y="3924300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47DC86-0DEE-404E-9A11-8AC1FCCF04AC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5F0D6-88B0-48D9-80FA-79199F75B91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4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338A84-CC06-4D97-9C06-987BC9AF292A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6F6734-C563-4BA8-A44F-BD545122E5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43FBE5-ED62-4A40-BF2C-AA2F8E84F38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A4AB0F-1271-4EF7-83CB-45D0FB8CD22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9C4FC6-3B5F-4073-A564-7E43B7983AE1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3D638B-FB12-4C6B-AE61-19665BCDA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B9F4CA-7ABD-4E34-865B-5B04BB735AAD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63A136-9013-402D-A101-3C2CE30204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E858268-CC28-43EA-B0A4-9F789A8F37A4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612924-788C-4559-847D-D47494DB5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rtlCol="0">
            <a:normAutofit/>
          </a:bodyPr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CBD971-BB55-4850-9CFC-D02244A3C069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520C61-468C-4AD0-ACEE-A607BADC5C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3DC7D-77DF-4F37-AEA1-C3E9D339A6E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D20C0-F659-4623-BEE4-0BC48A39F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669235-FDA9-42AC-B9CD-CFCB4AC12630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A3E54-AF74-4BD1-8F4C-9EBA85E47E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33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2700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74D0AD50-7DC3-4EBD-B888-4508991B1C8C}" type="datetimeFigureOut">
              <a:rPr lang="cs-CZ"/>
              <a:pPr>
                <a:defRPr/>
              </a:pPr>
              <a:t>13.8.2014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8813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925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  <a:cs typeface="+mn-cs"/>
              </a:defRPr>
            </a:lvl1pPr>
          </a:lstStyle>
          <a:p>
            <a:pPr>
              <a:defRPr/>
            </a:pPr>
            <a:fld id="{FA541965-CF81-49EC-9519-91BB8EFCEA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8200" y="6499225"/>
            <a:ext cx="84138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569913" y="6499225"/>
            <a:ext cx="84137" cy="84138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3" r:id="rId1"/>
    <p:sldLayoutId id="2147483862" r:id="rId2"/>
    <p:sldLayoutId id="2147483864" r:id="rId3"/>
    <p:sldLayoutId id="2147483861" r:id="rId4"/>
    <p:sldLayoutId id="2147483860" r:id="rId5"/>
    <p:sldLayoutId id="2147483859" r:id="rId6"/>
    <p:sldLayoutId id="2147483858" r:id="rId7"/>
    <p:sldLayoutId id="2147483857" r:id="rId8"/>
    <p:sldLayoutId id="2147483856" r:id="rId9"/>
    <p:sldLayoutId id="2147483855" r:id="rId10"/>
    <p:sldLayoutId id="2147483854" r:id="rId11"/>
  </p:sldLayoutIdLst>
  <p:txStyles>
    <p:titleStyle>
      <a:lvl1pPr algn="ctr" rtl="0" fontAlgn="base">
        <a:lnSpc>
          <a:spcPts val="5800"/>
        </a:lnSpc>
        <a:spcBef>
          <a:spcPct val="0"/>
        </a:spcBef>
        <a:spcAft>
          <a:spcPct val="0"/>
        </a:spcAft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  <a:lvl2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2pPr>
      <a:lvl3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3pPr>
      <a:lvl4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4pPr>
      <a:lvl5pPr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5pPr>
      <a:lvl6pPr marL="4572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6pPr>
      <a:lvl7pPr marL="9144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7pPr>
      <a:lvl8pPr marL="13716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8pPr>
      <a:lvl9pPr marL="1828800" algn="ctr" rtl="0" fontAlgn="base">
        <a:lnSpc>
          <a:spcPts val="5800"/>
        </a:lnSpc>
        <a:spcBef>
          <a:spcPct val="0"/>
        </a:spcBef>
        <a:spcAft>
          <a:spcPct val="0"/>
        </a:spcAft>
        <a:defRPr sz="5400">
          <a:solidFill>
            <a:schemeClr val="tx2"/>
          </a:solidFill>
          <a:latin typeface="Palatino Linotype" pitchFamily="18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rgbClr val="FFFFFF"/>
          </a:solidFill>
          <a:latin typeface="+mj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FFFFFF"/>
          </a:solidFill>
          <a:latin typeface="+mj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FFFFFF"/>
          </a:solidFill>
          <a:latin typeface="+mj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Courier New" pitchFamily="49" charset="0"/>
        <a:buChar char="o"/>
        <a:defRPr sz="1600" kern="1200">
          <a:solidFill>
            <a:srgbClr val="FFFFFF"/>
          </a:solidFill>
          <a:latin typeface="+mj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1600" kern="1200">
          <a:solidFill>
            <a:srgbClr val="FFFFFF"/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slide" Target="slide10.xml"/><Relationship Id="rId5" Type="http://schemas.openxmlformats.org/officeDocument/2006/relationships/slide" Target="slide11.xml"/><Relationship Id="rId4" Type="http://schemas.openxmlformats.org/officeDocument/2006/relationships/slide" Target="slide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Bodhgaya_3640451674_4c24365f2e_t.jpg" TargetMode="External"/><Relationship Id="rId2" Type="http://schemas.openxmlformats.org/officeDocument/2006/relationships/hyperlink" Target="http://commons.wikimedia.org/wiki/File:Buddha_1251876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ommons.wikimedia.org/wiki/File:Dhamma_Cakra_(red).sv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104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1038" name="Object 14"/>
          <p:cNvGraphicFramePr>
            <a:graphicFrameLocks noChangeAspect="1"/>
          </p:cNvGraphicFramePr>
          <p:nvPr/>
        </p:nvGraphicFramePr>
        <p:xfrm>
          <a:off x="107950" y="93663"/>
          <a:ext cx="9015413" cy="6764337"/>
        </p:xfrm>
        <a:graphic>
          <a:graphicData uri="http://schemas.openxmlformats.org/presentationml/2006/ole">
            <p:oleObj spid="_x0000_s1038" name="Prezentace" r:id="rId3" imgW="2351523" imgH="1761765" progId="PowerPoint.Show.8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0"/>
            <a:ext cx="7772400" cy="42672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Arial" pitchFamily="34" charset="0"/>
                <a:cs typeface="Arial" pitchFamily="34" charset="0"/>
              </a:rPr>
              <a:t>Buddhismus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16386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4859338" y="765175"/>
            <a:ext cx="3673475" cy="4967288"/>
          </a:xfrm>
        </p:spPr>
      </p:pic>
      <p:sp>
        <p:nvSpPr>
          <p:cNvPr id="6" name="Zástupný symbol pro obsah 5"/>
          <p:cNvSpPr>
            <a:spLocks noGrp="1"/>
          </p:cNvSpPr>
          <p:nvPr>
            <p:ph sz="quarter" idx="13"/>
          </p:nvPr>
        </p:nvSpPr>
        <p:spPr>
          <a:xfrm>
            <a:off x="365125" y="1600200"/>
            <a:ext cx="4041775" cy="4525963"/>
          </a:xfrm>
        </p:spPr>
        <p:txBody>
          <a:bodyPr rtlCol="0">
            <a:normAutofit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Buddhismus odvozuje své pojmenování od jména      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prince SIDDHARTY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GAUTAMY(asi 563 – 483 př.n.l.),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který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po svém duchovním probuzení přijal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jméno </a:t>
            </a: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cs typeface="Arial" pitchFamily="34" charset="0"/>
              </a:rPr>
              <a:t>BUDDHA.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sp>
        <p:nvSpPr>
          <p:cNvPr id="16388" name="TextovéPole 1"/>
          <p:cNvSpPr txBox="1">
            <a:spLocks noChangeArrowheads="1"/>
          </p:cNvSpPr>
          <p:nvPr/>
        </p:nvSpPr>
        <p:spPr bwMode="auto">
          <a:xfrm>
            <a:off x="8612188" y="5373688"/>
            <a:ext cx="37623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1)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 známe pouze z legend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Mládí strávil v přepychu a bezpečí jako následník trůnu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Když mu bylo 29 let, poznal náhle prázdnotu svého dosavadního života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Zlom údajně způsobily silné zážitky, které v něm vyvolala setkání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- s nemocným člověkem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- se starcem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- s mrtvým člověkem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Odešel z domova, odmítl bezstarostný život, přidal se k potulným asketům a putoval 10 let po Indii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250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ASKETISMUS 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 rtlCol="0">
            <a:normAutofit fontScale="85000" lnSpcReduction="1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</a:rPr>
              <a:t>…..</a:t>
            </a: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 zdrženlivý způsob života</a:t>
            </a:r>
            <a:endParaRPr lang="cs-CZ" sz="3000" dirty="0" smtClean="0">
              <a:solidFill>
                <a:schemeClr val="tx1">
                  <a:lumMod val="50000"/>
                  <a:lumOff val="50000"/>
                </a:schemeClr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Výsledkem však bylo jen naprosté rozčarování.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Siddhárta</a:t>
            </a: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se rozhodl raději zemřít.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Když seděl už mnoho dní bez jídla pod fíkovým stromem, dosáhl náhlého prozření.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Ve stavu vytržení spatřil věčný koloběh </a:t>
            </a:r>
            <a:r>
              <a:rPr lang="cs-CZ" sz="30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reinkarnací</a:t>
            </a: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, v němž se všechny bytosti rodí do hmotného světa utrpení, ve kterém žijí, umírají a zase znovu se do něj rodí.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30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Zároveň poznal také příčinu, proč se tak děje, i způsob, jak se z tohoto koloběhu vysvobodit. </a:t>
            </a:r>
            <a:endParaRPr lang="cs-CZ" sz="3000" dirty="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pic>
        <p:nvPicPr>
          <p:cNvPr id="18435" name="Picture 2" descr="C:\Users\renata\AppData\Local\Microsoft\Windows\Temporary Internet Files\Content.IE5\SH2B87MJ\MC90040773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443663" y="454025"/>
            <a:ext cx="107315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Šipka doprava 1">
            <a:hlinkClick r:id="rId3" action="ppaction://hlinksldjump"/>
          </p:cNvPr>
          <p:cNvSpPr/>
          <p:nvPr/>
        </p:nvSpPr>
        <p:spPr>
          <a:xfrm>
            <a:off x="8166100" y="6067425"/>
            <a:ext cx="6477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Pod jakým stromem dosáhl </a:t>
            </a:r>
            <a:r>
              <a:rPr lang="cs-CZ" sz="2800" dirty="0" err="1" smtClean="0">
                <a:latin typeface="Times New Roman" pitchFamily="18" charset="0"/>
                <a:cs typeface="Times New Roman" pitchFamily="18" charset="0"/>
              </a:rPr>
              <a:t>Siddharta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probuzení?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9458" name="Zástupný symbol pro obsah 11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874963" y="1600200"/>
            <a:ext cx="3641725" cy="4854575"/>
          </a:xfrm>
        </p:spPr>
      </p:pic>
      <p:sp>
        <p:nvSpPr>
          <p:cNvPr id="19459" name="Obdélník 12"/>
          <p:cNvSpPr>
            <a:spLocks noChangeArrowheads="1"/>
          </p:cNvSpPr>
          <p:nvPr/>
        </p:nvSpPr>
        <p:spPr bwMode="auto">
          <a:xfrm>
            <a:off x="2286000" y="2828925"/>
            <a:ext cx="4572000" cy="3786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  <a:p>
            <a:endParaRPr lang="cs-CZ" sz="1000">
              <a:latin typeface="Palatino Linotype" pitchFamily="18" charset="0"/>
            </a:endParaRPr>
          </a:p>
        </p:txBody>
      </p:sp>
      <p:sp>
        <p:nvSpPr>
          <p:cNvPr id="19460" name="TextovéPole 1"/>
          <p:cNvSpPr txBox="1">
            <a:spLocks noChangeArrowheads="1"/>
          </p:cNvSpPr>
          <p:nvPr/>
        </p:nvSpPr>
        <p:spPr bwMode="auto">
          <a:xfrm>
            <a:off x="6551613" y="6092825"/>
            <a:ext cx="3778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Palatino Linotype" pitchFamily="18" charset="0"/>
              </a:rPr>
              <a:t>2)</a:t>
            </a:r>
          </a:p>
        </p:txBody>
      </p:sp>
      <p:pic>
        <p:nvPicPr>
          <p:cNvPr id="19461" name="Picture 2" descr="C:\Users\renata\AppData\Local\Microsoft\Windows\Temporary Internet Files\Content.IE5\SH2B87MJ\MC9004077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79388" y="115888"/>
            <a:ext cx="107315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Pod fíkovníkem meditoval sedm týdnů a podle tradice dosáhl již během první noci úplného poznání, pro které se používá pojem………..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sz="2800" b="1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PROBUZENÍ nebo OSVÍCENÍ MYSLI = BÓDHI</a:t>
            </a:r>
            <a:endParaRPr lang="cs-CZ" sz="2800" b="1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</p:txBody>
      </p:sp>
      <p:sp>
        <p:nvSpPr>
          <p:cNvPr id="4" name="Obdélník 3"/>
          <p:cNvSpPr/>
          <p:nvPr/>
        </p:nvSpPr>
        <p:spPr>
          <a:xfrm>
            <a:off x="539750" y="1557338"/>
            <a:ext cx="8208963" cy="3240087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Přijetím Tří klenotů a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pěti etických rozhodnutí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se člověk stává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stoupencem Buddhy.</a:t>
            </a:r>
            <a:endParaRPr lang="cs-CZ" sz="54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Šipka doprava 4">
            <a:hlinkClick r:id="rId2" action="ppaction://hlinksldjump"/>
          </p:cNvPr>
          <p:cNvSpPr/>
          <p:nvPr/>
        </p:nvSpPr>
        <p:spPr>
          <a:xfrm>
            <a:off x="8172450" y="6021388"/>
            <a:ext cx="792163" cy="4841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Tři klenoty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Buddha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Jeho učení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Mnišský řád  (</a:t>
            </a:r>
            <a:r>
              <a:rPr lang="cs-CZ" dirty="0" err="1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sangha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) - založil Buddha pro své přívržence.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- zpočátku jen mužský, později i ženský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                                  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- mnich dodržuje 10 etických pravidel,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                                          z nichž 5 platí i pro laiky.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5 etických pravidel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Neubližovat cítícím bytostem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Nekrást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Zdržovat se smyslné nestřídmosti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Zdržovat se nepravdivého a zraňujícího mluvení</a:t>
            </a:r>
          </a:p>
          <a:p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Nezatemňovat mysl omamnými látkami</a:t>
            </a: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983538" y="5949950"/>
            <a:ext cx="647700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Základem Buddhovy nauky jsou  </a:t>
            </a:r>
            <a:br>
              <a:rPr lang="cs-CZ" sz="36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3600" dirty="0" smtClean="0">
                <a:latin typeface="Times New Roman" pitchFamily="18" charset="0"/>
                <a:cs typeface="Times New Roman" pitchFamily="18" charset="0"/>
              </a:rPr>
              <a:t>čtyři ušlechtilé pravdy</a:t>
            </a:r>
            <a:endParaRPr lang="cs-CZ" sz="36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marL="514350" indent="-51435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Život je utrpení, žádné štěstí totiž není trvalé, vždy nakonec převáží strast.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2.   Příčinou utrpení je žádostivost po pomíjivých jevech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 - žízeň po životě.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3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Úplným vyhasnutím této žádostivosti lze utrpení definitivně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odstranit.</a:t>
            </a:r>
          </a:p>
          <a:p>
            <a:pPr marL="457200" indent="-457200" fontAlgn="auto">
              <a:spcAft>
                <a:spcPts val="0"/>
              </a:spcAft>
              <a:buFont typeface="Arial" pitchFamily="34" charset="0"/>
              <a:buAutoNum type="arabicPeriod" startAt="4"/>
              <a:defRPr/>
            </a:pP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Cesta vedoucí k osvobození, je cestou mravnosti, meditace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a moudrosti.   Je to osmidílná stezka.</a:t>
            </a:r>
            <a:endParaRPr lang="cs-CZ" dirty="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Šipka doprava 3">
            <a:hlinkClick r:id="rId2" action="ppaction://hlinksldjump"/>
          </p:cNvPr>
          <p:cNvSpPr/>
          <p:nvPr/>
        </p:nvSpPr>
        <p:spPr>
          <a:xfrm>
            <a:off x="7667625" y="5851525"/>
            <a:ext cx="720725" cy="4841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Osmidílná stezka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>
          <a:xfrm>
            <a:off x="457200" y="1412875"/>
            <a:ext cx="8435975" cy="5445125"/>
          </a:xfrm>
        </p:spPr>
        <p:txBody>
          <a:bodyPr/>
          <a:lstStyle/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Pravý názor               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Pravé rozhodnutí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Pravá řeč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Pravé jednání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Pravé žití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Pravé snažení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Pravá bdělost</a:t>
            </a:r>
          </a:p>
          <a:p>
            <a:pPr marL="457200" indent="-457200">
              <a:buFont typeface="Century Gothic" pitchFamily="34" charset="0"/>
              <a:buAutoNum type="arabicPeriod"/>
            </a:pPr>
            <a:r>
              <a:rPr lang="cs-CZ" sz="3600" smtClean="0">
                <a:latin typeface="Times New Roman" pitchFamily="18" charset="0"/>
                <a:cs typeface="Times New Roman" pitchFamily="18" charset="0"/>
              </a:rPr>
              <a:t>Pravé soustředění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995738" y="1557338"/>
            <a:ext cx="4824412" cy="431800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 pochopení  čtyř pravd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4356100" y="2205038"/>
            <a:ext cx="4464050" cy="431800"/>
          </a:xfrm>
          <a:prstGeom prst="roundRect">
            <a:avLst>
              <a:gd name="adj" fmla="val 3837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 bez žádostivosti, krutosti a nenávisti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4356100" y="2852738"/>
            <a:ext cx="4464050" cy="504825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se vyhýbá lhaní, tlachání a pomlouvání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3995738" y="3482975"/>
            <a:ext cx="4824412" cy="641350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/>
            <a:r>
              <a:rPr lang="cs-CZ" sz="2000">
                <a:solidFill>
                  <a:srgbClr val="FFFFFF"/>
                </a:solidFill>
                <a:latin typeface="Times New Roman" pitchFamily="18" charset="0"/>
                <a:cs typeface="Times New Roman" pitchFamily="18" charset="0"/>
              </a:rPr>
              <a:t>zdržet se zabíjení, nebrat, co  nebylo darováno, nepříslušných pohlavních styků</a:t>
            </a:r>
          </a:p>
        </p:txBody>
      </p:sp>
      <p:sp>
        <p:nvSpPr>
          <p:cNvPr id="10" name="Zaoblený obdélník 9"/>
          <p:cNvSpPr/>
          <p:nvPr/>
        </p:nvSpPr>
        <p:spPr>
          <a:xfrm>
            <a:off x="3203575" y="4221163"/>
            <a:ext cx="5616575" cy="431800"/>
          </a:xfrm>
          <a:prstGeom prst="roundRect">
            <a:avLst>
              <a:gd name="adj" fmla="val 469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ykonávat povolání neškodící druhým bytostem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652838" y="4797425"/>
            <a:ext cx="5167312" cy="576263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v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yhnout se neprospěšným stavům mysli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3690938" y="5516563"/>
            <a:ext cx="5184775" cy="576262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n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eustálé si uvědomování tělesnosti, vědomí, vnímání a cítění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4356100" y="6173788"/>
            <a:ext cx="4679950" cy="503237"/>
          </a:xfrm>
          <a:prstGeom prst="roundRect">
            <a:avLst>
              <a:gd name="adj" fmla="val 50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zahrnuje meditační techniky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Po této cestě se nevystupuje mechanicky krok za krokem jako po žebříku.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Její tři složky jsou vzájemně provázány. 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Jsou to  </a:t>
            </a: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moudrost,</a:t>
            </a:r>
            <a:r>
              <a:rPr lang="cs-CZ" sz="2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rgbClr val="FFFF00"/>
                </a:solidFill>
                <a:latin typeface="Times New Roman" pitchFamily="18" charset="0"/>
                <a:cs typeface="Times New Roman" pitchFamily="18" charset="0"/>
              </a:rPr>
              <a:t>mravnost, meditace.</a:t>
            </a:r>
            <a:endParaRPr lang="cs-CZ" sz="2800" dirty="0">
              <a:solidFill>
                <a:srgbClr val="FFFF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Víte, co je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dharmačakra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827088" y="1844675"/>
            <a:ext cx="4525962" cy="4525963"/>
          </a:xfrm>
        </p:spPr>
      </p:pic>
      <p:pic>
        <p:nvPicPr>
          <p:cNvPr id="27651" name="Picture 2" descr="C:\Users\renata\AppData\Local\Microsoft\Windows\Temporary Internet Files\Content.IE5\SH2B87MJ\MC900407734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07950" y="115888"/>
            <a:ext cx="107315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2" name="TextovéPole 4"/>
          <p:cNvSpPr txBox="1">
            <a:spLocks noChangeArrowheads="1"/>
          </p:cNvSpPr>
          <p:nvPr/>
        </p:nvSpPr>
        <p:spPr bwMode="auto">
          <a:xfrm>
            <a:off x="722313" y="5949950"/>
            <a:ext cx="261937" cy="246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000">
                <a:latin typeface="Times New Roman" pitchFamily="18" charset="0"/>
                <a:cs typeface="Times New Roman" pitchFamily="18" charset="0"/>
              </a:rPr>
              <a:t>3</a:t>
            </a:r>
            <a:r>
              <a:rPr lang="cs-CZ" sz="300">
                <a:latin typeface="Times New Roman" pitchFamily="18" charset="0"/>
                <a:cs typeface="Times New Roman" pitchFamily="18" charset="0"/>
              </a:rPr>
              <a:t>)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5580063" y="1916113"/>
            <a:ext cx="3168650" cy="267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Symbol reprezentující dharmu,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Buddhovo učení a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jeho cestu k probuzení, tedy čtyři ušlechtilé pravdy a osmidílnou cestu.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Nadpis 1"/>
          <p:cNvSpPr>
            <a:spLocks noGrp="1"/>
          </p:cNvSpPr>
          <p:nvPr>
            <p:ph type="title"/>
          </p:nvPr>
        </p:nvSpPr>
        <p:spPr bwMode="auto"/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z="2400" smtClean="0">
                <a:effectLst/>
                <a:latin typeface="Times New Roman" pitchFamily="18" charset="0"/>
                <a:cs typeface="Times New Roman" pitchFamily="18" charset="0"/>
              </a:rPr>
              <a:t>Vyprávějte o životě Buddhy.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Autofit/>
          </a:bodyPr>
          <a:lstStyle/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Jak se člověk může stát stoupencem buddhismu?  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Co je to reinkarnace?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Vysvětlete etická pravidla buddhismu.</a:t>
            </a:r>
          </a:p>
          <a:p>
            <a:pPr marL="457200" indent="-457200" fontAlgn="auto">
              <a:spcAft>
                <a:spcPts val="0"/>
              </a:spcAft>
              <a:buFont typeface="+mj-lt"/>
              <a:buAutoNum type="arabicPeriod"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Doplňte čtyři ušlechtilé pravdy: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Život je…………………………………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Utrpení je způsobeno……………….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Žádostivost lze………………………..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a to cestou……………………………  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5.   Na internetu či v literatuře vyhledejte, co znamená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800" dirty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800" dirty="0" smtClean="0">
                <a:solidFill>
                  <a:schemeClr val="tx1">
                    <a:lumMod val="50000"/>
                    <a:lumOff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    NIRVÁNA.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800" dirty="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8675" name="Picture 2" descr="C:\Users\renata\AppData\Local\Microsoft\Windows\Temporary Internet Files\Content.IE5\SH2B87MJ\MC900407734[2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333375"/>
            <a:ext cx="1073150" cy="1073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Šipka doprava 3">
            <a:hlinkClick r:id="rId3" action="ppaction://hlinksldjump"/>
          </p:cNvPr>
          <p:cNvSpPr/>
          <p:nvPr/>
        </p:nvSpPr>
        <p:spPr>
          <a:xfrm>
            <a:off x="8632825" y="1776413"/>
            <a:ext cx="244475" cy="2428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5" name="Šipka doprava 4">
            <a:hlinkClick r:id="rId4" action="ppaction://hlinksldjump"/>
          </p:cNvPr>
          <p:cNvSpPr/>
          <p:nvPr/>
        </p:nvSpPr>
        <p:spPr>
          <a:xfrm>
            <a:off x="8632825" y="2278063"/>
            <a:ext cx="242888" cy="24130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6" name="Šipka doprava 5">
            <a:hlinkClick r:id="rId5" action="ppaction://hlinksldjump"/>
          </p:cNvPr>
          <p:cNvSpPr/>
          <p:nvPr/>
        </p:nvSpPr>
        <p:spPr>
          <a:xfrm>
            <a:off x="8632825" y="3429000"/>
            <a:ext cx="244475" cy="24288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  <p:sp>
        <p:nvSpPr>
          <p:cNvPr id="7" name="Šipka doprava 6">
            <a:hlinkClick r:id="rId6" action="ppaction://hlinksldjump"/>
          </p:cNvPr>
          <p:cNvSpPr/>
          <p:nvPr/>
        </p:nvSpPr>
        <p:spPr>
          <a:xfrm>
            <a:off x="8631238" y="2801938"/>
            <a:ext cx="246062" cy="242887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fontAlgn="auto">
              <a:spcAft>
                <a:spcPts val="0"/>
              </a:spcAft>
              <a:defRPr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Zdroje:</a:t>
            </a:r>
            <a:br>
              <a:rPr lang="cs-CZ" sz="2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1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[cit. </a:t>
            </a:r>
            <a:r>
              <a:rPr lang="cs-CZ" sz="1000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2013-04-21]. </a:t>
            </a:r>
            <a:r>
              <a:rPr lang="cs-CZ" sz="1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Dostupný pod licencí Public </a:t>
            </a:r>
            <a:r>
              <a:rPr lang="cs-CZ" sz="1000" dirty="0" err="1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domain</a:t>
            </a:r>
            <a:r>
              <a:rPr lang="cs-CZ" sz="1000" dirty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+mj-lt"/>
                <a:cs typeface="Times New Roman" pitchFamily="18" charset="0"/>
              </a:rPr>
              <a:t> na WWW</a:t>
            </a:r>
            <a:endParaRPr lang="cs-CZ" sz="1000" dirty="0">
              <a:latin typeface="+mj-lt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/>
          </a:bodyPr>
          <a:lstStyle/>
          <a:p>
            <a:pPr marL="228600" indent="-2286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1000" dirty="0" smtClean="0">
                <a:solidFill>
                  <a:schemeClr val="tx1">
                    <a:lumMod val="65000"/>
                  </a:schemeClr>
                </a:solidFill>
                <a:hlinkClick r:id="rId2"/>
              </a:rPr>
              <a:t>http</a:t>
            </a:r>
            <a:r>
              <a:rPr lang="cs-CZ" sz="1000" dirty="0">
                <a:solidFill>
                  <a:schemeClr val="tx1">
                    <a:lumMod val="65000"/>
                  </a:schemeClr>
                </a:solidFill>
                <a:hlinkClick r:id="rId2"/>
              </a:rPr>
              <a:t>://</a:t>
            </a:r>
            <a:r>
              <a:rPr lang="cs-CZ" sz="1000" dirty="0" smtClean="0">
                <a:solidFill>
                  <a:schemeClr val="tx1">
                    <a:lumMod val="65000"/>
                  </a:schemeClr>
                </a:solidFill>
                <a:hlinkClick r:id="rId2"/>
              </a:rPr>
              <a:t>commons.wikimedia.org/wiki/File:Buddha_1251876.jpg</a:t>
            </a:r>
            <a:endParaRPr lang="cs-CZ" sz="1000" dirty="0" smtClean="0">
              <a:solidFill>
                <a:schemeClr val="tx1">
                  <a:lumMod val="65000"/>
                </a:schemeClr>
              </a:solidFill>
            </a:endParaRPr>
          </a:p>
          <a:p>
            <a:pPr marL="228600" indent="-2286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1000" dirty="0">
                <a:solidFill>
                  <a:schemeClr val="tx1">
                    <a:lumMod val="65000"/>
                  </a:schemeClr>
                </a:solidFill>
                <a:hlinkClick r:id="rId3"/>
              </a:rPr>
              <a:t>http://</a:t>
            </a:r>
            <a:r>
              <a:rPr lang="cs-CZ" sz="1000" dirty="0" smtClean="0">
                <a:solidFill>
                  <a:schemeClr val="tx1">
                    <a:lumMod val="65000"/>
                  </a:schemeClr>
                </a:solidFill>
                <a:hlinkClick r:id="rId3"/>
              </a:rPr>
              <a:t>commons.wikimedia.org/wiki/File:Bodhgaya_3640451674_4c24365f2e_t.jpg</a:t>
            </a:r>
            <a:endParaRPr lang="cs-CZ" sz="1000" dirty="0" smtClean="0">
              <a:solidFill>
                <a:schemeClr val="tx1">
                  <a:lumMod val="65000"/>
                </a:schemeClr>
              </a:solidFill>
            </a:endParaRPr>
          </a:p>
          <a:p>
            <a:pPr marL="228600" indent="-2286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r>
              <a:rPr lang="cs-CZ" sz="1000" dirty="0">
                <a:solidFill>
                  <a:schemeClr val="tx1">
                    <a:lumMod val="65000"/>
                  </a:schemeClr>
                </a:solidFill>
                <a:hlinkClick r:id="rId4"/>
              </a:rPr>
              <a:t>http://commons.wikimedia.org/wiki/File:Dhamma_Cakra_%</a:t>
            </a:r>
            <a:r>
              <a:rPr lang="cs-CZ" sz="1000" dirty="0" smtClean="0">
                <a:solidFill>
                  <a:schemeClr val="tx1">
                    <a:lumMod val="65000"/>
                  </a:schemeClr>
                </a:solidFill>
                <a:hlinkClick r:id="rId4"/>
              </a:rPr>
              <a:t>28red%29.svg</a:t>
            </a:r>
            <a:endParaRPr lang="cs-CZ" sz="1000" dirty="0" smtClean="0">
              <a:solidFill>
                <a:schemeClr val="tx1">
                  <a:lumMod val="65000"/>
                </a:schemeClr>
              </a:solidFill>
            </a:endParaRPr>
          </a:p>
          <a:p>
            <a:pPr marL="228600" indent="-2286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1000" dirty="0" smtClean="0">
              <a:solidFill>
                <a:schemeClr val="tx1">
                  <a:lumMod val="65000"/>
                </a:schemeClr>
              </a:solidFill>
            </a:endParaRPr>
          </a:p>
          <a:p>
            <a:pPr marL="228600" indent="-2286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1000" dirty="0" smtClean="0">
              <a:solidFill>
                <a:schemeClr val="tx1">
                  <a:lumMod val="65000"/>
                </a:schemeClr>
              </a:solidFill>
            </a:endParaRPr>
          </a:p>
          <a:p>
            <a:pPr marL="228600" indent="-228600" fontAlgn="auto">
              <a:spcAft>
                <a:spcPts val="0"/>
              </a:spcAft>
              <a:buFont typeface="Arial" pitchFamily="34" charset="0"/>
              <a:buAutoNum type="arabicParenR"/>
              <a:defRPr/>
            </a:pPr>
            <a:endParaRPr lang="cs-CZ" sz="1000" dirty="0">
              <a:solidFill>
                <a:schemeClr val="tx1">
                  <a:lumMod val="65000"/>
                </a:schemeClr>
              </a:solidFill>
            </a:endParaRP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 smtClean="0">
                <a:solidFill>
                  <a:schemeClr val="tx1">
                    <a:lumMod val="50000"/>
                    <a:lumOff val="50000"/>
                  </a:schemeClr>
                </a:solidFill>
                <a:cs typeface="Times New Roman" pitchFamily="18" charset="0"/>
              </a:rPr>
              <a:t>Použitá literatura: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SCHÖN, Jaromír. </a:t>
            </a:r>
            <a:r>
              <a:rPr lang="cs-CZ" sz="1000" i="1" dirty="0">
                <a:solidFill>
                  <a:schemeClr val="tx1">
                    <a:lumMod val="50000"/>
                    <a:lumOff val="50000"/>
                  </a:schemeClr>
                </a:solidFill>
              </a:rPr>
              <a:t>Občanský a společenskovědní základ: náboženství</a:t>
            </a:r>
            <a:r>
              <a:rPr lang="cs-CZ" sz="1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. Kralice na Hané: </a:t>
            </a:r>
            <a:r>
              <a:rPr lang="cs-CZ" sz="1000" dirty="0" err="1">
                <a:solidFill>
                  <a:schemeClr val="tx1">
                    <a:lumMod val="50000"/>
                    <a:lumOff val="50000"/>
                  </a:schemeClr>
                </a:solidFill>
              </a:rPr>
              <a:t>Computer</a:t>
            </a:r>
            <a:r>
              <a:rPr lang="cs-CZ" sz="1000" dirty="0">
                <a:solidFill>
                  <a:schemeClr val="tx1">
                    <a:lumMod val="50000"/>
                    <a:lumOff val="50000"/>
                  </a:schemeClr>
                </a:solidFill>
              </a:rPr>
              <a:t> Media s.r.o., 2012. ISBN 978-80-7402-120-6.</a:t>
            </a:r>
            <a:endParaRPr lang="cs-CZ" sz="1000" dirty="0" smtClean="0">
              <a:solidFill>
                <a:schemeClr val="tx1">
                  <a:lumMod val="50000"/>
                  <a:lumOff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525</TotalTime>
  <Words>493</Words>
  <Application>Microsoft Office PowerPoint</Application>
  <PresentationFormat>On-screen Show (4:3)</PresentationFormat>
  <Paragraphs>117</Paragraphs>
  <Slides>16</Slides>
  <Notes>0</Notes>
  <HiddenSlides>0</HiddenSlides>
  <MMClips>0</MMClips>
  <ScaleCrop>false</ScaleCrop>
  <HeadingPairs>
    <vt:vector size="8" baseType="variant">
      <vt:variant>
        <vt:lpstr>Použitá písma</vt:lpstr>
      </vt:variant>
      <vt:variant>
        <vt:i4>6</vt:i4>
      </vt:variant>
      <vt:variant>
        <vt:lpstr>Šablona návrhu</vt:lpstr>
      </vt:variant>
      <vt:variant>
        <vt:i4>2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5" baseType="lpstr">
      <vt:lpstr>Palatino Linotype</vt:lpstr>
      <vt:lpstr>Arial</vt:lpstr>
      <vt:lpstr>Century Gothic</vt:lpstr>
      <vt:lpstr>Courier New</vt:lpstr>
      <vt:lpstr>Calibri</vt:lpstr>
      <vt:lpstr>Times New Roman</vt:lpstr>
      <vt:lpstr>Exekutivní</vt:lpstr>
      <vt:lpstr>Exekutivní</vt:lpstr>
      <vt:lpstr>Prezentace</vt:lpstr>
      <vt:lpstr>Snímek 1</vt:lpstr>
      <vt:lpstr>Buddhismus</vt:lpstr>
      <vt:lpstr>Snímek 3</vt:lpstr>
      <vt:lpstr>ŽIVOT</vt:lpstr>
      <vt:lpstr>ASKETISMUS </vt:lpstr>
      <vt:lpstr>Pod jakým stromem dosáhl Siddharta probuzení?</vt:lpstr>
      <vt:lpstr>Snímek 7</vt:lpstr>
      <vt:lpstr>Snímek 8</vt:lpstr>
      <vt:lpstr>Tři klenoty </vt:lpstr>
      <vt:lpstr>5 etických pravidel</vt:lpstr>
      <vt:lpstr>Základem Buddhovy nauky jsou   čtyři ušlechtilé pravdy</vt:lpstr>
      <vt:lpstr>Osmidílná stezka</vt:lpstr>
      <vt:lpstr>Snímek 13</vt:lpstr>
      <vt:lpstr>     Víte, co je dharmačakra?</vt:lpstr>
      <vt:lpstr>Vyprávějte o životě Buddhy.</vt:lpstr>
      <vt:lpstr>Zdroje: [cit. 2013-04-21]. Dostupný pod licencí Public domain na WWW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BUDDHISMUS</dc:title>
  <dc:creator>Renáta Macečková</dc:creator>
  <cp:lastModifiedBy>DUM</cp:lastModifiedBy>
  <cp:revision>49</cp:revision>
  <dcterms:created xsi:type="dcterms:W3CDTF">2012-10-16T15:30:05Z</dcterms:created>
  <dcterms:modified xsi:type="dcterms:W3CDTF">2014-08-13T20:07:17Z</dcterms:modified>
</cp:coreProperties>
</file>