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  <p:sldId id="271" r:id="rId16"/>
    <p:sldId id="272" r:id="rId17"/>
    <p:sldId id="273" r:id="rId18"/>
    <p:sldId id="281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2" r:id="rId27"/>
    <p:sldId id="269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799" autoAdjust="0"/>
  </p:normalViewPr>
  <p:slideViewPr>
    <p:cSldViewPr>
      <p:cViewPr>
        <p:scale>
          <a:sx n="66" d="100"/>
          <a:sy n="66" d="100"/>
        </p:scale>
        <p:origin x="-636" y="9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F5F5E49-2B6B-4321-AC92-E5B5D2682C48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76C22FB-2193-4D94-96F9-056BFB087A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379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40F7F74-3553-436E-8F37-470884423D2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D6EA96-43BA-4326-AB6A-2DD3FFE2F275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0818C6-7791-46BA-8BAC-A26826AA1F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FEF12B-F9AF-4876-99AF-7763C70A8E93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448B17-BAC2-4C26-B0D0-632D90F056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82E09-C05C-42BA-81F9-F2E556C7615A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ED7ED-AA2F-49F3-9DA1-F8A607B64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96D4A5-0FA7-4071-B7A6-33C52F8C1F22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04414-C8A1-4B89-87F6-5B5682DF60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AA4E3-948F-416A-BF82-B7C91E86C7AF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D9802-0954-4C42-92BA-B25CA4D815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5EA06-8853-4B08-AF55-AF5BE7562AE4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0A252C-5C08-4EEC-B022-39896C2931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08D78-F3F4-4F3B-9092-4E1ED6575117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3146DB-2D25-4667-93FA-28680FEC5B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E2C14-770D-4230-B873-B021265F77AE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DECC4-9A3C-4E92-83EE-B698D06203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843F2-47BB-4377-8F28-620ECE137E4B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EB29C-90ED-4B82-A73E-2F099544CA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88D0D-A574-4B12-808B-2D409FADDBC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CEF30-2933-4032-B164-6BBC3118A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351B2B-8CCC-401E-83FB-67AA29D0F4B1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35DEB-7BB6-4D3A-9225-2E480B69D7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75A9384-1DED-41B2-A8CA-4C5B33AFF08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6567DB2-395B-4169-8994-2B4F66CB98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Zen_Gardens_of_Tenryuji_Temple.jpg" TargetMode="External"/><Relationship Id="rId3" Type="http://schemas.openxmlformats.org/officeDocument/2006/relationships/hyperlink" Target="http://commons.wikimedia.org/wiki/File:Vajra_aksamala_ghantha.jpg" TargetMode="External"/><Relationship Id="rId7" Type="http://schemas.openxmlformats.org/officeDocument/2006/relationships/hyperlink" Target="http://commons.wikimedia.org/wiki/File:Lightmatter_zen_garden.jpg" TargetMode="External"/><Relationship Id="rId2" Type="http://schemas.openxmlformats.org/officeDocument/2006/relationships/hyperlink" Target="http://commons.wikimedia.org/wiki/File:Buddhist_sect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Zen_Garden.jpg" TargetMode="External"/><Relationship Id="rId11" Type="http://schemas.openxmlformats.org/officeDocument/2006/relationships/hyperlink" Target="http://commons.wikimedia.org/wiki/File:People_of_Tibet35.jpg" TargetMode="External"/><Relationship Id="rId5" Type="http://schemas.openxmlformats.org/officeDocument/2006/relationships/hyperlink" Target="http://commons.wikimedia.org/wiki/File:Paesaggio_acquatico.JPG" TargetMode="External"/><Relationship Id="rId10" Type="http://schemas.openxmlformats.org/officeDocument/2006/relationships/hyperlink" Target="http://commons.wikimedia.org/wiki/File:Dafuosi3.jpg" TargetMode="External"/><Relationship Id="rId4" Type="http://schemas.openxmlformats.org/officeDocument/2006/relationships/hyperlink" Target="http://commons.wikimedia.org/wiki/File:Mandala_gross.jpg" TargetMode="External"/><Relationship Id="rId9" Type="http://schemas.openxmlformats.org/officeDocument/2006/relationships/hyperlink" Target="http://commons.wikimedia.org/wiki/File:Ganden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9" name="Group 43"/>
          <p:cNvGraphicFramePr>
            <a:graphicFrameLocks noGrp="1"/>
          </p:cNvGraphicFramePr>
          <p:nvPr/>
        </p:nvGraphicFramePr>
        <p:xfrm>
          <a:off x="665163" y="836613"/>
          <a:ext cx="7813675" cy="447357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Hlavní proudy buddhismu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Renáta Macečková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ZSV - religionistika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17.5.2013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Cílem tohoto DUMu je poskytnout  žákům základní informace o hlavních proudech buddhismu a následně je zopakovat.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ve formátu PowerPoint 2010. Žák může pracovat  s vytištěnou stranou 26, na které jsou otázky, a vpisovat do ní správné odpovědi. S učitelem na závěr kontrolují řešení. V DUMu je zpracovaná křížovka s tajenkou. Není potřeba připojení k internetu, DUM neobsahuje zvukové soubory.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7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14377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Hlavní proudy buddhismu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715250" cy="5619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Buddha sám nic nenapsal</a:t>
            </a:r>
          </a:p>
          <a:p>
            <a:r>
              <a:rPr lang="cs-CZ" smtClean="0"/>
              <a:t>Kanonizace základních buddhistických textů proběhla až po jeho smrti (484/3 př.n.l.)</a:t>
            </a:r>
          </a:p>
          <a:p>
            <a:r>
              <a:rPr lang="cs-CZ" smtClean="0"/>
              <a:t>Buddhův život byl opředen množstvím legend, které z něho učinily božskou bytost</a:t>
            </a:r>
          </a:p>
          <a:p>
            <a:r>
              <a:rPr lang="cs-CZ" smtClean="0"/>
              <a:t>Buddha sám se za boha nepovažoval, ani své učení nechápal jako náboženství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Tradice založená na pálijském kánonu je známá jako THÉRAVÁDA (učení starších)</a:t>
            </a:r>
          </a:p>
          <a:p>
            <a:r>
              <a:rPr lang="cs-CZ" smtClean="0"/>
              <a:t>Pálijiský kánon je nejslavnější verzí TIPITAKY, jednoho z nejstarších souborů buddhistických kanonických textů</a:t>
            </a:r>
          </a:p>
          <a:p>
            <a:r>
              <a:rPr lang="cs-CZ" smtClean="0"/>
              <a:t>Tipitaka znamená 3 koše a uznávají je všechny buddhistické školy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Vyluštěním tajenky získáte  název textu, který podle tradice obsahuje přímé Buddhovy pravdy</a:t>
            </a:r>
          </a:p>
        </p:txBody>
      </p:sp>
      <p:sp>
        <p:nvSpPr>
          <p:cNvPr id="1843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endParaRPr lang="cs-CZ" sz="2000" smtClean="0"/>
          </a:p>
        </p:txBody>
      </p:sp>
      <p:sp>
        <p:nvSpPr>
          <p:cNvPr id="18435" name="Zástupný symbol pro obsah 4"/>
          <p:cNvSpPr>
            <a:spLocks noGrp="1"/>
          </p:cNvSpPr>
          <p:nvPr>
            <p:ph sz="half" idx="2"/>
          </p:nvPr>
        </p:nvSpPr>
        <p:spPr>
          <a:xfrm>
            <a:off x="3924300" y="1600200"/>
            <a:ext cx="5219700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Vyluštěním tajenky získáte  název textu, který podle tradice obsahuje přímé Buddhovy pravdy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000" dirty="0" smtClean="0"/>
              <a:t>Člověk žijící zdrženlivým    způsobem života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</p:txBody>
      </p:sp>
      <p:sp>
        <p:nvSpPr>
          <p:cNvPr id="19459" name="Zástupný symbol pro obsah 4"/>
          <p:cNvSpPr>
            <a:spLocks noGrp="1"/>
          </p:cNvSpPr>
          <p:nvPr>
            <p:ph sz="half" idx="2"/>
          </p:nvPr>
        </p:nvSpPr>
        <p:spPr>
          <a:xfrm>
            <a:off x="3924300" y="1600200"/>
            <a:ext cx="5219700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           </a:t>
            </a:r>
            <a:r>
              <a:rPr lang="cs-CZ" sz="2000" smtClean="0"/>
              <a:t>1.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          </a:t>
            </a:r>
            <a:r>
              <a:rPr lang="cs-CZ" smtClean="0"/>
              <a:t>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388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67438" y="1639888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406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2199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E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6700838" y="16398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K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82677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Vyluštěním tajenky získáte  název textu, který podle tradice obsahuje přímé Buddhovy pravdy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Člověk žijící zdrženlivým    způsobem života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Konáme-li dobře, je náš…..nesobecký, pozvedáme život na vyšší úroveň</a:t>
            </a:r>
          </a:p>
        </p:txBody>
      </p:sp>
      <p:sp>
        <p:nvSpPr>
          <p:cNvPr id="20483" name="Zástupný symbol pro obsah 4"/>
          <p:cNvSpPr>
            <a:spLocks noGrp="1"/>
          </p:cNvSpPr>
          <p:nvPr>
            <p:ph sz="half" idx="2"/>
          </p:nvPr>
        </p:nvSpPr>
        <p:spPr>
          <a:xfrm>
            <a:off x="3924300" y="1600200"/>
            <a:ext cx="5219700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           </a:t>
            </a:r>
            <a:r>
              <a:rPr lang="cs-CZ" sz="2000" smtClean="0"/>
              <a:t>1.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          2.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</a:t>
            </a:r>
            <a:r>
              <a:rPr lang="cs-CZ" smtClean="0"/>
              <a:t>                                   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388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67438" y="1639888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406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2199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E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6700838" y="16398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K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82677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6169025" y="2062163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Ú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10363" y="20574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240588" y="20335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Y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7753350" y="20335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8267700" y="2035175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L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Vyluštěním tajenky získáte  název textu, který podle tradice obsahuje přímé Buddhovy pravdy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Člověk žijící zdrženlivým    způsobem života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Konáme-li dobře, je náš…..nesobecký, pozvedáme život na vyšší úroveň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První pravda Buddhy:             Život je….</a:t>
            </a:r>
          </a:p>
        </p:txBody>
      </p:sp>
      <p:sp>
        <p:nvSpPr>
          <p:cNvPr id="21507" name="Zástupný symbol pro obsah 4"/>
          <p:cNvSpPr>
            <a:spLocks noGrp="1"/>
          </p:cNvSpPr>
          <p:nvPr>
            <p:ph sz="half" idx="2"/>
          </p:nvPr>
        </p:nvSpPr>
        <p:spPr>
          <a:xfrm>
            <a:off x="3924300" y="1600200"/>
            <a:ext cx="5219700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           </a:t>
            </a:r>
            <a:r>
              <a:rPr lang="cs-CZ" sz="2000" smtClean="0"/>
              <a:t>1.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          2.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3.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                                          </a:t>
            </a:r>
            <a:r>
              <a:rPr lang="cs-CZ" smtClean="0"/>
              <a:t>                                     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388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67438" y="1639888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406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2199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E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6700838" y="16398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K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82677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6169025" y="2062163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Ú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10363" y="20574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240588" y="20335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Y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7753350" y="20335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8267700" y="2035175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L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8270875" y="2492375"/>
            <a:ext cx="457200" cy="358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7753350" y="249555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5661025" y="25130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6167438" y="2501900"/>
            <a:ext cx="457200" cy="3603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2"/>
                </a:solidFill>
              </a:rPr>
              <a:t>T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6727825" y="25130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R</a:t>
            </a:r>
            <a:endParaRPr lang="cs-CZ" sz="3200" b="1" dirty="0"/>
          </a:p>
        </p:txBody>
      </p:sp>
      <p:sp>
        <p:nvSpPr>
          <p:cNvPr id="27" name="Obdélník 26"/>
          <p:cNvSpPr/>
          <p:nvPr/>
        </p:nvSpPr>
        <p:spPr>
          <a:xfrm>
            <a:off x="7237413" y="25019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Vyluštěním tajenky získáte  název textu, který podle tradice obsahuje přímé Buddhovy pravdy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Člověk žijící zdrženlivým    způsobem života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Konáme-li dobře, je náš…..nesobecký, pozvedáme život na vyšší úroveň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První pravda Buddhy:             Život je….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Učení vede k osvobození           od sebe samého i světa               a k dosažení čistého         vědomí, nezávislosti, klidu          a míru</a:t>
            </a:r>
          </a:p>
        </p:txBody>
      </p:sp>
      <p:sp>
        <p:nvSpPr>
          <p:cNvPr id="22531" name="Zástupný symbol pro obsah 4"/>
          <p:cNvSpPr>
            <a:spLocks noGrp="1"/>
          </p:cNvSpPr>
          <p:nvPr>
            <p:ph sz="half" idx="2"/>
          </p:nvPr>
        </p:nvSpPr>
        <p:spPr>
          <a:xfrm>
            <a:off x="3924300" y="1600200"/>
            <a:ext cx="5219700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           </a:t>
            </a:r>
            <a:r>
              <a:rPr lang="cs-CZ" sz="2000" smtClean="0"/>
              <a:t>1.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          2.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3.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4.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                                          </a:t>
            </a:r>
            <a:r>
              <a:rPr lang="cs-CZ" smtClean="0"/>
              <a:t>                                   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388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67438" y="1639888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406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2199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E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6700838" y="16398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K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82677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6169025" y="2062163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Ú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10363" y="20574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240588" y="20335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Y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7753350" y="20335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8267700" y="2035175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L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8270875" y="2492375"/>
            <a:ext cx="457200" cy="358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7753350" y="249555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5661025" y="25130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6167438" y="2501900"/>
            <a:ext cx="457200" cy="3603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2"/>
                </a:solidFill>
              </a:rPr>
              <a:t>T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6727825" y="25130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R</a:t>
            </a:r>
            <a:endParaRPr lang="cs-CZ" sz="3200" b="1" dirty="0"/>
          </a:p>
        </p:txBody>
      </p:sp>
      <p:sp>
        <p:nvSpPr>
          <p:cNvPr id="27" name="Obdélník 26"/>
          <p:cNvSpPr/>
          <p:nvPr/>
        </p:nvSpPr>
        <p:spPr>
          <a:xfrm>
            <a:off x="7237413" y="25019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  <p:sp>
        <p:nvSpPr>
          <p:cNvPr id="28" name="Obdélník 27"/>
          <p:cNvSpPr/>
          <p:nvPr/>
        </p:nvSpPr>
        <p:spPr>
          <a:xfrm>
            <a:off x="5122863" y="30083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N</a:t>
            </a:r>
            <a:endParaRPr lang="cs-CZ" sz="3200" b="1" dirty="0"/>
          </a:p>
        </p:txBody>
      </p:sp>
      <p:sp>
        <p:nvSpPr>
          <p:cNvPr id="29" name="Obdélník 28"/>
          <p:cNvSpPr/>
          <p:nvPr/>
        </p:nvSpPr>
        <p:spPr>
          <a:xfrm>
            <a:off x="6175375" y="2997200"/>
            <a:ext cx="457200" cy="3603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661025" y="30083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I</a:t>
            </a:r>
            <a:endParaRPr lang="cs-CZ" sz="3200" b="1" dirty="0"/>
          </a:p>
        </p:txBody>
      </p:sp>
      <p:sp>
        <p:nvSpPr>
          <p:cNvPr id="31" name="Obdélník 30"/>
          <p:cNvSpPr/>
          <p:nvPr/>
        </p:nvSpPr>
        <p:spPr>
          <a:xfrm>
            <a:off x="6715125" y="29972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V</a:t>
            </a:r>
            <a:endParaRPr lang="cs-CZ" sz="3200" b="1" dirty="0"/>
          </a:p>
        </p:txBody>
      </p:sp>
      <p:sp>
        <p:nvSpPr>
          <p:cNvPr id="32" name="Obdélník 31"/>
          <p:cNvSpPr/>
          <p:nvPr/>
        </p:nvSpPr>
        <p:spPr>
          <a:xfrm>
            <a:off x="7240588" y="29972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Á</a:t>
            </a:r>
            <a:endParaRPr lang="cs-CZ" sz="3200" b="1" dirty="0"/>
          </a:p>
        </p:txBody>
      </p:sp>
      <p:sp>
        <p:nvSpPr>
          <p:cNvPr id="33" name="Obdélník 32"/>
          <p:cNvSpPr/>
          <p:nvPr/>
        </p:nvSpPr>
        <p:spPr>
          <a:xfrm>
            <a:off x="7764463" y="29972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N</a:t>
            </a:r>
            <a:endParaRPr lang="cs-CZ" sz="3200" b="1" dirty="0"/>
          </a:p>
        </p:txBody>
      </p:sp>
      <p:sp>
        <p:nvSpPr>
          <p:cNvPr id="34" name="Obdélník 33"/>
          <p:cNvSpPr/>
          <p:nvPr/>
        </p:nvSpPr>
        <p:spPr>
          <a:xfrm>
            <a:off x="8270875" y="29972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Vyluštěním tajenky získáte  název textu, který podle tradice obsahuje přímé Buddhovy pravdy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Člověk žijící zdrženlivým    způsobem života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Konáme-li dobře, je náš…..nesobecký, pozvedáme život na vyšší úroveň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První pravda Buddhy:             Život je….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Učení vede k osvobození           od sebe samého i světa               a k dosažení čistého         vědomí, nezávislosti, klidu          a míru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z="2000" smtClean="0"/>
              <a:t>Soustředění</a:t>
            </a:r>
          </a:p>
        </p:txBody>
      </p:sp>
      <p:sp>
        <p:nvSpPr>
          <p:cNvPr id="23555" name="Zástupný symbol pro obsah 4"/>
          <p:cNvSpPr>
            <a:spLocks noGrp="1"/>
          </p:cNvSpPr>
          <p:nvPr>
            <p:ph sz="half" idx="2"/>
          </p:nvPr>
        </p:nvSpPr>
        <p:spPr>
          <a:xfrm>
            <a:off x="3924300" y="1600200"/>
            <a:ext cx="5219700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               </a:t>
            </a:r>
            <a:r>
              <a:rPr lang="cs-CZ" sz="2000" smtClean="0"/>
              <a:t>1.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          2.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3.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4.</a:t>
            </a:r>
          </a:p>
          <a:p>
            <a:pPr marL="0" indent="0">
              <a:buFont typeface="Arial" charset="0"/>
              <a:buNone/>
            </a:pPr>
            <a:r>
              <a:rPr lang="cs-CZ" sz="2000" smtClean="0"/>
              <a:t>                                                               </a:t>
            </a:r>
            <a:r>
              <a:rPr lang="cs-CZ" smtClean="0"/>
              <a:t>  </a:t>
            </a:r>
            <a:r>
              <a:rPr lang="cs-CZ" sz="2000" smtClean="0"/>
              <a:t>5.</a:t>
            </a:r>
            <a:r>
              <a:rPr lang="cs-CZ" smtClean="0"/>
              <a:t>                                       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388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A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67438" y="1639888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7406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9" name="Obdélník 8"/>
          <p:cNvSpPr/>
          <p:nvPr/>
        </p:nvSpPr>
        <p:spPr>
          <a:xfrm>
            <a:off x="721995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E</a:t>
            </a:r>
            <a:endParaRPr lang="cs-CZ" sz="3200" b="1" dirty="0"/>
          </a:p>
        </p:txBody>
      </p:sp>
      <p:sp>
        <p:nvSpPr>
          <p:cNvPr id="10" name="Obdélník 9"/>
          <p:cNvSpPr/>
          <p:nvPr/>
        </p:nvSpPr>
        <p:spPr>
          <a:xfrm>
            <a:off x="6700838" y="16398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K</a:t>
            </a:r>
            <a:endParaRPr lang="cs-CZ" sz="3200" b="1" dirty="0"/>
          </a:p>
        </p:txBody>
      </p:sp>
      <p:sp>
        <p:nvSpPr>
          <p:cNvPr id="15" name="Obdélník 14"/>
          <p:cNvSpPr/>
          <p:nvPr/>
        </p:nvSpPr>
        <p:spPr>
          <a:xfrm>
            <a:off x="8267700" y="16367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  <p:sp>
        <p:nvSpPr>
          <p:cNvPr id="16" name="Obdélník 15"/>
          <p:cNvSpPr/>
          <p:nvPr/>
        </p:nvSpPr>
        <p:spPr>
          <a:xfrm>
            <a:off x="6169025" y="2062163"/>
            <a:ext cx="457200" cy="36036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Ú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710363" y="20574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bg1"/>
                </a:solidFill>
              </a:rPr>
              <a:t>M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7240588" y="20335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Y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7753350" y="203358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0" name="Obdélník 19"/>
          <p:cNvSpPr/>
          <p:nvPr/>
        </p:nvSpPr>
        <p:spPr>
          <a:xfrm>
            <a:off x="8267700" y="2035175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L</a:t>
            </a:r>
            <a:endParaRPr lang="cs-CZ" sz="3200" b="1" dirty="0"/>
          </a:p>
        </p:txBody>
      </p:sp>
      <p:sp>
        <p:nvSpPr>
          <p:cNvPr id="22" name="Obdélník 21"/>
          <p:cNvSpPr/>
          <p:nvPr/>
        </p:nvSpPr>
        <p:spPr>
          <a:xfrm>
            <a:off x="8270875" y="2492375"/>
            <a:ext cx="457200" cy="358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23" name="Obdélník 22"/>
          <p:cNvSpPr/>
          <p:nvPr/>
        </p:nvSpPr>
        <p:spPr>
          <a:xfrm>
            <a:off x="7753350" y="249555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4" name="Obdélník 23"/>
          <p:cNvSpPr/>
          <p:nvPr/>
        </p:nvSpPr>
        <p:spPr>
          <a:xfrm>
            <a:off x="5661025" y="25130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S</a:t>
            </a:r>
            <a:endParaRPr lang="cs-CZ" sz="3200" b="1" dirty="0"/>
          </a:p>
        </p:txBody>
      </p:sp>
      <p:sp>
        <p:nvSpPr>
          <p:cNvPr id="25" name="Obdélník 24"/>
          <p:cNvSpPr/>
          <p:nvPr/>
        </p:nvSpPr>
        <p:spPr>
          <a:xfrm>
            <a:off x="6167438" y="2501900"/>
            <a:ext cx="457200" cy="3603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2"/>
                </a:solidFill>
              </a:rPr>
              <a:t>T</a:t>
            </a:r>
            <a:endParaRPr lang="cs-CZ" sz="3200" b="1" dirty="0"/>
          </a:p>
        </p:txBody>
      </p:sp>
      <p:sp>
        <p:nvSpPr>
          <p:cNvPr id="26" name="Obdélník 25"/>
          <p:cNvSpPr/>
          <p:nvPr/>
        </p:nvSpPr>
        <p:spPr>
          <a:xfrm>
            <a:off x="6727825" y="25130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R</a:t>
            </a:r>
            <a:endParaRPr lang="cs-CZ" sz="3200" b="1" dirty="0"/>
          </a:p>
        </p:txBody>
      </p:sp>
      <p:sp>
        <p:nvSpPr>
          <p:cNvPr id="27" name="Obdélník 26"/>
          <p:cNvSpPr/>
          <p:nvPr/>
        </p:nvSpPr>
        <p:spPr>
          <a:xfrm>
            <a:off x="7237413" y="25019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  <p:sp>
        <p:nvSpPr>
          <p:cNvPr id="28" name="Obdélník 27"/>
          <p:cNvSpPr/>
          <p:nvPr/>
        </p:nvSpPr>
        <p:spPr>
          <a:xfrm>
            <a:off x="5122863" y="30083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N</a:t>
            </a:r>
            <a:endParaRPr lang="cs-CZ" sz="3200" b="1" dirty="0"/>
          </a:p>
        </p:txBody>
      </p:sp>
      <p:sp>
        <p:nvSpPr>
          <p:cNvPr id="29" name="Obdélník 28"/>
          <p:cNvSpPr/>
          <p:nvPr/>
        </p:nvSpPr>
        <p:spPr>
          <a:xfrm>
            <a:off x="6175375" y="2997200"/>
            <a:ext cx="457200" cy="3603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5661025" y="3008313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I</a:t>
            </a:r>
            <a:endParaRPr lang="cs-CZ" sz="3200" b="1" dirty="0"/>
          </a:p>
        </p:txBody>
      </p:sp>
      <p:sp>
        <p:nvSpPr>
          <p:cNvPr id="31" name="Obdélník 30"/>
          <p:cNvSpPr/>
          <p:nvPr/>
        </p:nvSpPr>
        <p:spPr>
          <a:xfrm>
            <a:off x="6715125" y="29972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V</a:t>
            </a:r>
            <a:endParaRPr lang="cs-CZ" sz="3200" b="1" dirty="0"/>
          </a:p>
        </p:txBody>
      </p:sp>
      <p:sp>
        <p:nvSpPr>
          <p:cNvPr id="32" name="Obdélník 31"/>
          <p:cNvSpPr/>
          <p:nvPr/>
        </p:nvSpPr>
        <p:spPr>
          <a:xfrm>
            <a:off x="7240588" y="29972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Á</a:t>
            </a:r>
            <a:endParaRPr lang="cs-CZ" sz="3200" b="1" dirty="0"/>
          </a:p>
        </p:txBody>
      </p:sp>
      <p:sp>
        <p:nvSpPr>
          <p:cNvPr id="33" name="Obdélník 32"/>
          <p:cNvSpPr/>
          <p:nvPr/>
        </p:nvSpPr>
        <p:spPr>
          <a:xfrm>
            <a:off x="7764463" y="29972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N</a:t>
            </a:r>
            <a:endParaRPr lang="cs-CZ" sz="3200" b="1" dirty="0"/>
          </a:p>
        </p:txBody>
      </p:sp>
      <p:sp>
        <p:nvSpPr>
          <p:cNvPr id="34" name="Obdélník 33"/>
          <p:cNvSpPr/>
          <p:nvPr/>
        </p:nvSpPr>
        <p:spPr>
          <a:xfrm>
            <a:off x="8270875" y="299720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A</a:t>
            </a:r>
            <a:endParaRPr lang="cs-CZ" sz="3200" b="1" dirty="0"/>
          </a:p>
        </p:txBody>
      </p:sp>
      <p:sp>
        <p:nvSpPr>
          <p:cNvPr id="35" name="Obdélník 34"/>
          <p:cNvSpPr/>
          <p:nvPr/>
        </p:nvSpPr>
        <p:spPr>
          <a:xfrm>
            <a:off x="3540125" y="344805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M</a:t>
            </a:r>
            <a:endParaRPr lang="cs-CZ" sz="3200" b="1" dirty="0"/>
          </a:p>
        </p:txBody>
      </p:sp>
      <p:sp>
        <p:nvSpPr>
          <p:cNvPr id="36" name="Obdélník 35"/>
          <p:cNvSpPr/>
          <p:nvPr/>
        </p:nvSpPr>
        <p:spPr>
          <a:xfrm>
            <a:off x="4067175" y="344805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E</a:t>
            </a:r>
            <a:endParaRPr lang="cs-CZ" sz="3200" b="1" dirty="0"/>
          </a:p>
        </p:txBody>
      </p:sp>
      <p:sp>
        <p:nvSpPr>
          <p:cNvPr id="37" name="Obdélník 36"/>
          <p:cNvSpPr/>
          <p:nvPr/>
        </p:nvSpPr>
        <p:spPr>
          <a:xfrm>
            <a:off x="4578350" y="344963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D</a:t>
            </a:r>
            <a:endParaRPr lang="cs-CZ" sz="3200" b="1" dirty="0"/>
          </a:p>
        </p:txBody>
      </p:sp>
      <p:sp>
        <p:nvSpPr>
          <p:cNvPr id="38" name="Obdélník 37"/>
          <p:cNvSpPr/>
          <p:nvPr/>
        </p:nvSpPr>
        <p:spPr>
          <a:xfrm>
            <a:off x="5102225" y="344963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I</a:t>
            </a:r>
            <a:endParaRPr lang="cs-CZ" sz="3200" b="1" dirty="0"/>
          </a:p>
        </p:txBody>
      </p:sp>
      <p:sp>
        <p:nvSpPr>
          <p:cNvPr id="39" name="Obdélník 38"/>
          <p:cNvSpPr/>
          <p:nvPr/>
        </p:nvSpPr>
        <p:spPr>
          <a:xfrm>
            <a:off x="5664200" y="3449638"/>
            <a:ext cx="457200" cy="3603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T</a:t>
            </a:r>
            <a:endParaRPr lang="cs-CZ" sz="3200" b="1" dirty="0"/>
          </a:p>
        </p:txBody>
      </p:sp>
      <p:sp>
        <p:nvSpPr>
          <p:cNvPr id="40" name="Obdélník 39"/>
          <p:cNvSpPr/>
          <p:nvPr/>
        </p:nvSpPr>
        <p:spPr>
          <a:xfrm>
            <a:off x="6181725" y="3448050"/>
            <a:ext cx="457200" cy="36036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A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6715125" y="344805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C</a:t>
            </a:r>
            <a:endParaRPr lang="cs-CZ" sz="3200" b="1" dirty="0"/>
          </a:p>
        </p:txBody>
      </p:sp>
      <p:sp>
        <p:nvSpPr>
          <p:cNvPr id="42" name="Obdélník 41"/>
          <p:cNvSpPr/>
          <p:nvPr/>
        </p:nvSpPr>
        <p:spPr>
          <a:xfrm>
            <a:off x="7254875" y="3448050"/>
            <a:ext cx="457200" cy="360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/>
              <a:t>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Univerzalismus učení umožnil buddhismu pronikat Asií.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Indii, kde vznikl, ztratil svou výraznou pozici – byl vytlačen hinduismem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jiných zemích Asie má však významný vliv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Přesnější určení není možné, protože mnozí příznivci b. se oficiálně hlásí i k jinému náboženství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7" name="Zaoblený obdélník 6"/>
          <p:cNvSpPr/>
          <p:nvPr/>
        </p:nvSpPr>
        <p:spPr>
          <a:xfrm>
            <a:off x="755650" y="3716338"/>
            <a:ext cx="7704138" cy="93662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tx1"/>
                </a:solidFill>
              </a:rPr>
              <a:t>K buddhismu se dnes hlásí asi 150-200 mil. lidí 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r>
              <a:rPr lang="cs-CZ" smtClean="0"/>
              <a:t>Hlavní proudy buddhismu</a:t>
            </a:r>
          </a:p>
        </p:txBody>
      </p:sp>
      <p:sp>
        <p:nvSpPr>
          <p:cNvPr id="25602" name="Zástupný symbol pro text 6"/>
          <p:cNvSpPr>
            <a:spLocks noGrp="1"/>
          </p:cNvSpPr>
          <p:nvPr>
            <p:ph type="body" idx="1"/>
          </p:nvPr>
        </p:nvSpPr>
        <p:spPr>
          <a:xfrm>
            <a:off x="468313" y="1052513"/>
            <a:ext cx="4040187" cy="639762"/>
          </a:xfrm>
        </p:spPr>
        <p:txBody>
          <a:bodyPr/>
          <a:lstStyle/>
          <a:p>
            <a:pPr algn="ctr"/>
            <a:r>
              <a:rPr lang="cs-CZ" sz="2800" smtClean="0"/>
              <a:t>THÉRAVÁDOVÝ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Označován také jako </a:t>
            </a:r>
            <a:r>
              <a:rPr lang="cs-CZ" u="sng" dirty="0" err="1" smtClean="0"/>
              <a:t>hinajána</a:t>
            </a:r>
            <a:r>
              <a:rPr lang="cs-CZ" dirty="0" smtClean="0"/>
              <a:t> = malé vozidlo či    malá cesta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Buddhu uznávají jako velkého učitele,                   NE jako boha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Klade důraz na osobní zkušenost a meditaci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Doporučuje život v mnišském řádu – nevlastní majetek, žijí z milosrdenství</a:t>
            </a:r>
          </a:p>
        </p:txBody>
      </p:sp>
      <p:sp>
        <p:nvSpPr>
          <p:cNvPr id="25604" name="Zástupný symbol pro text 8"/>
          <p:cNvSpPr>
            <a:spLocks noGrp="1"/>
          </p:cNvSpPr>
          <p:nvPr>
            <p:ph type="body" sz="quarter" idx="3"/>
          </p:nvPr>
        </p:nvSpPr>
        <p:spPr>
          <a:xfrm>
            <a:off x="4572000" y="1052513"/>
            <a:ext cx="4041775" cy="639762"/>
          </a:xfrm>
        </p:spPr>
        <p:txBody>
          <a:bodyPr/>
          <a:lstStyle/>
          <a:p>
            <a:pPr algn="ctr"/>
            <a:r>
              <a:rPr lang="cs-CZ" sz="2800" smtClean="0"/>
              <a:t>MAHÁJÁNOVÝ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Označován také jako </a:t>
            </a:r>
            <a:r>
              <a:rPr lang="cs-CZ" u="sng" dirty="0" err="1" smtClean="0"/>
              <a:t>mahájána</a:t>
            </a:r>
            <a:r>
              <a:rPr lang="cs-CZ" dirty="0" smtClean="0"/>
              <a:t> = velké vozidlo či velká cesta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Historického Buddhu ctí jako Boha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Každá lidská bytost se může stát Buddhou (probuzeným)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Ideálem není mnich, ale člověk, který odkládá vstup do nirvány a pomáhá ostat- ním na cestě k osvobození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513" cy="1301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26626" name="Zástupný symbol pro text 8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2800" smtClean="0">
                <a:solidFill>
                  <a:srgbClr val="000000"/>
                </a:solidFill>
              </a:rPr>
              <a:t>THÉRAVÁDOVÝ</a:t>
            </a:r>
          </a:p>
          <a:p>
            <a:endParaRPr lang="cs-CZ" smtClean="0"/>
          </a:p>
        </p:txBody>
      </p:sp>
      <p:sp>
        <p:nvSpPr>
          <p:cNvPr id="26627" name="Zástupný symbol pro obsah 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mtClean="0"/>
              <a:t>Srí Lanka</a:t>
            </a:r>
          </a:p>
          <a:p>
            <a:r>
              <a:rPr lang="cs-CZ" smtClean="0"/>
              <a:t>Myanmar (bývalá Barma)</a:t>
            </a:r>
          </a:p>
          <a:p>
            <a:r>
              <a:rPr lang="cs-CZ" smtClean="0"/>
              <a:t>Thajsko</a:t>
            </a:r>
          </a:p>
          <a:p>
            <a:r>
              <a:rPr lang="cs-CZ" smtClean="0"/>
              <a:t>Kambodža</a:t>
            </a:r>
          </a:p>
          <a:p>
            <a:r>
              <a:rPr lang="cs-CZ" smtClean="0"/>
              <a:t>Laos</a:t>
            </a:r>
          </a:p>
        </p:txBody>
      </p:sp>
      <p:sp>
        <p:nvSpPr>
          <p:cNvPr id="26628" name="Zástupný symbol pro text 10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800" smtClean="0">
                <a:solidFill>
                  <a:srgbClr val="000000"/>
                </a:solidFill>
              </a:rPr>
              <a:t>MAHÁJÁNOVÝ</a:t>
            </a:r>
          </a:p>
          <a:p>
            <a:endParaRPr lang="cs-CZ" smtClean="0"/>
          </a:p>
        </p:txBody>
      </p:sp>
      <p:sp>
        <p:nvSpPr>
          <p:cNvPr id="26629" name="Zástupný symbol pro obsah 11"/>
          <p:cNvSpPr>
            <a:spLocks noGrp="1"/>
          </p:cNvSpPr>
          <p:nvPr>
            <p:ph sz="quarter" idx="4"/>
          </p:nvPr>
        </p:nvSpPr>
        <p:spPr>
          <a:xfrm>
            <a:off x="4643438" y="2174875"/>
            <a:ext cx="4043362" cy="3990975"/>
          </a:xfrm>
        </p:spPr>
        <p:txBody>
          <a:bodyPr/>
          <a:lstStyle/>
          <a:p>
            <a:r>
              <a:rPr lang="cs-CZ" smtClean="0"/>
              <a:t>Střední Asie</a:t>
            </a:r>
          </a:p>
          <a:p>
            <a:r>
              <a:rPr lang="cs-CZ" smtClean="0"/>
              <a:t>Čína</a:t>
            </a:r>
          </a:p>
          <a:p>
            <a:r>
              <a:rPr lang="cs-CZ" smtClean="0"/>
              <a:t>Korea</a:t>
            </a:r>
          </a:p>
          <a:p>
            <a:r>
              <a:rPr lang="cs-CZ" smtClean="0"/>
              <a:t>Vietnam</a:t>
            </a:r>
          </a:p>
          <a:p>
            <a:r>
              <a:rPr lang="cs-CZ" smtClean="0"/>
              <a:t>Japonsko</a:t>
            </a:r>
          </a:p>
          <a:p>
            <a:r>
              <a:rPr lang="cs-CZ" smtClean="0"/>
              <a:t>Tibet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7650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7651" name="Picture 2" descr="http://upload.wikimedia.org/wikipedia/commons/6/68/Buddhist_sect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-9525"/>
            <a:ext cx="8640762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161925" y="6453188"/>
            <a:ext cx="306388" cy="21590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100" dirty="0">
                <a:solidFill>
                  <a:schemeClr val="tx1"/>
                </a:solidFill>
              </a:rPr>
              <a:t>1)</a:t>
            </a:r>
            <a:endParaRPr lang="cs-CZ" sz="11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243888" y="6213475"/>
            <a:ext cx="720725" cy="43180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  <a:hlinkClick r:id="rId3" action="ppaction://hlinksldjump"/>
              </a:rPr>
              <a:t>Str.16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 co je vadžrajána?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400" smtClean="0"/>
              <a:t>Malá nápověda:             </a:t>
            </a:r>
          </a:p>
          <a:p>
            <a:pPr marL="0" indent="0">
              <a:buFont typeface="Arial" charset="0"/>
              <a:buNone/>
            </a:pPr>
            <a:r>
              <a:rPr lang="cs-CZ" sz="2400" smtClean="0"/>
              <a:t>vadžra = diamant, </a:t>
            </a:r>
          </a:p>
          <a:p>
            <a:pPr marL="0" indent="0">
              <a:buFont typeface="Arial" charset="0"/>
              <a:buNone/>
            </a:pPr>
            <a:r>
              <a:rPr lang="cs-CZ" sz="2400" smtClean="0"/>
              <a:t>               žezlo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z="2400" smtClean="0"/>
              <a:t>Symbol jednoty a probuzení</a:t>
            </a:r>
          </a:p>
          <a:p>
            <a:pPr marL="0" indent="0">
              <a:buFont typeface="Arial" charset="0"/>
              <a:buNone/>
            </a:pPr>
            <a:r>
              <a:rPr lang="cs-CZ" sz="2400" smtClean="0"/>
              <a:t>mysli Buddhy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67175" y="1125538"/>
            <a:ext cx="4195763" cy="559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8388350" y="6172200"/>
            <a:ext cx="431800" cy="4572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>
                <a:solidFill>
                  <a:schemeClr val="tx1"/>
                </a:solidFill>
              </a:rPr>
              <a:t>2)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err="1" smtClean="0"/>
              <a:t>Vadžrajána</a:t>
            </a:r>
            <a:r>
              <a:rPr lang="cs-CZ" sz="3600" dirty="0" smtClean="0"/>
              <a:t> je varianta </a:t>
            </a:r>
            <a:r>
              <a:rPr lang="cs-CZ" sz="3600" dirty="0"/>
              <a:t>buddhismu, která vznikla na základě </a:t>
            </a:r>
            <a:r>
              <a:rPr lang="cs-CZ" sz="3600" dirty="0" err="1" smtClean="0"/>
              <a:t>mahájany</a:t>
            </a:r>
            <a:endParaRPr lang="cs-CZ" sz="36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Rozvíjí techniky, které umožňují rychlé dosažení buddhovství – rituály, vizualizace, symboly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600" dirty="0" smtClean="0"/>
              <a:t>Vznikla na severu Indie – </a:t>
            </a:r>
            <a:r>
              <a:rPr lang="cs-CZ" sz="3600" dirty="0" smtClean="0">
                <a:hlinkClick r:id="rId2" action="ppaction://hlinksldjump"/>
              </a:rPr>
              <a:t>viz mapa</a:t>
            </a:r>
            <a:endParaRPr lang="cs-CZ" sz="36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dirty="0"/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Tibetský buddhismus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Specifická podoba </a:t>
            </a:r>
            <a:r>
              <a:rPr lang="cs-CZ" dirty="0" err="1" smtClean="0"/>
              <a:t>vadžrajány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Nepřesně označovaný jako lámaismus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Láma = tibetský duchovní vůdce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174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07950" y="115888"/>
            <a:ext cx="4751388" cy="6296025"/>
          </a:xfrm>
        </p:spPr>
      </p:pic>
      <p:sp>
        <p:nvSpPr>
          <p:cNvPr id="31747" name="TextovéPole 4"/>
          <p:cNvSpPr txBox="1">
            <a:spLocks noChangeArrowheads="1"/>
          </p:cNvSpPr>
          <p:nvPr/>
        </p:nvSpPr>
        <p:spPr bwMode="auto">
          <a:xfrm>
            <a:off x="71438" y="6453188"/>
            <a:ext cx="309562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8)</a:t>
            </a:r>
          </a:p>
        </p:txBody>
      </p:sp>
      <p:pic>
        <p:nvPicPr>
          <p:cNvPr id="31748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00638" y="404813"/>
            <a:ext cx="3935412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9" name="TextovéPole 6"/>
          <p:cNvSpPr txBox="1">
            <a:spLocks noChangeArrowheads="1"/>
          </p:cNvSpPr>
          <p:nvPr/>
        </p:nvSpPr>
        <p:spPr bwMode="auto">
          <a:xfrm>
            <a:off x="4914900" y="2987675"/>
            <a:ext cx="3095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9)</a:t>
            </a:r>
          </a:p>
        </p:txBody>
      </p:sp>
      <p:pic>
        <p:nvPicPr>
          <p:cNvPr id="31750" name="Obrázek 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156325" y="3581400"/>
            <a:ext cx="203835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1" name="TextovéPole 8"/>
          <p:cNvSpPr txBox="1">
            <a:spLocks noChangeArrowheads="1"/>
          </p:cNvSpPr>
          <p:nvPr/>
        </p:nvSpPr>
        <p:spPr bwMode="auto">
          <a:xfrm>
            <a:off x="8159750" y="6269038"/>
            <a:ext cx="388938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smtClean="0"/>
              <a:t>Tibetský buddhismus v praxi používá: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 MANTRY </a:t>
            </a:r>
          </a:p>
          <a:p>
            <a:pPr marL="0" indent="0">
              <a:buFont typeface="Arial" charset="0"/>
              <a:buNone/>
            </a:pPr>
            <a:r>
              <a:rPr lang="cs-CZ" smtClean="0">
                <a:solidFill>
                  <a:srgbClr val="000000"/>
                </a:solidFill>
              </a:rPr>
              <a:t> posvátné slabiky či formule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MANDALY – obrazy vyjadřu-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jící kosmické síly, posvátno,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svět bohů i strukturu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osobnosti člověka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pic>
        <p:nvPicPr>
          <p:cNvPr id="32771" name="Obrázek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9700" y="1298575"/>
            <a:ext cx="3924300" cy="558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876800" y="6572250"/>
            <a:ext cx="342900" cy="285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dirty="0"/>
              <a:t>3)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Tibetská kniha mrtvých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Jeden ze základních textů tibetského buddhismu</a:t>
            </a:r>
          </a:p>
          <a:p>
            <a:r>
              <a:rPr lang="cs-CZ" smtClean="0"/>
              <a:t>Mezi smrtí a znovuzrozením jsou mezistavy, během nichž může jedinec dosáhnout osvobození a uniknout tak znovuzrození</a:t>
            </a:r>
          </a:p>
          <a:p>
            <a:r>
              <a:rPr lang="cs-CZ" smtClean="0"/>
              <a:t>Člověk se má po celý život připravovat na smrt, a to nesobeckým a ctnostným životem i meditacemi o smrti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Zen-buddhismus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Čchan</a:t>
            </a:r>
            <a:r>
              <a:rPr lang="cs-CZ" dirty="0" smtClean="0"/>
              <a:t>-buddhismus je výsledkem splynutí buddhismu a čínského taoismu.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Jeho asimilací v Japonsku vznikl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zen-buddhismus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 Pojmy ZEN a ČCHAN znamenají meditaci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Osvícení (</a:t>
            </a:r>
            <a:r>
              <a:rPr lang="cs-CZ" dirty="0" err="1" smtClean="0"/>
              <a:t>jap</a:t>
            </a:r>
            <a:r>
              <a:rPr lang="cs-CZ" dirty="0" smtClean="0"/>
              <a:t>. </a:t>
            </a:r>
            <a:r>
              <a:rPr lang="cs-CZ" dirty="0" err="1"/>
              <a:t>s</a:t>
            </a:r>
            <a:r>
              <a:rPr lang="cs-CZ" dirty="0" err="1" smtClean="0"/>
              <a:t>atori</a:t>
            </a:r>
            <a:r>
              <a:rPr lang="cs-CZ" dirty="0" smtClean="0"/>
              <a:t>) dosahuje žák zpravidla pod vedením svého mistra, a to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meditací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ř</a:t>
            </a:r>
            <a:r>
              <a:rPr lang="cs-CZ" dirty="0" smtClean="0"/>
              <a:t>ešením </a:t>
            </a:r>
            <a:r>
              <a:rPr lang="cs-CZ" dirty="0" err="1" smtClean="0"/>
              <a:t>kóanů</a:t>
            </a:r>
            <a:r>
              <a:rPr lang="cs-CZ" dirty="0" smtClean="0"/>
              <a:t> (</a:t>
            </a:r>
            <a:r>
              <a:rPr lang="cs-CZ" dirty="0" err="1" smtClean="0"/>
              <a:t>jap</a:t>
            </a:r>
            <a:r>
              <a:rPr lang="cs-CZ" dirty="0" smtClean="0"/>
              <a:t>.) – paradox, jehož pointa má žáku pomoci k vyšší formě porozumění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Pomocné cesty zenu</a:t>
            </a: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Lukostřelba</a:t>
            </a:r>
          </a:p>
          <a:p>
            <a:r>
              <a:rPr lang="cs-CZ" smtClean="0"/>
              <a:t>Judo</a:t>
            </a:r>
          </a:p>
          <a:p>
            <a:r>
              <a:rPr lang="cs-CZ" smtClean="0"/>
              <a:t>Šerm</a:t>
            </a:r>
          </a:p>
          <a:p>
            <a:r>
              <a:rPr lang="cs-CZ" smtClean="0"/>
              <a:t>Ikebana</a:t>
            </a:r>
          </a:p>
          <a:p>
            <a:r>
              <a:rPr lang="cs-CZ" smtClean="0"/>
              <a:t>Malířství</a:t>
            </a:r>
          </a:p>
          <a:p>
            <a:r>
              <a:rPr lang="cs-CZ" smtClean="0"/>
              <a:t>Kaligrafie</a:t>
            </a:r>
          </a:p>
          <a:p>
            <a:r>
              <a:rPr lang="cs-CZ" smtClean="0"/>
              <a:t>Čajový obřad</a:t>
            </a:r>
          </a:p>
          <a:p>
            <a:endParaRPr lang="cs-CZ" smtClean="0"/>
          </a:p>
        </p:txBody>
      </p:sp>
      <p:pic>
        <p:nvPicPr>
          <p:cNvPr id="3789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0200" y="1125538"/>
            <a:ext cx="4248150" cy="566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2" name="TextovéPole 4"/>
          <p:cNvSpPr txBox="1">
            <a:spLocks noChangeArrowheads="1"/>
          </p:cNvSpPr>
          <p:nvPr/>
        </p:nvSpPr>
        <p:spPr bwMode="auto">
          <a:xfrm>
            <a:off x="8401050" y="6430963"/>
            <a:ext cx="3095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4)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555875" y="3644900"/>
            <a:ext cx="1223963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Zen se promítl i do zahradní architektury</a:t>
            </a:r>
            <a:endParaRPr lang="cs-CZ" dirty="0"/>
          </a:p>
        </p:txBody>
      </p:sp>
      <p:pic>
        <p:nvPicPr>
          <p:cNvPr id="3891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011863" y="3573463"/>
            <a:ext cx="2840037" cy="2838450"/>
          </a:xfrm>
        </p:spPr>
      </p:pic>
      <p:sp>
        <p:nvSpPr>
          <p:cNvPr id="38915" name="TextovéPole 4"/>
          <p:cNvSpPr txBox="1">
            <a:spLocks noChangeArrowheads="1"/>
          </p:cNvSpPr>
          <p:nvPr/>
        </p:nvSpPr>
        <p:spPr bwMode="auto">
          <a:xfrm>
            <a:off x="8893175" y="6064250"/>
            <a:ext cx="309563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5)</a:t>
            </a:r>
          </a:p>
        </p:txBody>
      </p:sp>
      <p:pic>
        <p:nvPicPr>
          <p:cNvPr id="38916" name="Obrázek 5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557338"/>
            <a:ext cx="5373687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7" name="TextovéPole 6"/>
          <p:cNvSpPr txBox="1">
            <a:spLocks noChangeArrowheads="1"/>
          </p:cNvSpPr>
          <p:nvPr/>
        </p:nvSpPr>
        <p:spPr bwMode="auto">
          <a:xfrm>
            <a:off x="158750" y="4768850"/>
            <a:ext cx="333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6</a:t>
            </a:r>
            <a:r>
              <a:rPr lang="cs-CZ">
                <a:latin typeface="Calibri" pitchFamily="34" charset="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3993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404813"/>
            <a:ext cx="8780463" cy="5816600"/>
          </a:xfrm>
        </p:spPr>
      </p:pic>
      <p:sp>
        <p:nvSpPr>
          <p:cNvPr id="39939" name="TextovéPole 5"/>
          <p:cNvSpPr txBox="1">
            <a:spLocks noChangeArrowheads="1"/>
          </p:cNvSpPr>
          <p:nvPr/>
        </p:nvSpPr>
        <p:spPr bwMode="auto">
          <a:xfrm>
            <a:off x="8782050" y="6297613"/>
            <a:ext cx="309563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>
                <a:latin typeface="Calibri" pitchFamily="34" charset="0"/>
              </a:rPr>
              <a:t>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Kanonizace základních buddhistických textů proběhla v ………..století.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Co je </a:t>
            </a:r>
            <a:r>
              <a:rPr lang="cs-CZ" dirty="0" err="1" smtClean="0"/>
              <a:t>théraváda</a:t>
            </a:r>
            <a:r>
              <a:rPr lang="cs-CZ" dirty="0" smtClean="0"/>
              <a:t>?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Sútra je……………..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dirty="0" smtClean="0"/>
              <a:t>Jiné označení </a:t>
            </a:r>
            <a:r>
              <a:rPr lang="cs-CZ" dirty="0" err="1" smtClean="0"/>
              <a:t>hinajány</a:t>
            </a:r>
            <a:r>
              <a:rPr lang="cs-CZ" dirty="0" smtClean="0"/>
              <a:t> je…………………….a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   </a:t>
            </a:r>
            <a:r>
              <a:rPr lang="cs-CZ" dirty="0" err="1" smtClean="0"/>
              <a:t>mahájany</a:t>
            </a:r>
            <a:r>
              <a:rPr lang="cs-CZ" dirty="0" smtClean="0"/>
              <a:t>…………………………..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5) Který směr vznikl splynutím buddhismu a </a:t>
            </a:r>
            <a:r>
              <a:rPr lang="cs-CZ" dirty="0" err="1" smtClean="0"/>
              <a:t>čín</a:t>
            </a:r>
            <a:r>
              <a:rPr lang="cs-CZ" dirty="0" smtClean="0"/>
              <a:t>-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err="1" smtClean="0"/>
              <a:t>ského</a:t>
            </a:r>
            <a:r>
              <a:rPr lang="cs-CZ" dirty="0" smtClean="0"/>
              <a:t> taoismu?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6) Namaluj svou mandalu.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2800" dirty="0" smtClean="0">
                <a:latin typeface="Century Gothic" pitchFamily="34" charset="0"/>
              </a:rPr>
              <a:t>Zdroje:</a:t>
            </a:r>
            <a:br>
              <a:rPr lang="cs-CZ" sz="2800" dirty="0" smtClean="0">
                <a:latin typeface="Century Gothic" pitchFamily="34" charset="0"/>
              </a:rPr>
            </a:br>
            <a:r>
              <a:rPr lang="cs-CZ" sz="1400" dirty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entury Gothic" pitchFamily="34" charset="0"/>
                <a:cs typeface="Times New Roman" pitchFamily="18" charset="0"/>
              </a:rPr>
              <a:t>[cit. </a:t>
            </a:r>
            <a:r>
              <a:rPr lang="cs-CZ" sz="1400" dirty="0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entury Gothic" pitchFamily="34" charset="0"/>
                <a:cs typeface="Times New Roman" pitchFamily="18" charset="0"/>
              </a:rPr>
              <a:t>2013-05-17]. </a:t>
            </a:r>
            <a:r>
              <a:rPr lang="cs-CZ" sz="1400" dirty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entury Gothic" pitchFamily="34" charset="0"/>
                <a:cs typeface="Times New Roman" pitchFamily="18" charset="0"/>
              </a:rPr>
              <a:t>Dostupný pod licencí Public </a:t>
            </a:r>
            <a:r>
              <a:rPr lang="cs-CZ" sz="1400" dirty="0" err="1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entury Gothic" pitchFamily="34" charset="0"/>
                <a:cs typeface="Times New Roman" pitchFamily="18" charset="0"/>
              </a:rPr>
              <a:t>domain</a:t>
            </a:r>
            <a:r>
              <a:rPr lang="cs-CZ" sz="1400" dirty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entury Gothic" pitchFamily="34" charset="0"/>
                <a:cs typeface="Times New Roman" pitchFamily="18" charset="0"/>
              </a:rPr>
              <a:t> na WWW</a:t>
            </a:r>
            <a:endParaRPr lang="cs-CZ" sz="1400" dirty="0">
              <a:solidFill>
                <a:schemeClr val="tx1">
                  <a:lumMod val="65000"/>
                  <a:lumOff val="35000"/>
                </a:schemeClr>
              </a:solidFill>
              <a:latin typeface="Century Gothic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0000" lnSpcReduction="2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 smtClean="0">
                <a:latin typeface="Century Gothic" pitchFamily="34" charset="0"/>
                <a:hlinkClick r:id="rId2"/>
              </a:rPr>
              <a:t>http</a:t>
            </a:r>
            <a:r>
              <a:rPr lang="cs-CZ" sz="2000" dirty="0">
                <a:latin typeface="Century Gothic" pitchFamily="34" charset="0"/>
                <a:hlinkClick r:id="rId2"/>
              </a:rPr>
              <a:t>://</a:t>
            </a:r>
            <a:r>
              <a:rPr lang="cs-CZ" sz="2000" dirty="0" smtClean="0">
                <a:latin typeface="Century Gothic" pitchFamily="34" charset="0"/>
                <a:hlinkClick r:id="rId2"/>
              </a:rPr>
              <a:t>commons.wikimedia.org/wiki/File:Buddhist_sects.png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>
                <a:latin typeface="Century Gothic" pitchFamily="34" charset="0"/>
                <a:hlinkClick r:id="rId3"/>
              </a:rPr>
              <a:t>http://</a:t>
            </a:r>
            <a:r>
              <a:rPr lang="cs-CZ" sz="2000" dirty="0" smtClean="0">
                <a:latin typeface="Century Gothic" pitchFamily="34" charset="0"/>
                <a:hlinkClick r:id="rId3"/>
              </a:rPr>
              <a:t>commons.wikimedia.org/wiki/File:Vajra_aksamala_ghantha.jpg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>
                <a:latin typeface="Century Gothic" pitchFamily="34" charset="0"/>
                <a:hlinkClick r:id="rId4"/>
              </a:rPr>
              <a:t>http://</a:t>
            </a:r>
            <a:r>
              <a:rPr lang="cs-CZ" sz="2000" dirty="0" smtClean="0">
                <a:latin typeface="Century Gothic" pitchFamily="34" charset="0"/>
                <a:hlinkClick r:id="rId4"/>
              </a:rPr>
              <a:t>commons.wikimedia.org/wiki/File:Mandala_gross.jpg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 smtClean="0">
                <a:latin typeface="Century Gothic" pitchFamily="34" charset="0"/>
                <a:hlinkClick r:id="rId5"/>
              </a:rPr>
              <a:t>http</a:t>
            </a:r>
            <a:r>
              <a:rPr lang="cs-CZ" sz="2000" dirty="0">
                <a:latin typeface="Century Gothic" pitchFamily="34" charset="0"/>
                <a:hlinkClick r:id="rId5"/>
              </a:rPr>
              <a:t>://</a:t>
            </a:r>
            <a:r>
              <a:rPr lang="cs-CZ" sz="2000" dirty="0" smtClean="0">
                <a:latin typeface="Century Gothic" pitchFamily="34" charset="0"/>
                <a:hlinkClick r:id="rId5"/>
              </a:rPr>
              <a:t>commons.wikimedia.org/wiki/File:Paesaggio_acquatico.JPG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 smtClean="0">
                <a:latin typeface="Century Gothic" pitchFamily="34" charset="0"/>
                <a:hlinkClick r:id="rId6"/>
              </a:rPr>
              <a:t>http</a:t>
            </a:r>
            <a:r>
              <a:rPr lang="cs-CZ" sz="2000" dirty="0">
                <a:latin typeface="Century Gothic" pitchFamily="34" charset="0"/>
                <a:hlinkClick r:id="rId6"/>
              </a:rPr>
              <a:t>://</a:t>
            </a:r>
            <a:r>
              <a:rPr lang="cs-CZ" sz="2000" dirty="0" smtClean="0">
                <a:latin typeface="Century Gothic" pitchFamily="34" charset="0"/>
                <a:hlinkClick r:id="rId6"/>
              </a:rPr>
              <a:t>commons.wikimedia.org/wiki/File:Zen_Garden.jpg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>
                <a:latin typeface="Century Gothic" pitchFamily="34" charset="0"/>
                <a:hlinkClick r:id="rId7"/>
              </a:rPr>
              <a:t>http://</a:t>
            </a:r>
            <a:r>
              <a:rPr lang="cs-CZ" sz="2000" dirty="0" smtClean="0">
                <a:latin typeface="Century Gothic" pitchFamily="34" charset="0"/>
                <a:hlinkClick r:id="rId7"/>
              </a:rPr>
              <a:t>commons.wikimedia.org/wiki/File:Lightmatter_zen_garden.jpg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>
                <a:latin typeface="Century Gothic" pitchFamily="34" charset="0"/>
                <a:hlinkClick r:id="rId8"/>
              </a:rPr>
              <a:t>http://</a:t>
            </a:r>
            <a:r>
              <a:rPr lang="cs-CZ" sz="2000" dirty="0" smtClean="0">
                <a:latin typeface="Century Gothic" pitchFamily="34" charset="0"/>
                <a:hlinkClick r:id="rId8"/>
              </a:rPr>
              <a:t>commons.wikimedia.org/wiki/File:Zen_Gardens_of_Tenryuji_Temple.jpg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>
                <a:latin typeface="Century Gothic" pitchFamily="34" charset="0"/>
                <a:hlinkClick r:id="rId9"/>
              </a:rPr>
              <a:t>http://</a:t>
            </a:r>
            <a:r>
              <a:rPr lang="cs-CZ" sz="2000" dirty="0" smtClean="0">
                <a:latin typeface="Century Gothic" pitchFamily="34" charset="0"/>
                <a:hlinkClick r:id="rId9"/>
              </a:rPr>
              <a:t>commons.wikimedia.org/wiki/File:Ganden12.jpg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>
                <a:latin typeface="Century Gothic" pitchFamily="34" charset="0"/>
                <a:hlinkClick r:id="rId10"/>
              </a:rPr>
              <a:t>http://</a:t>
            </a:r>
            <a:r>
              <a:rPr lang="cs-CZ" sz="2000" dirty="0" smtClean="0">
                <a:latin typeface="Century Gothic" pitchFamily="34" charset="0"/>
                <a:hlinkClick r:id="rId10"/>
              </a:rPr>
              <a:t>commons.wikimedia.org/wiki/File:Dafuosi3.jpg</a:t>
            </a: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2000" dirty="0">
                <a:latin typeface="Century Gothic" pitchFamily="34" charset="0"/>
                <a:hlinkClick r:id="rId11"/>
              </a:rPr>
              <a:t>http://</a:t>
            </a:r>
            <a:r>
              <a:rPr lang="cs-CZ" sz="2000" dirty="0" smtClean="0">
                <a:latin typeface="Century Gothic" pitchFamily="34" charset="0"/>
                <a:hlinkClick r:id="rId11"/>
              </a:rPr>
              <a:t>commons.wikimedia.org/wiki/File:People_of_Tibet35.jpg</a:t>
            </a:r>
            <a:endParaRPr lang="cs-CZ" sz="2000" dirty="0" smtClean="0">
              <a:latin typeface="Century Gothic" pitchFamily="34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>
              <a:latin typeface="Century Gothic" pitchFamily="34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entury Gothic" pitchFamily="34" charset="0"/>
              </a:rPr>
              <a:t>Použitá literatura: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Century Gothic" pitchFamily="34" charset="0"/>
              </a:rPr>
              <a:t>SCHÖN, Jaromír. </a:t>
            </a:r>
            <a:r>
              <a:rPr lang="cs-CZ" sz="2000" i="1" dirty="0">
                <a:latin typeface="Century Gothic" pitchFamily="34" charset="0"/>
              </a:rPr>
              <a:t>Občanský a společenskovědní základ: náboženství</a:t>
            </a:r>
            <a:r>
              <a:rPr lang="cs-CZ" sz="2000" dirty="0">
                <a:latin typeface="Century Gothic" pitchFamily="34" charset="0"/>
              </a:rPr>
              <a:t>. Kralice na Hané: </a:t>
            </a:r>
            <a:r>
              <a:rPr lang="cs-CZ" sz="2000" dirty="0" err="1">
                <a:latin typeface="Century Gothic" pitchFamily="34" charset="0"/>
              </a:rPr>
              <a:t>Computer</a:t>
            </a:r>
            <a:r>
              <a:rPr lang="cs-CZ" sz="2000" dirty="0">
                <a:latin typeface="Century Gothic" pitchFamily="34" charset="0"/>
              </a:rPr>
              <a:t> Media s.r.o., 2012. ISBN 978-80-7402-120-6.</a:t>
            </a:r>
            <a:endParaRPr lang="cs-CZ" sz="2000" dirty="0">
              <a:latin typeface="Century Gothic" pitchFamily="34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2000" dirty="0">
              <a:latin typeface="Century Gothic" pitchFamily="34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Century Gothic" pitchFamily="34" charset="0"/>
              </a:rPr>
              <a:t> 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2000" dirty="0" smtClean="0">
              <a:latin typeface="Century Gothic" pitchFamily="34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>
              <a:latin typeface="Century Gothic" pitchFamily="34" charset="0"/>
            </a:endParaRP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2000" dirty="0">
              <a:latin typeface="Century Gothic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335</TotalTime>
  <Words>910</Words>
  <Application>Microsoft Office PowerPoint</Application>
  <PresentationFormat>On-screen Show (4:3)</PresentationFormat>
  <Paragraphs>291</Paragraphs>
  <Slides>27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2" baseType="lpstr">
      <vt:lpstr>Calibri</vt:lpstr>
      <vt:lpstr>Arial</vt:lpstr>
      <vt:lpstr>Century Gothic</vt:lpstr>
      <vt:lpstr>Times New Roman</vt:lpstr>
      <vt:lpstr>Motiv systému Office</vt:lpstr>
      <vt:lpstr>Snímek 1</vt:lpstr>
      <vt:lpstr>Hlavní proudy buddhismu</vt:lpstr>
      <vt:lpstr>Snímek 3</vt:lpstr>
      <vt:lpstr>Snímek 4</vt:lpstr>
      <vt:lpstr>Vyluštěním tajenky získáte  název textu, který podle tradice obsahuje přímé Buddhovy pravdy</vt:lpstr>
      <vt:lpstr>Vyluštěním tajenky získáte  název textu, který podle tradice obsahuje přímé Buddhovy pravdy</vt:lpstr>
      <vt:lpstr>Vyluštěním tajenky získáte  název textu, který podle tradice obsahuje přímé Buddhovy pravdy</vt:lpstr>
      <vt:lpstr>Vyluštěním tajenky získáte  název textu, který podle tradice obsahuje přímé Buddhovy pravdy</vt:lpstr>
      <vt:lpstr>Vyluštěním tajenky získáte  název textu, který podle tradice obsahuje přímé Buddhovy pravdy</vt:lpstr>
      <vt:lpstr>Vyluštěním tajenky získáte  název textu, který podle tradice obsahuje přímé Buddhovy pravdy</vt:lpstr>
      <vt:lpstr>Snímek 11</vt:lpstr>
      <vt:lpstr>Hlavní proudy buddhismu</vt:lpstr>
      <vt:lpstr> </vt:lpstr>
      <vt:lpstr>Snímek 14</vt:lpstr>
      <vt:lpstr>A co je vadžrajána?</vt:lpstr>
      <vt:lpstr>Snímek 16</vt:lpstr>
      <vt:lpstr>Tibetský buddhismus</vt:lpstr>
      <vt:lpstr>Snímek 18</vt:lpstr>
      <vt:lpstr>Tibetský buddhismus v praxi používá:</vt:lpstr>
      <vt:lpstr>Tibetská kniha mrtvých</vt:lpstr>
      <vt:lpstr>Zen-buddhismus</vt:lpstr>
      <vt:lpstr>Snímek 22</vt:lpstr>
      <vt:lpstr>Pomocné cesty zenu</vt:lpstr>
      <vt:lpstr>Zen se promítl i do zahradní architektury</vt:lpstr>
      <vt:lpstr>Snímek 25</vt:lpstr>
      <vt:lpstr>Otázky:</vt:lpstr>
      <vt:lpstr>Zdroje: [cit. 2013-05-17]. Dostupný pod licencí Public domain na WWW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Renáta Macečková</dc:creator>
  <cp:lastModifiedBy>DUM</cp:lastModifiedBy>
  <cp:revision>37</cp:revision>
  <dcterms:created xsi:type="dcterms:W3CDTF">2013-05-12T18:02:53Z</dcterms:created>
  <dcterms:modified xsi:type="dcterms:W3CDTF">2014-08-13T20:10:44Z</dcterms:modified>
</cp:coreProperties>
</file>