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0" r:id="rId1"/>
  </p:sldMasterIdLst>
  <p:sldIdLst>
    <p:sldId id="27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9144000" cy="6858000" type="screen4x3"/>
  <p:notesSz cx="6858000" cy="9144000"/>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Úvodní snímek">
    <p:spTree>
      <p:nvGrpSpPr>
        <p:cNvPr id="1" name=""/>
        <p:cNvGrpSpPr/>
        <p:nvPr/>
      </p:nvGrpSpPr>
      <p:grpSpPr>
        <a:xfrm>
          <a:off x="0" y="0"/>
          <a:ext cx="0" cy="0"/>
          <a:chOff x="0" y="0"/>
          <a:chExt cx="0" cy="0"/>
        </a:xfrm>
      </p:grpSpPr>
      <p:sp>
        <p:nvSpPr>
          <p:cNvPr id="8" name="Nadpis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cs-CZ" smtClean="0"/>
              <a:t>Kliknutím lze upravit styl.</a:t>
            </a:r>
            <a:endParaRPr kumimoji="0" lang="en-US"/>
          </a:p>
        </p:txBody>
      </p:sp>
      <p:sp>
        <p:nvSpPr>
          <p:cNvPr id="9" name="Podnadpis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cs-CZ" smtClean="0"/>
              <a:t>Kliknutím lze upravit styl předlohy.</a:t>
            </a:r>
            <a:endParaRPr kumimoji="0" lang="en-US"/>
          </a:p>
        </p:txBody>
      </p:sp>
      <p:sp>
        <p:nvSpPr>
          <p:cNvPr id="28" name="Zástupný symbol pro datum 27"/>
          <p:cNvSpPr>
            <a:spLocks noGrp="1"/>
          </p:cNvSpPr>
          <p:nvPr>
            <p:ph type="dt" sz="half" idx="10"/>
          </p:nvPr>
        </p:nvSpPr>
        <p:spPr>
          <a:xfrm>
            <a:off x="6400800" y="6355080"/>
            <a:ext cx="2286000" cy="365760"/>
          </a:xfrm>
        </p:spPr>
        <p:txBody>
          <a:bodyPr/>
          <a:lstStyle>
            <a:lvl1pPr>
              <a:defRPr sz="1400"/>
            </a:lvl1pPr>
          </a:lstStyle>
          <a:p>
            <a:fld id="{396EEBF2-BEA6-4BF9-A9A8-094FAC9B356B}" type="datetimeFigureOut">
              <a:rPr lang="cs-CZ" smtClean="0"/>
              <a:t>26. 5. 2014</a:t>
            </a:fld>
            <a:endParaRPr lang="cs-CZ"/>
          </a:p>
        </p:txBody>
      </p:sp>
      <p:sp>
        <p:nvSpPr>
          <p:cNvPr id="17" name="Zástupný symbol pro zápatí 16"/>
          <p:cNvSpPr>
            <a:spLocks noGrp="1"/>
          </p:cNvSpPr>
          <p:nvPr>
            <p:ph type="ftr" sz="quarter" idx="11"/>
          </p:nvPr>
        </p:nvSpPr>
        <p:spPr>
          <a:xfrm>
            <a:off x="2898648" y="6355080"/>
            <a:ext cx="3474720" cy="365760"/>
          </a:xfrm>
        </p:spPr>
        <p:txBody>
          <a:bodyPr/>
          <a:lstStyle/>
          <a:p>
            <a:endParaRPr lang="cs-CZ"/>
          </a:p>
        </p:txBody>
      </p:sp>
      <p:sp>
        <p:nvSpPr>
          <p:cNvPr id="29" name="Zástupný symbol pro číslo snímku 28"/>
          <p:cNvSpPr>
            <a:spLocks noGrp="1"/>
          </p:cNvSpPr>
          <p:nvPr>
            <p:ph type="sldNum" sz="quarter" idx="12"/>
          </p:nvPr>
        </p:nvSpPr>
        <p:spPr>
          <a:xfrm>
            <a:off x="1216152" y="6355080"/>
            <a:ext cx="1219200" cy="365760"/>
          </a:xfrm>
        </p:spPr>
        <p:txBody>
          <a:bodyPr/>
          <a:lstStyle/>
          <a:p>
            <a:fld id="{A76B06D6-654F-46CC-8A2F-2D6602D27898}" type="slidenum">
              <a:rPr lang="cs-CZ" smtClean="0"/>
              <a:t>‹#›</a:t>
            </a:fld>
            <a:endParaRPr lang="cs-CZ"/>
          </a:p>
        </p:txBody>
      </p:sp>
      <p:sp>
        <p:nvSpPr>
          <p:cNvPr id="21" name="Obdélník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3" name="Obdélník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Obdélník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Obdélník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kumimoji="0" lang="cs-CZ" smtClean="0"/>
              <a:t>Kliknutím lze upravit styl.</a:t>
            </a:r>
            <a:endParaRPr kumimoji="0" lang="en-US"/>
          </a:p>
        </p:txBody>
      </p:sp>
      <p:sp>
        <p:nvSpPr>
          <p:cNvPr id="3" name="Zástupný symbol pro svislý text 2"/>
          <p:cNvSpPr>
            <a:spLocks noGrp="1"/>
          </p:cNvSpPr>
          <p:nvPr>
            <p:ph type="body" orient="vert" idx="1"/>
          </p:nvPr>
        </p:nvSpPr>
        <p:spPr/>
        <p:txBody>
          <a:bodyPr vert="eaVert"/>
          <a:lstStyle/>
          <a:p>
            <a:pPr lvl="0" eaLnBrk="1" latinLnBrk="0" hangingPunct="1"/>
            <a:r>
              <a:rPr lang="cs-CZ" smtClean="0"/>
              <a:t>Kliknutím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4" name="Zástupný symbol pro datum 3"/>
          <p:cNvSpPr>
            <a:spLocks noGrp="1"/>
          </p:cNvSpPr>
          <p:nvPr>
            <p:ph type="dt" sz="half" idx="10"/>
          </p:nvPr>
        </p:nvSpPr>
        <p:spPr/>
        <p:txBody>
          <a:bodyPr/>
          <a:lstStyle/>
          <a:p>
            <a:fld id="{396EEBF2-BEA6-4BF9-A9A8-094FAC9B356B}" type="datetimeFigureOut">
              <a:rPr lang="cs-CZ" smtClean="0"/>
              <a:t>26. 5. 2014</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A76B06D6-654F-46CC-8A2F-2D6602D27898}" type="slidenum">
              <a:rPr lang="cs-CZ" smtClean="0"/>
              <a:t>‹#›</a:t>
            </a:fld>
            <a:endParaRPr lang="cs-CZ"/>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6629400" y="274638"/>
            <a:ext cx="2057400" cy="5851525"/>
          </a:xfrm>
        </p:spPr>
        <p:txBody>
          <a:bodyPr vert="eaVert"/>
          <a:lstStyle/>
          <a:p>
            <a:r>
              <a:rPr kumimoji="0" lang="cs-CZ" smtClean="0"/>
              <a:t>Kliknutím lze upravit styl.</a:t>
            </a:r>
            <a:endParaRPr kumimoji="0" lang="en-US"/>
          </a:p>
        </p:txBody>
      </p:sp>
      <p:sp>
        <p:nvSpPr>
          <p:cNvPr id="3" name="Zástupný symbol pro svislý text 2"/>
          <p:cNvSpPr>
            <a:spLocks noGrp="1"/>
          </p:cNvSpPr>
          <p:nvPr>
            <p:ph type="body" orient="vert" idx="1"/>
          </p:nvPr>
        </p:nvSpPr>
        <p:spPr>
          <a:xfrm>
            <a:off x="457200" y="274638"/>
            <a:ext cx="6019800" cy="5851525"/>
          </a:xfrm>
        </p:spPr>
        <p:txBody>
          <a:bodyPr vert="eaVert"/>
          <a:lstStyle/>
          <a:p>
            <a:pPr lvl="0" eaLnBrk="1" latinLnBrk="0" hangingPunct="1"/>
            <a:r>
              <a:rPr lang="cs-CZ" smtClean="0"/>
              <a:t>Kliknutím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4" name="Zástupný symbol pro datum 3"/>
          <p:cNvSpPr>
            <a:spLocks noGrp="1"/>
          </p:cNvSpPr>
          <p:nvPr>
            <p:ph type="dt" sz="half" idx="10"/>
          </p:nvPr>
        </p:nvSpPr>
        <p:spPr/>
        <p:txBody>
          <a:bodyPr/>
          <a:lstStyle/>
          <a:p>
            <a:fld id="{396EEBF2-BEA6-4BF9-A9A8-094FAC9B356B}" type="datetimeFigureOut">
              <a:rPr lang="cs-CZ" smtClean="0"/>
              <a:t>26. 5. 2014</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A76B06D6-654F-46CC-8A2F-2D6602D27898}" type="slidenum">
              <a:rPr lang="cs-CZ" smtClean="0"/>
              <a:t>‹#›</a:t>
            </a:fld>
            <a:endParaRPr lang="cs-CZ"/>
          </a:p>
        </p:txBody>
      </p:sp>
      <p:sp>
        <p:nvSpPr>
          <p:cNvPr id="7" name="Přímá spojnice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8" name="Rovnoramenný trojúhelník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Přímá spojnice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kumimoji="0" lang="cs-CZ" smtClean="0"/>
              <a:t>Kliknutím lze upravit styl.</a:t>
            </a:r>
            <a:endParaRPr kumimoji="0" lang="en-US"/>
          </a:p>
        </p:txBody>
      </p:sp>
      <p:sp>
        <p:nvSpPr>
          <p:cNvPr id="4" name="Zástupný symbol pro datum 3"/>
          <p:cNvSpPr>
            <a:spLocks noGrp="1"/>
          </p:cNvSpPr>
          <p:nvPr>
            <p:ph type="dt" sz="half" idx="10"/>
          </p:nvPr>
        </p:nvSpPr>
        <p:spPr/>
        <p:txBody>
          <a:bodyPr/>
          <a:lstStyle/>
          <a:p>
            <a:fld id="{396EEBF2-BEA6-4BF9-A9A8-094FAC9B356B}" type="datetimeFigureOut">
              <a:rPr lang="cs-CZ" smtClean="0"/>
              <a:t>26. 5. 2014</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A76B06D6-654F-46CC-8A2F-2D6602D27898}" type="slidenum">
              <a:rPr lang="cs-CZ" smtClean="0"/>
              <a:t>‹#›</a:t>
            </a:fld>
            <a:endParaRPr lang="cs-CZ"/>
          </a:p>
        </p:txBody>
      </p:sp>
      <p:sp>
        <p:nvSpPr>
          <p:cNvPr id="8" name="Zástupný symbol pro obsah 7"/>
          <p:cNvSpPr>
            <a:spLocks noGrp="1"/>
          </p:cNvSpPr>
          <p:nvPr>
            <p:ph sz="quarter" idx="1"/>
          </p:nvPr>
        </p:nvSpPr>
        <p:spPr>
          <a:xfrm>
            <a:off x="457200" y="1219200"/>
            <a:ext cx="8229600" cy="4937760"/>
          </a:xfrm>
        </p:spPr>
        <p:txBody>
          <a:bodyPr/>
          <a:lstStyle/>
          <a:p>
            <a:pPr lvl="0" eaLnBrk="1" latinLnBrk="0" hangingPunct="1"/>
            <a:r>
              <a:rPr lang="cs-CZ" smtClean="0"/>
              <a:t>Kliknutím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Záhlaví části">
    <p:spTree>
      <p:nvGrpSpPr>
        <p:cNvPr id="1" name=""/>
        <p:cNvGrpSpPr/>
        <p:nvPr/>
      </p:nvGrpSpPr>
      <p:grpSpPr>
        <a:xfrm>
          <a:off x="0" y="0"/>
          <a:ext cx="0" cy="0"/>
          <a:chOff x="0" y="0"/>
          <a:chExt cx="0" cy="0"/>
        </a:xfrm>
      </p:grpSpPr>
      <p:sp>
        <p:nvSpPr>
          <p:cNvPr id="2" name="Nadpis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cs-CZ" smtClean="0"/>
              <a:t>Kliknutím lze upravit styl.</a:t>
            </a:r>
            <a:endParaRPr kumimoji="0" lang="en-US"/>
          </a:p>
        </p:txBody>
      </p:sp>
      <p:sp>
        <p:nvSpPr>
          <p:cNvPr id="3" name="Zástupný symbol pro text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cs-CZ" smtClean="0"/>
              <a:t>Kliknutím lze upravit styly předlohy textu.</a:t>
            </a:r>
          </a:p>
        </p:txBody>
      </p:sp>
      <p:sp>
        <p:nvSpPr>
          <p:cNvPr id="4" name="Zástupný symbol pro datum 3"/>
          <p:cNvSpPr>
            <a:spLocks noGrp="1"/>
          </p:cNvSpPr>
          <p:nvPr>
            <p:ph type="dt" sz="half" idx="10"/>
          </p:nvPr>
        </p:nvSpPr>
        <p:spPr>
          <a:xfrm>
            <a:off x="6400800" y="6355080"/>
            <a:ext cx="2286000" cy="365760"/>
          </a:xfrm>
        </p:spPr>
        <p:txBody>
          <a:bodyPr/>
          <a:lstStyle/>
          <a:p>
            <a:fld id="{396EEBF2-BEA6-4BF9-A9A8-094FAC9B356B}" type="datetimeFigureOut">
              <a:rPr lang="cs-CZ" smtClean="0"/>
              <a:t>26. 5. 2014</a:t>
            </a:fld>
            <a:endParaRPr lang="cs-CZ"/>
          </a:p>
        </p:txBody>
      </p:sp>
      <p:sp>
        <p:nvSpPr>
          <p:cNvPr id="5" name="Zástupný symbol pro zápatí 4"/>
          <p:cNvSpPr>
            <a:spLocks noGrp="1"/>
          </p:cNvSpPr>
          <p:nvPr>
            <p:ph type="ftr" sz="quarter" idx="11"/>
          </p:nvPr>
        </p:nvSpPr>
        <p:spPr>
          <a:xfrm>
            <a:off x="2898648" y="6355080"/>
            <a:ext cx="3474720" cy="365760"/>
          </a:xfrm>
        </p:spPr>
        <p:txBody>
          <a:bodyPr/>
          <a:lstStyle/>
          <a:p>
            <a:endParaRPr lang="cs-CZ"/>
          </a:p>
        </p:txBody>
      </p:sp>
      <p:sp>
        <p:nvSpPr>
          <p:cNvPr id="6" name="Zástupný symbol pro číslo snímku 5"/>
          <p:cNvSpPr>
            <a:spLocks noGrp="1"/>
          </p:cNvSpPr>
          <p:nvPr>
            <p:ph type="sldNum" sz="quarter" idx="12"/>
          </p:nvPr>
        </p:nvSpPr>
        <p:spPr>
          <a:xfrm>
            <a:off x="1069848" y="6355080"/>
            <a:ext cx="1520952" cy="365760"/>
          </a:xfrm>
        </p:spPr>
        <p:txBody>
          <a:bodyPr/>
          <a:lstStyle/>
          <a:p>
            <a:fld id="{A76B06D6-654F-46CC-8A2F-2D6602D27898}" type="slidenum">
              <a:rPr lang="cs-CZ" smtClean="0"/>
              <a:t>‹#›</a:t>
            </a:fld>
            <a:endParaRPr lang="cs-CZ"/>
          </a:p>
        </p:txBody>
      </p:sp>
      <p:sp>
        <p:nvSpPr>
          <p:cNvPr id="7" name="Obdélník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Obdélník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a:xfrm>
            <a:off x="457200" y="228600"/>
            <a:ext cx="8229600" cy="914400"/>
          </a:xfrm>
        </p:spPr>
        <p:txBody>
          <a:bodyPr/>
          <a:lstStyle/>
          <a:p>
            <a:r>
              <a:rPr kumimoji="0" lang="cs-CZ" smtClean="0"/>
              <a:t>Kliknutím lze upravit styl.</a:t>
            </a:r>
            <a:endParaRPr kumimoji="0" lang="en-US"/>
          </a:p>
        </p:txBody>
      </p:sp>
      <p:sp>
        <p:nvSpPr>
          <p:cNvPr id="5" name="Zástupný symbol pro datum 4"/>
          <p:cNvSpPr>
            <a:spLocks noGrp="1"/>
          </p:cNvSpPr>
          <p:nvPr>
            <p:ph type="dt" sz="half" idx="10"/>
          </p:nvPr>
        </p:nvSpPr>
        <p:spPr/>
        <p:txBody>
          <a:bodyPr/>
          <a:lstStyle/>
          <a:p>
            <a:fld id="{396EEBF2-BEA6-4BF9-A9A8-094FAC9B356B}" type="datetimeFigureOut">
              <a:rPr lang="cs-CZ" smtClean="0"/>
              <a:t>26. 5. 2014</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A76B06D6-654F-46CC-8A2F-2D6602D27898}" type="slidenum">
              <a:rPr lang="cs-CZ" smtClean="0"/>
              <a:t>‹#›</a:t>
            </a:fld>
            <a:endParaRPr lang="cs-CZ"/>
          </a:p>
        </p:txBody>
      </p:sp>
      <p:sp>
        <p:nvSpPr>
          <p:cNvPr id="9" name="Zástupný symbol pro obsah 8"/>
          <p:cNvSpPr>
            <a:spLocks noGrp="1"/>
          </p:cNvSpPr>
          <p:nvPr>
            <p:ph sz="quarter" idx="1"/>
          </p:nvPr>
        </p:nvSpPr>
        <p:spPr>
          <a:xfrm>
            <a:off x="457200" y="1219200"/>
            <a:ext cx="4041648" cy="4937760"/>
          </a:xfrm>
        </p:spPr>
        <p:txBody>
          <a:bodyPr/>
          <a:lstStyle/>
          <a:p>
            <a:pPr lvl="0" eaLnBrk="1" latinLnBrk="0" hangingPunct="1"/>
            <a:r>
              <a:rPr lang="cs-CZ" smtClean="0"/>
              <a:t>Kliknutím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11" name="Zástupný symbol pro obsah 10"/>
          <p:cNvSpPr>
            <a:spLocks noGrp="1"/>
          </p:cNvSpPr>
          <p:nvPr>
            <p:ph sz="quarter" idx="2"/>
          </p:nvPr>
        </p:nvSpPr>
        <p:spPr>
          <a:xfrm>
            <a:off x="4632198" y="1216152"/>
            <a:ext cx="4041648" cy="4937760"/>
          </a:xfrm>
        </p:spPr>
        <p:txBody>
          <a:bodyPr/>
          <a:lstStyle/>
          <a:p>
            <a:pPr lvl="0" eaLnBrk="1" latinLnBrk="0" hangingPunct="1"/>
            <a:r>
              <a:rPr lang="cs-CZ" smtClean="0"/>
              <a:t>Kliknutím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p:cNvSpPr>
            <a:spLocks noGrp="1"/>
          </p:cNvSpPr>
          <p:nvPr>
            <p:ph type="title"/>
          </p:nvPr>
        </p:nvSpPr>
        <p:spPr>
          <a:xfrm>
            <a:off x="457200" y="228600"/>
            <a:ext cx="8229600" cy="914400"/>
          </a:xfrm>
        </p:spPr>
        <p:txBody>
          <a:bodyPr anchor="ctr"/>
          <a:lstStyle>
            <a:lvl1pPr>
              <a:defRPr/>
            </a:lvl1pPr>
          </a:lstStyle>
          <a:p>
            <a:r>
              <a:rPr kumimoji="0" lang="cs-CZ" smtClean="0"/>
              <a:t>Kliknutím lze upravit styl.</a:t>
            </a:r>
            <a:endParaRPr kumimoji="0" lang="en-US"/>
          </a:p>
        </p:txBody>
      </p:sp>
      <p:sp>
        <p:nvSpPr>
          <p:cNvPr id="3" name="Zástupný symbol pro text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cs-CZ" smtClean="0"/>
              <a:t>Kliknutím lze upravit styly předlohy textu.</a:t>
            </a:r>
          </a:p>
        </p:txBody>
      </p:sp>
      <p:sp>
        <p:nvSpPr>
          <p:cNvPr id="4" name="Zástupný symbol pro text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cs-CZ" smtClean="0"/>
              <a:t>Kliknutím lze upravit styly předlohy textu.</a:t>
            </a:r>
          </a:p>
        </p:txBody>
      </p:sp>
      <p:sp>
        <p:nvSpPr>
          <p:cNvPr id="7" name="Zástupný symbol pro datum 6"/>
          <p:cNvSpPr>
            <a:spLocks noGrp="1"/>
          </p:cNvSpPr>
          <p:nvPr>
            <p:ph type="dt" sz="half" idx="10"/>
          </p:nvPr>
        </p:nvSpPr>
        <p:spPr/>
        <p:txBody>
          <a:bodyPr/>
          <a:lstStyle/>
          <a:p>
            <a:fld id="{396EEBF2-BEA6-4BF9-A9A8-094FAC9B356B}" type="datetimeFigureOut">
              <a:rPr lang="cs-CZ" smtClean="0"/>
              <a:t>26. 5. 2014</a:t>
            </a:fld>
            <a:endParaRPr lang="cs-CZ"/>
          </a:p>
        </p:txBody>
      </p:sp>
      <p:sp>
        <p:nvSpPr>
          <p:cNvPr id="8" name="Zástupný symbol pro zápatí 7"/>
          <p:cNvSpPr>
            <a:spLocks noGrp="1"/>
          </p:cNvSpPr>
          <p:nvPr>
            <p:ph type="ftr" sz="quarter" idx="11"/>
          </p:nvPr>
        </p:nvSpPr>
        <p:spPr/>
        <p:txBody>
          <a:bodyPr/>
          <a:lstStyle/>
          <a:p>
            <a:endParaRPr lang="cs-CZ"/>
          </a:p>
        </p:txBody>
      </p:sp>
      <p:sp>
        <p:nvSpPr>
          <p:cNvPr id="9" name="Zástupný symbol pro číslo snímku 8"/>
          <p:cNvSpPr>
            <a:spLocks noGrp="1"/>
          </p:cNvSpPr>
          <p:nvPr>
            <p:ph type="sldNum" sz="quarter" idx="12"/>
          </p:nvPr>
        </p:nvSpPr>
        <p:spPr/>
        <p:txBody>
          <a:bodyPr/>
          <a:lstStyle/>
          <a:p>
            <a:fld id="{A76B06D6-654F-46CC-8A2F-2D6602D27898}" type="slidenum">
              <a:rPr lang="cs-CZ" smtClean="0"/>
              <a:t>‹#›</a:t>
            </a:fld>
            <a:endParaRPr lang="cs-CZ"/>
          </a:p>
        </p:txBody>
      </p:sp>
      <p:sp>
        <p:nvSpPr>
          <p:cNvPr id="11" name="Zástupný symbol pro obsah 10"/>
          <p:cNvSpPr>
            <a:spLocks noGrp="1"/>
          </p:cNvSpPr>
          <p:nvPr>
            <p:ph sz="quarter" idx="2"/>
          </p:nvPr>
        </p:nvSpPr>
        <p:spPr>
          <a:xfrm>
            <a:off x="457200" y="2133600"/>
            <a:ext cx="4038600" cy="4038600"/>
          </a:xfrm>
        </p:spPr>
        <p:txBody>
          <a:bodyPr/>
          <a:lstStyle/>
          <a:p>
            <a:pPr lvl="0" eaLnBrk="1" latinLnBrk="0" hangingPunct="1"/>
            <a:r>
              <a:rPr lang="cs-CZ" smtClean="0"/>
              <a:t>Kliknutím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13" name="Zástupný symbol pro obsah 12"/>
          <p:cNvSpPr>
            <a:spLocks noGrp="1"/>
          </p:cNvSpPr>
          <p:nvPr>
            <p:ph sz="quarter" idx="4"/>
          </p:nvPr>
        </p:nvSpPr>
        <p:spPr>
          <a:xfrm>
            <a:off x="4648200" y="2133600"/>
            <a:ext cx="4038600" cy="4038600"/>
          </a:xfrm>
        </p:spPr>
        <p:txBody>
          <a:bodyPr/>
          <a:lstStyle/>
          <a:p>
            <a:pPr lvl="0" eaLnBrk="1" latinLnBrk="0" hangingPunct="1"/>
            <a:r>
              <a:rPr lang="cs-CZ" smtClean="0"/>
              <a:t>Kliknutím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Nadpis 1"/>
          <p:cNvSpPr>
            <a:spLocks noGrp="1"/>
          </p:cNvSpPr>
          <p:nvPr>
            <p:ph type="title"/>
          </p:nvPr>
        </p:nvSpPr>
        <p:spPr>
          <a:xfrm>
            <a:off x="457200" y="228600"/>
            <a:ext cx="8229600" cy="914400"/>
          </a:xfrm>
        </p:spPr>
        <p:txBody>
          <a:bodyPr/>
          <a:lstStyle/>
          <a:p>
            <a:r>
              <a:rPr kumimoji="0" lang="cs-CZ" smtClean="0"/>
              <a:t>Kliknutím lze upravit styl.</a:t>
            </a:r>
            <a:endParaRPr kumimoji="0" lang="en-US"/>
          </a:p>
        </p:txBody>
      </p:sp>
      <p:sp>
        <p:nvSpPr>
          <p:cNvPr id="3" name="Zástupný symbol pro datum 2"/>
          <p:cNvSpPr>
            <a:spLocks noGrp="1"/>
          </p:cNvSpPr>
          <p:nvPr>
            <p:ph type="dt" sz="half" idx="10"/>
          </p:nvPr>
        </p:nvSpPr>
        <p:spPr/>
        <p:txBody>
          <a:bodyPr/>
          <a:lstStyle/>
          <a:p>
            <a:fld id="{396EEBF2-BEA6-4BF9-A9A8-094FAC9B356B}" type="datetimeFigureOut">
              <a:rPr lang="cs-CZ" smtClean="0"/>
              <a:t>26. 5. 2014</a:t>
            </a:fld>
            <a:endParaRPr lang="cs-CZ"/>
          </a:p>
        </p:txBody>
      </p:sp>
      <p:sp>
        <p:nvSpPr>
          <p:cNvPr id="4" name="Zástupný symbol pro zápatí 3"/>
          <p:cNvSpPr>
            <a:spLocks noGrp="1"/>
          </p:cNvSpPr>
          <p:nvPr>
            <p:ph type="ftr" sz="quarter" idx="11"/>
          </p:nvPr>
        </p:nvSpPr>
        <p:spPr/>
        <p:txBody>
          <a:bodyPr/>
          <a:lstStyle/>
          <a:p>
            <a:endParaRPr lang="cs-CZ"/>
          </a:p>
        </p:txBody>
      </p:sp>
      <p:sp>
        <p:nvSpPr>
          <p:cNvPr id="5" name="Zástupný symbol pro číslo snímku 4"/>
          <p:cNvSpPr>
            <a:spLocks noGrp="1"/>
          </p:cNvSpPr>
          <p:nvPr>
            <p:ph type="sldNum" sz="quarter" idx="12"/>
          </p:nvPr>
        </p:nvSpPr>
        <p:spPr/>
        <p:txBody>
          <a:bodyPr/>
          <a:lstStyle/>
          <a:p>
            <a:fld id="{A76B06D6-654F-46CC-8A2F-2D6602D27898}" type="slidenum">
              <a:rPr lang="cs-CZ" smtClean="0"/>
              <a:t>‹#›</a:t>
            </a:fld>
            <a:endParaRPr lang="cs-CZ"/>
          </a:p>
        </p:txBody>
      </p:sp>
      <p:sp>
        <p:nvSpPr>
          <p:cNvPr id="6" name="Rovnoramenný trojúhelník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Prázdný">
    <p:spTree>
      <p:nvGrpSpPr>
        <p:cNvPr id="1" name=""/>
        <p:cNvGrpSpPr/>
        <p:nvPr/>
      </p:nvGrpSpPr>
      <p:grpSpPr>
        <a:xfrm>
          <a:off x="0" y="0"/>
          <a:ext cx="0" cy="0"/>
          <a:chOff x="0" y="0"/>
          <a:chExt cx="0" cy="0"/>
        </a:xfrm>
      </p:grpSpPr>
      <p:sp>
        <p:nvSpPr>
          <p:cNvPr id="2" name="Zástupný symbol pro datum 1"/>
          <p:cNvSpPr>
            <a:spLocks noGrp="1"/>
          </p:cNvSpPr>
          <p:nvPr>
            <p:ph type="dt" sz="half" idx="10"/>
          </p:nvPr>
        </p:nvSpPr>
        <p:spPr/>
        <p:txBody>
          <a:bodyPr/>
          <a:lstStyle/>
          <a:p>
            <a:fld id="{396EEBF2-BEA6-4BF9-A9A8-094FAC9B356B}" type="datetimeFigureOut">
              <a:rPr lang="cs-CZ" smtClean="0"/>
              <a:t>26. 5. 2014</a:t>
            </a:fld>
            <a:endParaRPr lang="cs-CZ"/>
          </a:p>
        </p:txBody>
      </p:sp>
      <p:sp>
        <p:nvSpPr>
          <p:cNvPr id="3" name="Zástupný symbol pro zápatí 2"/>
          <p:cNvSpPr>
            <a:spLocks noGrp="1"/>
          </p:cNvSpPr>
          <p:nvPr>
            <p:ph type="ftr" sz="quarter" idx="11"/>
          </p:nvPr>
        </p:nvSpPr>
        <p:spPr/>
        <p:txBody>
          <a:bodyPr/>
          <a:lstStyle/>
          <a:p>
            <a:endParaRPr lang="cs-CZ"/>
          </a:p>
        </p:txBody>
      </p:sp>
      <p:sp>
        <p:nvSpPr>
          <p:cNvPr id="4" name="Zástupný symbol pro číslo snímku 3"/>
          <p:cNvSpPr>
            <a:spLocks noGrp="1"/>
          </p:cNvSpPr>
          <p:nvPr>
            <p:ph type="sldNum" sz="quarter" idx="12"/>
          </p:nvPr>
        </p:nvSpPr>
        <p:spPr/>
        <p:txBody>
          <a:bodyPr/>
          <a:lstStyle/>
          <a:p>
            <a:fld id="{A76B06D6-654F-46CC-8A2F-2D6602D27898}" type="slidenum">
              <a:rPr lang="cs-CZ" smtClean="0"/>
              <a:t>‹#›</a:t>
            </a:fld>
            <a:endParaRPr lang="cs-CZ"/>
          </a:p>
        </p:txBody>
      </p:sp>
      <p:sp>
        <p:nvSpPr>
          <p:cNvPr id="5" name="Přímá spojnice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6" name="Rovnoramenný trojúhelník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Obsah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cs-CZ" smtClean="0"/>
              <a:t>Kliknutím lze upravit styl.</a:t>
            </a:r>
            <a:endParaRPr kumimoji="0" lang="en-US"/>
          </a:p>
        </p:txBody>
      </p:sp>
      <p:sp>
        <p:nvSpPr>
          <p:cNvPr id="3" name="Zástupný symbol pro text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cs-CZ" smtClean="0"/>
              <a:t>Kliknutím lze upravit styly předlohy textu.</a:t>
            </a:r>
          </a:p>
        </p:txBody>
      </p:sp>
      <p:sp>
        <p:nvSpPr>
          <p:cNvPr id="5" name="Zástupný symbol pro datum 4"/>
          <p:cNvSpPr>
            <a:spLocks noGrp="1"/>
          </p:cNvSpPr>
          <p:nvPr>
            <p:ph type="dt" sz="half" idx="10"/>
          </p:nvPr>
        </p:nvSpPr>
        <p:spPr/>
        <p:txBody>
          <a:bodyPr/>
          <a:lstStyle/>
          <a:p>
            <a:fld id="{396EEBF2-BEA6-4BF9-A9A8-094FAC9B356B}" type="datetimeFigureOut">
              <a:rPr lang="cs-CZ" smtClean="0"/>
              <a:t>26. 5. 2014</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A76B06D6-654F-46CC-8A2F-2D6602D27898}" type="slidenum">
              <a:rPr lang="cs-CZ" smtClean="0"/>
              <a:t>‹#›</a:t>
            </a:fld>
            <a:endParaRPr lang="cs-CZ"/>
          </a:p>
        </p:txBody>
      </p:sp>
      <p:sp>
        <p:nvSpPr>
          <p:cNvPr id="8" name="Přímá spojnice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Přímá spojnice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Rovnoramenný trojúhelník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Zástupný symbol pro obsah 11"/>
          <p:cNvSpPr>
            <a:spLocks noGrp="1"/>
          </p:cNvSpPr>
          <p:nvPr>
            <p:ph sz="quarter" idx="1"/>
          </p:nvPr>
        </p:nvSpPr>
        <p:spPr>
          <a:xfrm>
            <a:off x="304800" y="304800"/>
            <a:ext cx="5715000" cy="5715000"/>
          </a:xfrm>
        </p:spPr>
        <p:txBody>
          <a:bodyPr/>
          <a:lstStyle/>
          <a:p>
            <a:pPr lvl="0" eaLnBrk="1" latinLnBrk="0" hangingPunct="1"/>
            <a:r>
              <a:rPr lang="cs-CZ" smtClean="0"/>
              <a:t>Kliknutím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Obrázek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cs-CZ" smtClean="0"/>
              <a:t>Kliknutím lze upravit styl.</a:t>
            </a:r>
            <a:endParaRPr kumimoji="0" lang="en-US"/>
          </a:p>
        </p:txBody>
      </p:sp>
      <p:sp>
        <p:nvSpPr>
          <p:cNvPr id="3" name="Zástupný symbol pro obrázek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cs-CZ" smtClean="0"/>
              <a:t>Kliknutím na ikonu přidáte obrázek.</a:t>
            </a:r>
            <a:endParaRPr kumimoji="0" lang="en-US" dirty="0"/>
          </a:p>
        </p:txBody>
      </p:sp>
      <p:sp>
        <p:nvSpPr>
          <p:cNvPr id="4" name="Zástupný symbol pro text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cs-CZ" smtClean="0"/>
              <a:t>Kliknutím lze upravit styly předlohy textu.</a:t>
            </a:r>
          </a:p>
        </p:txBody>
      </p:sp>
      <p:sp>
        <p:nvSpPr>
          <p:cNvPr id="5" name="Zástupný symbol pro datum 4"/>
          <p:cNvSpPr>
            <a:spLocks noGrp="1"/>
          </p:cNvSpPr>
          <p:nvPr>
            <p:ph type="dt" sz="half" idx="10"/>
          </p:nvPr>
        </p:nvSpPr>
        <p:spPr/>
        <p:txBody>
          <a:bodyPr/>
          <a:lstStyle/>
          <a:p>
            <a:fld id="{396EEBF2-BEA6-4BF9-A9A8-094FAC9B356B}" type="datetimeFigureOut">
              <a:rPr lang="cs-CZ" smtClean="0"/>
              <a:t>26. 5. 2014</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A76B06D6-654F-46CC-8A2F-2D6602D27898}" type="slidenum">
              <a:rPr lang="cs-CZ" smtClean="0"/>
              <a:t>‹#›</a:t>
            </a:fld>
            <a:endParaRPr lang="cs-CZ"/>
          </a:p>
        </p:txBody>
      </p:sp>
      <p:sp>
        <p:nvSpPr>
          <p:cNvPr id="8" name="Přímá spojnice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9" name="Rovnoramenný trojúhelník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Obdélník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Zástupný symbol pro nadpis 21"/>
          <p:cNvSpPr>
            <a:spLocks noGrp="1"/>
          </p:cNvSpPr>
          <p:nvPr>
            <p:ph type="title"/>
          </p:nvPr>
        </p:nvSpPr>
        <p:spPr>
          <a:xfrm>
            <a:off x="457200" y="152400"/>
            <a:ext cx="8229600" cy="990600"/>
          </a:xfrm>
          <a:prstGeom prst="rect">
            <a:avLst/>
          </a:prstGeom>
        </p:spPr>
        <p:txBody>
          <a:bodyPr vert="horz" anchor="b" anchorCtr="0">
            <a:normAutofit/>
          </a:bodyPr>
          <a:lstStyle/>
          <a:p>
            <a:r>
              <a:rPr kumimoji="0" lang="cs-CZ" smtClean="0"/>
              <a:t>Kliknutím lze upravit styl.</a:t>
            </a:r>
            <a:endParaRPr kumimoji="0" lang="en-US"/>
          </a:p>
        </p:txBody>
      </p:sp>
      <p:sp>
        <p:nvSpPr>
          <p:cNvPr id="13" name="Zástupný symbol pro text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cs-CZ" smtClean="0"/>
              <a:t>Kliknutím lze upravit styly předlohy textu.</a:t>
            </a:r>
          </a:p>
          <a:p>
            <a:pPr lvl="1" eaLnBrk="1" latinLnBrk="0" hangingPunct="1"/>
            <a:r>
              <a:rPr kumimoji="0" lang="cs-CZ" smtClean="0"/>
              <a:t>Druhá úroveň</a:t>
            </a:r>
          </a:p>
          <a:p>
            <a:pPr lvl="2" eaLnBrk="1" latinLnBrk="0" hangingPunct="1"/>
            <a:r>
              <a:rPr kumimoji="0" lang="cs-CZ" smtClean="0"/>
              <a:t>Třetí úroveň</a:t>
            </a:r>
          </a:p>
          <a:p>
            <a:pPr lvl="3" eaLnBrk="1" latinLnBrk="0" hangingPunct="1"/>
            <a:r>
              <a:rPr kumimoji="0" lang="cs-CZ" smtClean="0"/>
              <a:t>Čtvrtá úroveň</a:t>
            </a:r>
          </a:p>
          <a:p>
            <a:pPr lvl="4" eaLnBrk="1" latinLnBrk="0" hangingPunct="1"/>
            <a:r>
              <a:rPr kumimoji="0" lang="cs-CZ" smtClean="0"/>
              <a:t>Pátá úroveň</a:t>
            </a:r>
            <a:endParaRPr kumimoji="0" lang="en-US"/>
          </a:p>
        </p:txBody>
      </p:sp>
      <p:sp>
        <p:nvSpPr>
          <p:cNvPr id="14" name="Zástupný symbol pro datum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fld id="{396EEBF2-BEA6-4BF9-A9A8-094FAC9B356B}" type="datetimeFigureOut">
              <a:rPr lang="cs-CZ" smtClean="0"/>
              <a:t>26. 5. 2014</a:t>
            </a:fld>
            <a:endParaRPr lang="cs-CZ"/>
          </a:p>
        </p:txBody>
      </p:sp>
      <p:sp>
        <p:nvSpPr>
          <p:cNvPr id="3" name="Zástupný symbol pro zápatí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endParaRPr lang="cs-CZ"/>
          </a:p>
        </p:txBody>
      </p:sp>
      <p:sp>
        <p:nvSpPr>
          <p:cNvPr id="23" name="Zástupný symbol pro číslo snímku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A76B06D6-654F-46CC-8A2F-2D6602D27898}" type="slidenum">
              <a:rPr lang="cs-CZ" smtClean="0"/>
              <a:t>‹#›</a:t>
            </a:fld>
            <a:endParaRPr lang="cs-CZ"/>
          </a:p>
        </p:txBody>
      </p:sp>
      <p:sp>
        <p:nvSpPr>
          <p:cNvPr id="28" name="Přímá spojnice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29" name="Přímá spojnice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Rovnoramenný trojúhelník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slide" Target="slide10.xml"/><Relationship Id="rId3" Type="http://schemas.openxmlformats.org/officeDocument/2006/relationships/slide" Target="slide4.xml"/><Relationship Id="rId7"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14.xml"/><Relationship Id="rId5" Type="http://schemas.openxmlformats.org/officeDocument/2006/relationships/slide" Target="slide13.xml"/><Relationship Id="rId4" Type="http://schemas.openxmlformats.org/officeDocument/2006/relationships/slide" Target="slide7.xml"/><Relationship Id="rId9" Type="http://schemas.openxmlformats.org/officeDocument/2006/relationships/slide" Target="slide15.xml"/></Relationships>
</file>

<file path=ppt/slides/_rels/slide19.xml.rels><?xml version="1.0" encoding="UTF-8" standalone="yes"?>
<Relationships xmlns="http://schemas.openxmlformats.org/package/2006/relationships"><Relationship Id="rId2" Type="http://schemas.openxmlformats.org/officeDocument/2006/relationships/hyperlink" Target="http://www.rozvojovka.cz/clanky/688-zivot-nedotknutelnych.ht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40" name="Group 192"/>
          <p:cNvGraphicFramePr>
            <a:graphicFrameLocks noGrp="1"/>
          </p:cNvGraphicFramePr>
          <p:nvPr>
            <p:extLst>
              <p:ext uri="{D42A27DB-BD31-4B8C-83A1-F6EECF244321}">
                <p14:modId xmlns:p14="http://schemas.microsoft.com/office/powerpoint/2010/main" val="3351990237"/>
              </p:ext>
            </p:extLst>
          </p:nvPr>
        </p:nvGraphicFramePr>
        <p:xfrm>
          <a:off x="665163" y="836613"/>
          <a:ext cx="7813675" cy="4608611"/>
        </p:xfrm>
        <a:graphic>
          <a:graphicData uri="http://schemas.openxmlformats.org/drawingml/2006/table">
            <a:tbl>
              <a:tblPr/>
              <a:tblGrid>
                <a:gridCol w="1316037"/>
                <a:gridCol w="6497638"/>
              </a:tblGrid>
              <a:tr h="676275">
                <a:tc gridSpan="2">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cs-CZ" sz="1200" b="1" i="0" u="none" strike="noStrike" cap="none" normalizeH="0" baseline="0" dirty="0" smtClean="0">
                          <a:ln>
                            <a:noFill/>
                          </a:ln>
                          <a:solidFill>
                            <a:schemeClr val="tx1"/>
                          </a:solidFill>
                          <a:effectLst/>
                          <a:latin typeface="Arial" charset="0"/>
                          <a:cs typeface="Arial" charset="0"/>
                        </a:rPr>
                        <a:t>DIGITÁLNÍ UČEBNÍ MATERIÁL</a:t>
                      </a:r>
                      <a:endParaRPr kumimoji="0" lang="cs-CZ" sz="1800" b="0" i="0" u="none" strike="noStrike" cap="none" normalizeH="0" baseline="0" dirty="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cs-CZ"/>
                    </a:p>
                  </a:txBody>
                  <a:tcPr/>
                </a:tc>
              </a:tr>
              <a:tr h="27940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cs-CZ" sz="1200" b="0" i="0" u="none" strike="noStrike" cap="none" normalizeH="0" baseline="0" smtClean="0">
                          <a:ln>
                            <a:noFill/>
                          </a:ln>
                          <a:solidFill>
                            <a:schemeClr val="tx1"/>
                          </a:solidFill>
                          <a:effectLst/>
                          <a:latin typeface="Arial" charset="0"/>
                          <a:cs typeface="Arial" charset="0"/>
                        </a:rPr>
                        <a:t>Číslo projektu</a:t>
                      </a:r>
                      <a:endParaRPr kumimoji="0" lang="cs-CZ" sz="18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cs-CZ" sz="1200" b="0" i="0" u="none" strike="noStrike" cap="none" normalizeH="0" baseline="0" smtClean="0">
                          <a:ln>
                            <a:noFill/>
                          </a:ln>
                          <a:solidFill>
                            <a:schemeClr val="tx1"/>
                          </a:solidFill>
                          <a:effectLst/>
                          <a:latin typeface="Arial" charset="0"/>
                          <a:cs typeface="Arial" charset="0"/>
                        </a:rPr>
                        <a:t>CZ.1.07/1.5.00/34.0967 </a:t>
                      </a:r>
                      <a:endParaRPr kumimoji="0" lang="cs-CZ" sz="18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940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cs-CZ" sz="1200" b="0" i="0" u="none" strike="noStrike" cap="none" normalizeH="0" baseline="0" smtClean="0">
                          <a:ln>
                            <a:noFill/>
                          </a:ln>
                          <a:solidFill>
                            <a:schemeClr val="tx1"/>
                          </a:solidFill>
                          <a:effectLst/>
                          <a:latin typeface="Arial" charset="0"/>
                          <a:cs typeface="Arial" charset="0"/>
                        </a:rPr>
                        <a:t>Název projektu</a:t>
                      </a:r>
                      <a:endParaRPr kumimoji="0" lang="cs-CZ" sz="18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cs-CZ" sz="1200" b="0" i="0" u="none" strike="noStrike" cap="none" normalizeH="0" baseline="0" smtClean="0">
                          <a:ln>
                            <a:noFill/>
                          </a:ln>
                          <a:solidFill>
                            <a:schemeClr val="tx1"/>
                          </a:solidFill>
                          <a:effectLst/>
                          <a:latin typeface="Arial" charset="0"/>
                          <a:cs typeface="Arial" charset="0"/>
                        </a:rPr>
                        <a:t>Zlepšení podmínek pro vzdělávání na MGO</a:t>
                      </a:r>
                      <a:endParaRPr kumimoji="0" lang="cs-CZ" sz="18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940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cs-CZ" sz="1200" b="0" i="0" u="none" strike="noStrike" cap="none" normalizeH="0" baseline="0" smtClean="0">
                          <a:ln>
                            <a:noFill/>
                          </a:ln>
                          <a:solidFill>
                            <a:schemeClr val="tx1"/>
                          </a:solidFill>
                          <a:effectLst/>
                          <a:latin typeface="Arial" charset="0"/>
                          <a:cs typeface="Arial" charset="0"/>
                        </a:rPr>
                        <a:t>Název školy</a:t>
                      </a:r>
                      <a:endParaRPr kumimoji="0" lang="cs-CZ" sz="18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cs-CZ" sz="1200" b="0" i="0" u="none" strike="noStrike" cap="none" normalizeH="0" baseline="0" smtClean="0">
                          <a:ln>
                            <a:noFill/>
                          </a:ln>
                          <a:solidFill>
                            <a:schemeClr val="tx1"/>
                          </a:solidFill>
                          <a:effectLst/>
                          <a:latin typeface="Arial" charset="0"/>
                          <a:cs typeface="Arial" charset="0"/>
                        </a:rPr>
                        <a:t>Matiční gymnázium Ostrava,Dr. Šmerala 25/2565, 728 04, Ostrava</a:t>
                      </a:r>
                      <a:endParaRPr kumimoji="0" lang="cs-CZ" sz="18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75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cs-CZ" sz="1200" b="0" i="0" u="none" strike="noStrike" cap="none" normalizeH="0" baseline="0" smtClean="0">
                          <a:ln>
                            <a:noFill/>
                          </a:ln>
                          <a:solidFill>
                            <a:schemeClr val="tx1"/>
                          </a:solidFill>
                          <a:effectLst/>
                          <a:latin typeface="Arial" charset="0"/>
                          <a:cs typeface="Arial" charset="0"/>
                        </a:rPr>
                        <a:t>Název materiálu</a:t>
                      </a:r>
                      <a:endParaRPr kumimoji="0" lang="cs-CZ" sz="18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cs-CZ" sz="1200" b="0" i="0" u="none" strike="noStrike" cap="none" normalizeH="0" baseline="0" dirty="0" smtClean="0">
                          <a:ln>
                            <a:noFill/>
                          </a:ln>
                          <a:solidFill>
                            <a:schemeClr val="tx1"/>
                          </a:solidFill>
                          <a:effectLst/>
                          <a:latin typeface="Arial" charset="0"/>
                          <a:cs typeface="Arial" charset="0"/>
                        </a:rPr>
                        <a:t>Kastovní systém v Indii – současný stav</a:t>
                      </a:r>
                      <a:endParaRPr kumimoji="0" lang="cs-CZ" sz="1800" b="0" i="0" u="none" strike="noStrike" cap="none" normalizeH="0" baseline="0" dirty="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940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cs-CZ" sz="1200" b="0" i="0" u="none" strike="noStrike" cap="none" normalizeH="0" baseline="0" smtClean="0">
                          <a:ln>
                            <a:noFill/>
                          </a:ln>
                          <a:solidFill>
                            <a:schemeClr val="tx1"/>
                          </a:solidFill>
                          <a:effectLst/>
                          <a:latin typeface="Arial" charset="0"/>
                          <a:cs typeface="Arial" charset="0"/>
                        </a:rPr>
                        <a:t>Autor</a:t>
                      </a:r>
                      <a:endParaRPr kumimoji="0" lang="cs-CZ" sz="18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cs-CZ" sz="1200" b="0" i="0" u="none" strike="noStrike" cap="none" normalizeH="0" baseline="0" dirty="0" smtClean="0">
                          <a:ln>
                            <a:noFill/>
                          </a:ln>
                          <a:solidFill>
                            <a:schemeClr val="tx1"/>
                          </a:solidFill>
                          <a:effectLst/>
                          <a:latin typeface="Arial" charset="0"/>
                          <a:cs typeface="Arial" charset="0"/>
                        </a:rPr>
                        <a:t>Mgr. Renáta Macečková</a:t>
                      </a:r>
                      <a:endParaRPr kumimoji="0" lang="cs-CZ" sz="1800" b="0" i="0" u="none" strike="noStrike" cap="none" normalizeH="0" baseline="0" dirty="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940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cs-CZ" sz="1200" b="0" i="0" u="none" strike="noStrike" cap="none" normalizeH="0" baseline="0" smtClean="0">
                          <a:ln>
                            <a:noFill/>
                          </a:ln>
                          <a:solidFill>
                            <a:schemeClr val="tx1"/>
                          </a:solidFill>
                          <a:effectLst/>
                          <a:latin typeface="Arial" charset="0"/>
                          <a:cs typeface="Arial" charset="0"/>
                        </a:rPr>
                        <a:t>Tematický okruh</a:t>
                      </a:r>
                      <a:endParaRPr kumimoji="0" lang="cs-CZ" sz="18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cs-CZ" sz="1200" b="0" i="0" u="none" strike="noStrike" cap="none" normalizeH="0" baseline="0" dirty="0" smtClean="0">
                          <a:ln>
                            <a:noFill/>
                          </a:ln>
                          <a:solidFill>
                            <a:schemeClr val="tx1"/>
                          </a:solidFill>
                          <a:effectLst/>
                          <a:latin typeface="Arial" charset="0"/>
                          <a:cs typeface="Arial" charset="0"/>
                        </a:rPr>
                        <a:t>ZSV - religionistika</a:t>
                      </a:r>
                      <a:endParaRPr kumimoji="0" lang="cs-CZ" sz="1800" b="0" i="0" u="none" strike="noStrike" cap="none" normalizeH="0" baseline="0" dirty="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940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cs-CZ" sz="1200" b="0" i="0" u="none" strike="noStrike" cap="none" normalizeH="0" baseline="0" smtClean="0">
                          <a:ln>
                            <a:noFill/>
                          </a:ln>
                          <a:solidFill>
                            <a:schemeClr val="tx1"/>
                          </a:solidFill>
                          <a:effectLst/>
                          <a:latin typeface="Arial" charset="0"/>
                          <a:cs typeface="Arial" charset="0"/>
                        </a:rPr>
                        <a:t>Ročník</a:t>
                      </a:r>
                      <a:endParaRPr kumimoji="0" lang="cs-CZ" sz="18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cs-CZ" sz="1200" b="0" i="0" u="none" strike="noStrike" cap="none" normalizeH="0" baseline="0" dirty="0" smtClean="0">
                          <a:ln>
                            <a:noFill/>
                          </a:ln>
                          <a:solidFill>
                            <a:schemeClr val="tx1"/>
                          </a:solidFill>
                          <a:effectLst/>
                          <a:latin typeface="Arial" charset="0"/>
                          <a:cs typeface="Arial" charset="0"/>
                        </a:rPr>
                        <a:t>6. ročník</a:t>
                      </a:r>
                      <a:endParaRPr kumimoji="0" lang="cs-CZ" sz="1800" b="0" i="0" u="none" strike="noStrike" cap="none" normalizeH="0" baseline="0" dirty="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940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cs-CZ" sz="1200" b="0" i="0" u="none" strike="noStrike" cap="none" normalizeH="0" baseline="0" smtClean="0">
                          <a:ln>
                            <a:noFill/>
                          </a:ln>
                          <a:solidFill>
                            <a:schemeClr val="tx1"/>
                          </a:solidFill>
                          <a:effectLst/>
                          <a:latin typeface="Arial" charset="0"/>
                          <a:cs typeface="Arial" charset="0"/>
                        </a:rPr>
                        <a:t>Vytvořeno</a:t>
                      </a:r>
                      <a:endParaRPr kumimoji="0" lang="cs-CZ" sz="18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cs-CZ" sz="1200" b="0" i="0" u="none" strike="noStrike" cap="none" normalizeH="0" baseline="0" dirty="0" smtClean="0">
                          <a:ln>
                            <a:noFill/>
                          </a:ln>
                          <a:solidFill>
                            <a:schemeClr val="tx1"/>
                          </a:solidFill>
                          <a:effectLst/>
                          <a:latin typeface="Arial" charset="0"/>
                          <a:cs typeface="Arial" charset="0"/>
                        </a:rPr>
                        <a:t>25.3.2013</a:t>
                      </a:r>
                      <a:endParaRPr kumimoji="0" lang="cs-CZ" sz="1800" b="0" i="0" u="none" strike="noStrike" cap="none" normalizeH="0" baseline="0" dirty="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940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cs-CZ" sz="1200" b="0" i="0" u="none" strike="noStrike" cap="none" normalizeH="0" baseline="0" dirty="0" smtClean="0">
                          <a:ln>
                            <a:noFill/>
                          </a:ln>
                          <a:solidFill>
                            <a:schemeClr val="tx1"/>
                          </a:solidFill>
                          <a:effectLst/>
                          <a:latin typeface="Arial" charset="0"/>
                          <a:cs typeface="Arial" charset="0"/>
                        </a:rPr>
                        <a:t>Anotace</a:t>
                      </a:r>
                      <a:endParaRPr kumimoji="0" lang="cs-CZ" sz="1800" b="0" i="0" u="none" strike="noStrike" cap="none" normalizeH="0" baseline="0" dirty="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cs-CZ" sz="1200" b="0" i="0" u="none" strike="noStrike" cap="none" normalizeH="0" baseline="0" dirty="0" smtClean="0">
                          <a:ln>
                            <a:noFill/>
                          </a:ln>
                          <a:solidFill>
                            <a:schemeClr val="tx1"/>
                          </a:solidFill>
                          <a:effectLst/>
                          <a:latin typeface="Arial" charset="0"/>
                          <a:cs typeface="Arial" charset="0"/>
                        </a:rPr>
                        <a:t>Cílem tohoto </a:t>
                      </a:r>
                      <a:r>
                        <a:rPr kumimoji="0" lang="cs-CZ" sz="1200" b="0" i="0" u="none" strike="noStrike" cap="none" normalizeH="0" baseline="0" dirty="0" err="1" smtClean="0">
                          <a:ln>
                            <a:noFill/>
                          </a:ln>
                          <a:solidFill>
                            <a:schemeClr val="tx1"/>
                          </a:solidFill>
                          <a:effectLst/>
                          <a:latin typeface="Arial" charset="0"/>
                          <a:cs typeface="Arial" charset="0"/>
                        </a:rPr>
                        <a:t>DUMu</a:t>
                      </a:r>
                      <a:r>
                        <a:rPr kumimoji="0" lang="cs-CZ" sz="1200" b="0" i="0" u="none" strike="noStrike" cap="none" normalizeH="0" baseline="0" dirty="0" smtClean="0">
                          <a:ln>
                            <a:noFill/>
                          </a:ln>
                          <a:solidFill>
                            <a:schemeClr val="tx1"/>
                          </a:solidFill>
                          <a:effectLst/>
                          <a:latin typeface="Arial" charset="0"/>
                          <a:cs typeface="Arial" charset="0"/>
                        </a:rPr>
                        <a:t> je  seznámit žáky s kastovním rozdělením současné indické společnosti za použití ukázek konkrétních příkladů ze  života obyčejných lidí.</a:t>
                      </a:r>
                      <a:endParaRPr kumimoji="0" lang="cs-CZ" sz="1800" b="0" i="0" u="none" strike="noStrike" cap="none" normalizeH="0" baseline="0" dirty="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7150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cs-CZ" sz="1200" b="0" i="0" u="none" strike="noStrike" cap="none" normalizeH="0" baseline="0" dirty="0" smtClean="0">
                          <a:ln>
                            <a:noFill/>
                          </a:ln>
                          <a:solidFill>
                            <a:schemeClr val="tx1"/>
                          </a:solidFill>
                          <a:effectLst/>
                          <a:latin typeface="Arial" charset="0"/>
                          <a:cs typeface="Arial" charset="0"/>
                        </a:rPr>
                        <a:t>Metodický pokyn</a:t>
                      </a:r>
                      <a:endParaRPr kumimoji="0" lang="cs-CZ" sz="1800" b="0" i="0" u="none" strike="noStrike" cap="none" normalizeH="0" baseline="0" dirty="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cs-CZ" sz="1100" b="0" i="0" u="none" strike="noStrike" cap="none" normalizeH="0" baseline="0" dirty="0" smtClean="0">
                          <a:ln>
                            <a:noFill/>
                          </a:ln>
                          <a:solidFill>
                            <a:schemeClr val="tx1"/>
                          </a:solidFill>
                          <a:effectLst/>
                          <a:latin typeface="Arial" charset="0"/>
                          <a:cs typeface="Arial" charset="0"/>
                        </a:rPr>
                        <a:t>DUM se skládá ze dvou souborů, které lze použít nezávisle na sobě - ve formátu Microsoft Word 2010 a ve formátu PowerPoint 2010. Žáci mohou pracovat s vytištěnou verzí textu a správné odpovědi pak zkontrolovat s učitelem, nebo s pomocí druhého souboru, v němž je text převeden do prezentace v  PowerPointu a v závěru jsou interaktivní odkazy k řešení. Není potřeba připojení k internetu, DUM neobsahuje zvukové soubory.</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3946">
                <a:tc gridSpan="2">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cs-CZ" sz="1200" b="0" i="0" u="none" strike="noStrike" cap="none" normalizeH="0" baseline="0" dirty="0" smtClean="0">
                          <a:ln>
                            <a:noFill/>
                          </a:ln>
                          <a:solidFill>
                            <a:schemeClr val="tx1"/>
                          </a:solidFill>
                          <a:effectLst/>
                          <a:latin typeface="Arial" charset="0"/>
                          <a:cs typeface="Arial" charset="0"/>
                        </a:rPr>
                        <a:t>Pokud není uvedeno jinak, použitý materiál je z vlastních zdrojů autora. </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cs-CZ"/>
                    </a:p>
                  </a:txBody>
                  <a:tcPr/>
                </a:tc>
              </a:tr>
            </a:tbl>
          </a:graphicData>
        </a:graphic>
      </p:graphicFrame>
      <p:pic>
        <p:nvPicPr>
          <p:cNvPr id="223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55031" y="5481502"/>
            <a:ext cx="5633938" cy="137649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2238" name="Picture 190" descr="http://profile.ak.fbcdn.net/hprofile-ak-snc6/276521_333727723392674_859061856_q.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2088" y="908050"/>
            <a:ext cx="576262" cy="576263"/>
          </a:xfrm>
          <a:prstGeom prst="rect">
            <a:avLst/>
          </a:prstGeom>
          <a:noFill/>
          <a:extLst>
            <a:ext uri="{909E8E84-426E-40DD-AFC4-6F175D3DCCD1}">
              <a14:hiddenFill xmlns:a14="http://schemas.microsoft.com/office/drawing/2010/main">
                <a:solidFill>
                  <a:srgbClr val="FFFFFF"/>
                </a:solidFill>
              </a14:hiddenFill>
            </a:ext>
          </a:extLst>
        </p:spPr>
      </p:pic>
      <p:sp>
        <p:nvSpPr>
          <p:cNvPr id="2" name="Nadpis 1"/>
          <p:cNvSpPr>
            <a:spLocks noGrp="1"/>
          </p:cNvSpPr>
          <p:nvPr>
            <p:ph type="title"/>
          </p:nvPr>
        </p:nvSpPr>
        <p:spPr>
          <a:xfrm>
            <a:off x="457200" y="228600"/>
            <a:ext cx="8219256" cy="104056"/>
          </a:xfrm>
        </p:spPr>
        <p:txBody>
          <a:bodyPr>
            <a:normAutofit fontScale="90000"/>
          </a:bodyPr>
          <a:lstStyle/>
          <a:p>
            <a:endParaRPr lang="cs-CZ" dirty="0"/>
          </a:p>
        </p:txBody>
      </p:sp>
    </p:spTree>
    <p:extLst>
      <p:ext uri="{BB962C8B-B14F-4D97-AF65-F5344CB8AC3E}">
        <p14:creationId xmlns:p14="http://schemas.microsoft.com/office/powerpoint/2010/main" val="47425313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sz="quarter" idx="1"/>
          </p:nvPr>
        </p:nvSpPr>
        <p:spPr/>
        <p:txBody>
          <a:bodyPr/>
          <a:lstStyle/>
          <a:p>
            <a:r>
              <a:rPr lang="cs-CZ" dirty="0"/>
              <a:t>Sen získat kvalitní vzdělání se tak velké části nedotknutelných rozplývá. Indická vláda o problému ví a snaží se jej řešit, například pozitivní diskriminací. Nedotknutelní a lidé z nižších kast tak mají ve srovnání s ostatními studenty snazší přijímací zkoušky. To ale vyvolává averzi. Mnoho studentů proti této politice protestuje. Domnívají se, že tím kvůli nedotknutelným přicházejí o své právo studovat. " Bohužel si neuvědomují, že většina studijních míst na univerzitách je i tak zabírána třemi horními vrstvami, zejména pak bráhmany a kšatriji," vysvětluje paní </a:t>
            </a:r>
            <a:r>
              <a:rPr lang="cs-CZ" dirty="0" err="1"/>
              <a:t>Patal</a:t>
            </a:r>
            <a:r>
              <a:rPr lang="cs-CZ" dirty="0"/>
              <a:t>.</a:t>
            </a:r>
          </a:p>
          <a:p>
            <a:pPr marL="0" indent="0">
              <a:buNone/>
            </a:pPr>
            <a:r>
              <a:rPr lang="cs-CZ" dirty="0" smtClean="0"/>
              <a:t>                                                                     </a:t>
            </a:r>
            <a:r>
              <a:rPr lang="cs-CZ" sz="1400" dirty="0" smtClean="0">
                <a:hlinkClick r:id="rId2" action="ppaction://hlinksldjump"/>
              </a:rPr>
              <a:t>otázky</a:t>
            </a:r>
            <a:endParaRPr lang="cs-CZ" sz="1400" dirty="0"/>
          </a:p>
        </p:txBody>
      </p:sp>
    </p:spTree>
    <p:extLst>
      <p:ext uri="{BB962C8B-B14F-4D97-AF65-F5344CB8AC3E}">
        <p14:creationId xmlns:p14="http://schemas.microsoft.com/office/powerpoint/2010/main" val="13076698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sz="quarter" idx="1"/>
          </p:nvPr>
        </p:nvSpPr>
        <p:spPr/>
        <p:txBody>
          <a:bodyPr>
            <a:normAutofit lnSpcReduction="10000"/>
          </a:bodyPr>
          <a:lstStyle/>
          <a:p>
            <a:r>
              <a:rPr lang="cs-CZ" dirty="0"/>
              <a:t>Ve stejné ulici, kde malý Amid vybírá kontejner, pracují dvě ženy. Obě patří k </a:t>
            </a:r>
            <a:r>
              <a:rPr lang="cs-CZ" dirty="0" err="1"/>
              <a:t>šúdrům</a:t>
            </a:r>
            <a:r>
              <a:rPr lang="cs-CZ" dirty="0"/>
              <a:t> - rovněž velmi nízko postavené indické vrstvě. Ženy chodí od domu k domu a uklízejí lidem z vyšších kast. Jedna myje nádobí a zametá podlahu, druhá vynáší odpadky a čistí záchody. Ačkoli jsou obě kolegyně zdánlivě na jedné lodi, panuje mezi nimi zvláštní rivalita.</a:t>
            </a:r>
          </a:p>
          <a:p>
            <a:r>
              <a:rPr lang="cs-CZ" dirty="0"/>
              <a:t>"Já se těch špinavých záchodů nedotknu, jsem z vyšší kasty. Ona nesmí ani do kuchyně, protože by ji znečistila svou přítomností. A jídlo musí být čisté," ošklíbá se jedna z uklízeček. </a:t>
            </a:r>
            <a:br>
              <a:rPr lang="cs-CZ" dirty="0"/>
            </a:br>
            <a:r>
              <a:rPr lang="cs-CZ" dirty="0"/>
              <a:t/>
            </a:r>
            <a:br>
              <a:rPr lang="cs-CZ" dirty="0"/>
            </a:br>
            <a:endParaRPr lang="cs-CZ" dirty="0"/>
          </a:p>
        </p:txBody>
      </p:sp>
    </p:spTree>
    <p:extLst>
      <p:ext uri="{BB962C8B-B14F-4D97-AF65-F5344CB8AC3E}">
        <p14:creationId xmlns:p14="http://schemas.microsoft.com/office/powerpoint/2010/main" val="133734344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sz="quarter" idx="1"/>
          </p:nvPr>
        </p:nvSpPr>
        <p:spPr/>
        <p:txBody>
          <a:bodyPr/>
          <a:lstStyle/>
          <a:p>
            <a:r>
              <a:rPr lang="cs-CZ" dirty="0"/>
              <a:t>Jak je takový názor možný? Čtyři základní kasty se totiž v Indii rozdělují ještě na různé </a:t>
            </a:r>
            <a:r>
              <a:rPr lang="cs-CZ" dirty="0" err="1"/>
              <a:t>podkasty</a:t>
            </a:r>
            <a:r>
              <a:rPr lang="cs-CZ" dirty="0"/>
              <a:t>, podle povolání. Nikdo se nechce ocitnout v suterénu společenského žebříčku, a tak jinou </a:t>
            </a:r>
            <a:r>
              <a:rPr lang="cs-CZ" dirty="0" err="1"/>
              <a:t>podkastu</a:t>
            </a:r>
            <a:r>
              <a:rPr lang="cs-CZ" dirty="0"/>
              <a:t> automaticky považuje za méněcennou. Lidem z opomíjených vrstev to zřejmě pomáhá lépe se smířit se svým osudem. Nic to nemění na faktu, že výše postavení Indové jimi často opovrhují. Za každodenní těžkou práci jim platí velmi málo. Jsou to pro ně jen sluhové.</a:t>
            </a:r>
          </a:p>
          <a:p>
            <a:endParaRPr lang="cs-CZ" dirty="0"/>
          </a:p>
        </p:txBody>
      </p:sp>
    </p:spTree>
    <p:extLst>
      <p:ext uri="{BB962C8B-B14F-4D97-AF65-F5344CB8AC3E}">
        <p14:creationId xmlns:p14="http://schemas.microsoft.com/office/powerpoint/2010/main" val="372980311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sz="quarter" idx="1"/>
          </p:nvPr>
        </p:nvSpPr>
        <p:spPr/>
        <p:txBody>
          <a:bodyPr>
            <a:normAutofit lnSpcReduction="10000"/>
          </a:bodyPr>
          <a:lstStyle/>
          <a:p>
            <a:r>
              <a:rPr lang="cs-CZ" dirty="0"/>
              <a:t>Být na okraji hinduistické společnosti znamená i bát se o vlastní život. V indických médiích se nedávno objevil případ novorozence Mají </a:t>
            </a:r>
            <a:r>
              <a:rPr lang="cs-CZ" dirty="0" err="1"/>
              <a:t>Deviho</a:t>
            </a:r>
            <a:r>
              <a:rPr lang="cs-CZ" dirty="0"/>
              <a:t>, který se narodil v Kanpuru ve státě </a:t>
            </a:r>
            <a:r>
              <a:rPr lang="cs-CZ" dirty="0" err="1"/>
              <a:t>Uttar</a:t>
            </a:r>
            <a:r>
              <a:rPr lang="cs-CZ" dirty="0"/>
              <a:t> </a:t>
            </a:r>
            <a:r>
              <a:rPr lang="cs-CZ" dirty="0" err="1"/>
              <a:t>Pradéš</a:t>
            </a:r>
            <a:r>
              <a:rPr lang="cs-CZ" dirty="0"/>
              <a:t>. Tento čerstvě narozený chlapec zemřel poté, co jemu a jeho matce místní nemocnice odmítla poskytnout péči. Lékaři ženě zakázali rodit na místním oddělení. Novorozence pak odmítli ošetřit. Matka byla po náročném porodu převezena na jednotku intenzivní péče, ale nakonec zemřela i ona.</a:t>
            </a:r>
          </a:p>
          <a:p>
            <a:pPr marL="0" indent="0">
              <a:buNone/>
            </a:pPr>
            <a:endParaRPr lang="cs-CZ" dirty="0" smtClean="0"/>
          </a:p>
          <a:p>
            <a:pPr marL="0" indent="0">
              <a:buNone/>
            </a:pPr>
            <a:endParaRPr lang="cs-CZ" dirty="0"/>
          </a:p>
          <a:p>
            <a:pPr marL="0" indent="0">
              <a:buNone/>
            </a:pPr>
            <a:r>
              <a:rPr lang="cs-CZ" dirty="0" smtClean="0"/>
              <a:t>                                                                            </a:t>
            </a:r>
            <a:r>
              <a:rPr lang="cs-CZ" sz="1400" dirty="0" smtClean="0">
                <a:hlinkClick r:id="rId2" action="ppaction://hlinksldjump"/>
              </a:rPr>
              <a:t>otázky</a:t>
            </a:r>
            <a:endParaRPr lang="cs-CZ" sz="1400" dirty="0"/>
          </a:p>
        </p:txBody>
      </p:sp>
    </p:spTree>
    <p:extLst>
      <p:ext uri="{BB962C8B-B14F-4D97-AF65-F5344CB8AC3E}">
        <p14:creationId xmlns:p14="http://schemas.microsoft.com/office/powerpoint/2010/main" val="30066302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sz="quarter" idx="1"/>
          </p:nvPr>
        </p:nvSpPr>
        <p:spPr/>
        <p:txBody>
          <a:bodyPr/>
          <a:lstStyle/>
          <a:p>
            <a:r>
              <a:rPr lang="cs-CZ" dirty="0"/>
              <a:t>K tomu všemu došlo jen proto, že matka s dítětem patřili k nedotknutelným. A lékaři se je s odkazem na tradice rozhodli ponechat svému osudu. " Je to v podstatě vražda. Zarážející je hlavně to, že i vzdělaní lidé jako lékaři podléhají těmto hrůzným předsudkům," komentuje smutnou událost lékař </a:t>
            </a:r>
            <a:r>
              <a:rPr lang="cs-CZ" dirty="0" err="1"/>
              <a:t>Šiam</a:t>
            </a:r>
            <a:r>
              <a:rPr lang="cs-CZ" dirty="0"/>
              <a:t>, který patří k nedotknutelným. Tento případ je odstrašující, ale bohužel ne zcela výjimečný. Policie a místní správa kastovní systém často podporují, jelikož sami jsou obvykle příslušníky vyšších vrstev</a:t>
            </a:r>
            <a:r>
              <a:rPr lang="cs-CZ" dirty="0" smtClean="0"/>
              <a:t>.</a:t>
            </a:r>
            <a:endParaRPr lang="cs-CZ" dirty="0"/>
          </a:p>
          <a:p>
            <a:pPr marL="0" indent="0">
              <a:buNone/>
            </a:pPr>
            <a:r>
              <a:rPr lang="cs-CZ" dirty="0" smtClean="0"/>
              <a:t>                                                                          </a:t>
            </a:r>
            <a:r>
              <a:rPr lang="cs-CZ" sz="1400" dirty="0" smtClean="0">
                <a:hlinkClick r:id="rId2" action="ppaction://hlinksldjump"/>
              </a:rPr>
              <a:t> otázky                                            </a:t>
            </a:r>
            <a:endParaRPr lang="cs-CZ" sz="1400" dirty="0"/>
          </a:p>
        </p:txBody>
      </p:sp>
    </p:spTree>
    <p:extLst>
      <p:ext uri="{BB962C8B-B14F-4D97-AF65-F5344CB8AC3E}">
        <p14:creationId xmlns:p14="http://schemas.microsoft.com/office/powerpoint/2010/main" val="79204127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sz="quarter" idx="1"/>
          </p:nvPr>
        </p:nvSpPr>
        <p:spPr/>
        <p:txBody>
          <a:bodyPr/>
          <a:lstStyle/>
          <a:p>
            <a:r>
              <a:rPr lang="cs-CZ" dirty="0"/>
              <a:t>Indická vláda se snaží problematiku kast a nedotknutelných řešit už od vyhlášení nezávislosti v roce 1947. Od roku 1950 pak dělení lidí na vrstvy zakazuje ústava. Vláda se vydala cestou pozitivní diskriminace a vyhradila nedotknutelným místa ve školách i zaměstnáních. Dosáhlo se však jen dílčích úspěchů. Teprve nynější desetiletí přineslo s růstem ekonomiky a měst konečně změnu. Nedotknutelní se postupně zapojují do státní správy i různých oblastí indické ekonomiky. Otevírají si své vlastní obchody a pomalu se zbavují stigmat, jimiž je společnost po staletí označovala. </a:t>
            </a:r>
          </a:p>
          <a:p>
            <a:pPr marL="0" indent="0">
              <a:buNone/>
            </a:pPr>
            <a:r>
              <a:rPr lang="cs-CZ" dirty="0" smtClean="0"/>
              <a:t>                                                                     </a:t>
            </a:r>
            <a:endParaRPr lang="cs-CZ" dirty="0"/>
          </a:p>
        </p:txBody>
      </p:sp>
    </p:spTree>
    <p:extLst>
      <p:ext uri="{BB962C8B-B14F-4D97-AF65-F5344CB8AC3E}">
        <p14:creationId xmlns:p14="http://schemas.microsoft.com/office/powerpoint/2010/main" val="222638886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sz="quarter" idx="1"/>
          </p:nvPr>
        </p:nvSpPr>
        <p:spPr/>
        <p:txBody>
          <a:bodyPr/>
          <a:lstStyle/>
          <a:p>
            <a:r>
              <a:rPr lang="cs-CZ" dirty="0"/>
              <a:t>Vyhráno však ještě zdaleka nemají. Mnoho indických firem totiž při náboru nových zaměstnanců stále hledí i na jejich společenské postavení. " I když vystudují univerzitu, všichni je považují za hloupé. Myslí si, že vzdělání mají jen díky pozitivní diskriminaci“ popisuje </a:t>
            </a:r>
            <a:r>
              <a:rPr lang="cs-CZ" dirty="0" err="1"/>
              <a:t>Šiam</a:t>
            </a:r>
            <a:r>
              <a:rPr lang="cs-CZ" dirty="0"/>
              <a:t>.</a:t>
            </a:r>
          </a:p>
          <a:p>
            <a:r>
              <a:rPr lang="cs-CZ" dirty="0"/>
              <a:t>Vzdělání je přitom jedinou cestou, jak v dospělosti získat dobrou práci a být zajímavý pro nadnárodní zaměstnavatele ve městech. Zahraniční firmy totiž na rozdíl od těch domácích kasty zpravidla vůbec neřeší. " Zajímá je to, co lidé umějí, ne to, co jsou," dodává </a:t>
            </a:r>
            <a:r>
              <a:rPr lang="cs-CZ" dirty="0" err="1"/>
              <a:t>Šiam</a:t>
            </a:r>
            <a:r>
              <a:rPr lang="cs-CZ" dirty="0"/>
              <a:t>.</a:t>
            </a:r>
          </a:p>
          <a:p>
            <a:endParaRPr lang="cs-CZ" dirty="0"/>
          </a:p>
        </p:txBody>
      </p:sp>
    </p:spTree>
    <p:extLst>
      <p:ext uri="{BB962C8B-B14F-4D97-AF65-F5344CB8AC3E}">
        <p14:creationId xmlns:p14="http://schemas.microsoft.com/office/powerpoint/2010/main" val="205862682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sz="quarter" idx="1"/>
          </p:nvPr>
        </p:nvSpPr>
        <p:spPr/>
        <p:txBody>
          <a:bodyPr/>
          <a:lstStyle/>
          <a:p>
            <a:r>
              <a:rPr lang="cs-CZ" dirty="0"/>
              <a:t>Ačkoli se současný indický premiér </a:t>
            </a:r>
            <a:r>
              <a:rPr lang="cs-CZ" dirty="0" err="1"/>
              <a:t>Manmóhan</a:t>
            </a:r>
            <a:r>
              <a:rPr lang="cs-CZ" dirty="0"/>
              <a:t> </a:t>
            </a:r>
            <a:r>
              <a:rPr lang="cs-CZ" dirty="0" err="1"/>
              <a:t>Singh</a:t>
            </a:r>
            <a:r>
              <a:rPr lang="cs-CZ" dirty="0"/>
              <a:t> netají názorem, že vymezování se proti nedotknutelným je forma apartheidu, indická společnost na to není připravena. Indie má před sebou ještě dlouhou cestu ke kastovní rovnosti.</a:t>
            </a:r>
          </a:p>
          <a:p>
            <a:endParaRPr lang="cs-CZ" dirty="0"/>
          </a:p>
        </p:txBody>
      </p:sp>
    </p:spTree>
    <p:extLst>
      <p:ext uri="{BB962C8B-B14F-4D97-AF65-F5344CB8AC3E}">
        <p14:creationId xmlns:p14="http://schemas.microsoft.com/office/powerpoint/2010/main" val="313106042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solidFill>
                  <a:schemeClr val="tx1"/>
                </a:solidFill>
              </a:rPr>
              <a:t>OTÁZKY</a:t>
            </a:r>
            <a:endParaRPr lang="cs-CZ" dirty="0">
              <a:solidFill>
                <a:schemeClr val="tx1"/>
              </a:solidFill>
            </a:endParaRPr>
          </a:p>
        </p:txBody>
      </p:sp>
      <p:sp>
        <p:nvSpPr>
          <p:cNvPr id="3" name="Zástupný symbol pro obsah 2"/>
          <p:cNvSpPr>
            <a:spLocks noGrp="1"/>
          </p:cNvSpPr>
          <p:nvPr>
            <p:ph sz="quarter" idx="1"/>
          </p:nvPr>
        </p:nvSpPr>
        <p:spPr/>
        <p:txBody>
          <a:bodyPr>
            <a:normAutofit/>
          </a:bodyPr>
          <a:lstStyle/>
          <a:p>
            <a:pPr marL="514350" indent="-514350">
              <a:buAutoNum type="arabicPeriod"/>
            </a:pPr>
            <a:r>
              <a:rPr lang="cs-CZ" dirty="0" smtClean="0">
                <a:hlinkClick r:id="rId2" action="ppaction://hlinksldjump"/>
              </a:rPr>
              <a:t>Jaký mají podle náboženské legendy původ kasty v Indii?</a:t>
            </a:r>
            <a:endParaRPr lang="cs-CZ" dirty="0" smtClean="0"/>
          </a:p>
          <a:p>
            <a:pPr marL="514350" indent="-514350">
              <a:buAutoNum type="arabicPeriod"/>
            </a:pPr>
            <a:r>
              <a:rPr lang="cs-CZ" dirty="0" smtClean="0">
                <a:hlinkClick r:id="rId3" action="ppaction://hlinksldjump"/>
              </a:rPr>
              <a:t>Ke které kastě patří nedotknutelní?</a:t>
            </a:r>
            <a:endParaRPr lang="cs-CZ" dirty="0" smtClean="0"/>
          </a:p>
          <a:p>
            <a:pPr marL="514350" indent="-514350">
              <a:buAutoNum type="arabicPeriod"/>
            </a:pPr>
            <a:r>
              <a:rPr lang="cs-CZ" dirty="0" smtClean="0">
                <a:hlinkClick r:id="rId4" action="ppaction://hlinksldjump"/>
              </a:rPr>
              <a:t>Na konkrétních příkladech uveďte jejich postavení ve společnosti:  Amid</a:t>
            </a:r>
            <a:endParaRPr lang="cs-CZ" dirty="0" smtClean="0"/>
          </a:p>
          <a:p>
            <a:pPr marL="0" indent="0">
              <a:buNone/>
            </a:pPr>
            <a:r>
              <a:rPr lang="cs-CZ" dirty="0" smtClean="0"/>
              <a:t>                        </a:t>
            </a:r>
            <a:r>
              <a:rPr lang="cs-CZ" dirty="0" smtClean="0">
                <a:hlinkClick r:id="rId5" action="ppaction://hlinksldjump"/>
              </a:rPr>
              <a:t>novorozenec Mají</a:t>
            </a:r>
            <a:endParaRPr lang="cs-CZ" dirty="0" smtClean="0"/>
          </a:p>
          <a:p>
            <a:pPr marL="0" indent="0">
              <a:buNone/>
            </a:pPr>
            <a:r>
              <a:rPr lang="cs-CZ" dirty="0"/>
              <a:t> </a:t>
            </a:r>
            <a:r>
              <a:rPr lang="cs-CZ" dirty="0" smtClean="0"/>
              <a:t>                       </a:t>
            </a:r>
            <a:r>
              <a:rPr lang="cs-CZ" dirty="0" smtClean="0">
                <a:hlinkClick r:id="rId6" action="ppaction://hlinksldjump"/>
              </a:rPr>
              <a:t>lékař </a:t>
            </a:r>
            <a:r>
              <a:rPr lang="cs-CZ" dirty="0" err="1" smtClean="0">
                <a:hlinkClick r:id="rId6" action="ppaction://hlinksldjump"/>
              </a:rPr>
              <a:t>Šiam</a:t>
            </a:r>
            <a:endParaRPr lang="cs-CZ" dirty="0" smtClean="0"/>
          </a:p>
          <a:p>
            <a:pPr marL="514350" indent="-514350">
              <a:buAutoNum type="arabicPeriod" startAt="4"/>
            </a:pPr>
            <a:r>
              <a:rPr lang="cs-CZ" dirty="0" smtClean="0">
                <a:hlinkClick r:id="rId7" action="ppaction://hlinksldjump"/>
              </a:rPr>
              <a:t>Proč mají nedotknutelní zhoršený přístup ke kvalitnímu vzdělání?</a:t>
            </a:r>
            <a:endParaRPr lang="cs-CZ" dirty="0" smtClean="0"/>
          </a:p>
          <a:p>
            <a:pPr marL="514350" indent="-514350">
              <a:buAutoNum type="arabicPeriod" startAt="4"/>
            </a:pPr>
            <a:r>
              <a:rPr lang="cs-CZ" dirty="0" smtClean="0">
                <a:hlinkClick r:id="rId8" action="ppaction://hlinksldjump"/>
              </a:rPr>
              <a:t>Co je to pozitivní diskriminace?</a:t>
            </a:r>
            <a:r>
              <a:rPr lang="cs-CZ" dirty="0" smtClean="0"/>
              <a:t> </a:t>
            </a:r>
          </a:p>
          <a:p>
            <a:pPr marL="0" indent="0">
              <a:buNone/>
            </a:pPr>
            <a:r>
              <a:rPr lang="cs-CZ" dirty="0"/>
              <a:t> </a:t>
            </a:r>
            <a:r>
              <a:rPr lang="cs-CZ" dirty="0" smtClean="0"/>
              <a:t>     </a:t>
            </a:r>
            <a:r>
              <a:rPr lang="cs-CZ" dirty="0" smtClean="0">
                <a:hlinkClick r:id="rId9" action="ppaction://hlinksldjump"/>
              </a:rPr>
              <a:t>Jak se prosazuje v praxi?</a:t>
            </a:r>
            <a:endParaRPr lang="cs-CZ" dirty="0" smtClean="0"/>
          </a:p>
          <a:p>
            <a:pPr marL="0" indent="0">
              <a:buNone/>
            </a:pPr>
            <a:endParaRPr lang="cs-CZ" dirty="0" smtClean="0"/>
          </a:p>
        </p:txBody>
      </p:sp>
    </p:spTree>
    <p:extLst>
      <p:ext uri="{BB962C8B-B14F-4D97-AF65-F5344CB8AC3E}">
        <p14:creationId xmlns:p14="http://schemas.microsoft.com/office/powerpoint/2010/main" val="454197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Zdroj:</a:t>
            </a:r>
            <a:endParaRPr lang="cs-CZ" dirty="0"/>
          </a:p>
        </p:txBody>
      </p:sp>
      <p:sp>
        <p:nvSpPr>
          <p:cNvPr id="3" name="Zástupný symbol pro obsah 2"/>
          <p:cNvSpPr>
            <a:spLocks noGrp="1"/>
          </p:cNvSpPr>
          <p:nvPr>
            <p:ph sz="quarter" idx="1"/>
          </p:nvPr>
        </p:nvSpPr>
        <p:spPr/>
        <p:txBody>
          <a:bodyPr>
            <a:normAutofit/>
          </a:bodyPr>
          <a:lstStyle/>
          <a:p>
            <a:pPr marL="0" indent="0">
              <a:buNone/>
            </a:pPr>
            <a:r>
              <a:rPr lang="cs-CZ" sz="2000" dirty="0" smtClean="0"/>
              <a:t>1) KUDLÁČEK</a:t>
            </a:r>
            <a:r>
              <a:rPr lang="cs-CZ" sz="2000" dirty="0"/>
              <a:t>, Ladislav. </a:t>
            </a:r>
            <a:r>
              <a:rPr lang="cs-CZ" sz="2000" i="1" dirty="0"/>
              <a:t>Život nedotknutelných</a:t>
            </a:r>
            <a:r>
              <a:rPr lang="cs-CZ" sz="2000" dirty="0"/>
              <a:t> [online]. 2009 [cit. 2013-03-16]. Dostupné </a:t>
            </a:r>
            <a:r>
              <a:rPr lang="cs-CZ" sz="2000" dirty="0" smtClean="0"/>
              <a:t>z: </a:t>
            </a:r>
            <a:r>
              <a:rPr lang="cs-CZ" sz="2000" u="sng" dirty="0" smtClean="0">
                <a:hlinkClick r:id="rId2"/>
              </a:rPr>
              <a:t>http</a:t>
            </a:r>
            <a:r>
              <a:rPr lang="cs-CZ" sz="2000" u="sng" dirty="0">
                <a:hlinkClick r:id="rId2"/>
              </a:rPr>
              <a:t>://www.rozvojovka.cz/clanky/688-zivot-nedotknutelnych.htm</a:t>
            </a:r>
            <a:endParaRPr lang="cs-CZ" sz="2000" dirty="0"/>
          </a:p>
        </p:txBody>
      </p:sp>
    </p:spTree>
    <p:extLst>
      <p:ext uri="{BB962C8B-B14F-4D97-AF65-F5344CB8AC3E}">
        <p14:creationId xmlns:p14="http://schemas.microsoft.com/office/powerpoint/2010/main" val="270029540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dirty="0" smtClean="0"/>
              <a:t>Kastovní systém v Indii – současný stav </a:t>
            </a:r>
            <a:r>
              <a:rPr lang="cs-CZ" sz="1200" dirty="0" smtClean="0"/>
              <a:t>text zkrácen a upraven se souhlasem autora ze zdroje 1)</a:t>
            </a:r>
            <a:endParaRPr lang="cs-CZ" sz="1200" dirty="0"/>
          </a:p>
        </p:txBody>
      </p:sp>
      <p:sp>
        <p:nvSpPr>
          <p:cNvPr id="3" name="Zástupný symbol pro obsah 2"/>
          <p:cNvSpPr>
            <a:spLocks noGrp="1"/>
          </p:cNvSpPr>
          <p:nvPr>
            <p:ph sz="quarter" idx="1"/>
          </p:nvPr>
        </p:nvSpPr>
        <p:spPr/>
        <p:txBody>
          <a:bodyPr>
            <a:normAutofit fontScale="92500" lnSpcReduction="10000"/>
          </a:bodyPr>
          <a:lstStyle/>
          <a:p>
            <a:r>
              <a:rPr lang="cs-CZ" dirty="0"/>
              <a:t>Kastovní systém je v Indii tradiční už 1500 let. Každý hinduista se narodí do určité kasty, ze které pak už nelze uniknout. Existuje mnoho teorií, jak a proč kastovní systém vlastně vznikl. Podle nejznámější náboženské legendy mají jednotlivé varny (kasty) původ v prvopočátku boha - stvořitele </a:t>
            </a:r>
            <a:r>
              <a:rPr lang="cs-CZ" dirty="0" err="1"/>
              <a:t>Brahmy</a:t>
            </a:r>
            <a:r>
              <a:rPr lang="cs-CZ" dirty="0"/>
              <a:t>. </a:t>
            </a:r>
            <a:endParaRPr lang="cs-CZ" dirty="0" smtClean="0"/>
          </a:p>
          <a:p>
            <a:r>
              <a:rPr lang="cs-CZ" dirty="0" smtClean="0"/>
              <a:t>Nejvyšší </a:t>
            </a:r>
            <a:r>
              <a:rPr lang="cs-CZ" dirty="0"/>
              <a:t>vrstva bráhmanů (kněží a učitelé) pochází podle legendy z jeho úst a očí</a:t>
            </a:r>
            <a:r>
              <a:rPr lang="cs-CZ" dirty="0" smtClean="0"/>
              <a:t>.</a:t>
            </a:r>
          </a:p>
          <a:p>
            <a:r>
              <a:rPr lang="cs-CZ" dirty="0" err="1" smtClean="0"/>
              <a:t>Kšatrijové</a:t>
            </a:r>
            <a:r>
              <a:rPr lang="cs-CZ" dirty="0" smtClean="0"/>
              <a:t> </a:t>
            </a:r>
            <a:r>
              <a:rPr lang="cs-CZ" dirty="0"/>
              <a:t>(válečníci a vládci) vznikli z jeho paží. </a:t>
            </a:r>
            <a:endParaRPr lang="cs-CZ" dirty="0" smtClean="0"/>
          </a:p>
          <a:p>
            <a:r>
              <a:rPr lang="cs-CZ" dirty="0" err="1" smtClean="0"/>
              <a:t>Vaišjové</a:t>
            </a:r>
            <a:r>
              <a:rPr lang="cs-CZ" dirty="0" smtClean="0"/>
              <a:t> (obchodníci </a:t>
            </a:r>
            <a:r>
              <a:rPr lang="cs-CZ" dirty="0"/>
              <a:t>a řemeslníci) se zrodili z </a:t>
            </a:r>
            <a:r>
              <a:rPr lang="cs-CZ" dirty="0" err="1"/>
              <a:t>Brahmových</a:t>
            </a:r>
            <a:r>
              <a:rPr lang="cs-CZ" dirty="0"/>
              <a:t> nohou či stehen</a:t>
            </a:r>
            <a:r>
              <a:rPr lang="cs-CZ" dirty="0" smtClean="0"/>
              <a:t>.</a:t>
            </a:r>
          </a:p>
          <a:p>
            <a:r>
              <a:rPr lang="cs-CZ" dirty="0" smtClean="0"/>
              <a:t>Poslední </a:t>
            </a:r>
            <a:r>
              <a:rPr lang="cs-CZ" dirty="0"/>
              <a:t>ze základních kast jsou </a:t>
            </a:r>
            <a:r>
              <a:rPr lang="cs-CZ" dirty="0" err="1"/>
              <a:t>šúdrové</a:t>
            </a:r>
            <a:r>
              <a:rPr lang="cs-CZ" dirty="0"/>
              <a:t> </a:t>
            </a:r>
            <a:r>
              <a:rPr lang="cs-CZ" dirty="0" smtClean="0"/>
              <a:t>(služebníci</a:t>
            </a:r>
            <a:r>
              <a:rPr lang="cs-CZ" dirty="0"/>
              <a:t>, dělníci), kteří měli vzniknout z božských chodidel.</a:t>
            </a:r>
          </a:p>
          <a:p>
            <a:pPr marL="0" indent="0">
              <a:buNone/>
            </a:pPr>
            <a:r>
              <a:rPr lang="cs-CZ" dirty="0"/>
              <a:t> </a:t>
            </a:r>
            <a:r>
              <a:rPr lang="cs-CZ" dirty="0" smtClean="0"/>
              <a:t>                                                                                     </a:t>
            </a:r>
            <a:r>
              <a:rPr lang="cs-CZ" sz="1500" dirty="0" smtClean="0">
                <a:hlinkClick r:id="rId2" action="ppaction://hlinksldjump"/>
              </a:rPr>
              <a:t>otázky</a:t>
            </a:r>
            <a:endParaRPr lang="cs-CZ" sz="1500" dirty="0"/>
          </a:p>
        </p:txBody>
      </p:sp>
    </p:spTree>
    <p:extLst>
      <p:ext uri="{BB962C8B-B14F-4D97-AF65-F5344CB8AC3E}">
        <p14:creationId xmlns:p14="http://schemas.microsoft.com/office/powerpoint/2010/main" val="429360251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sz="quarter" idx="1"/>
          </p:nvPr>
        </p:nvSpPr>
        <p:spPr/>
        <p:txBody>
          <a:bodyPr/>
          <a:lstStyle/>
          <a:p>
            <a:r>
              <a:rPr lang="cs-CZ" dirty="0"/>
              <a:t>Vědecké vysvětlení kastovního systému se kloní k jiné teorii: zjednodušeně měly varny oddělit vládnoucí třídu </a:t>
            </a:r>
            <a:r>
              <a:rPr lang="cs-CZ" dirty="0" err="1"/>
              <a:t>árijů</a:t>
            </a:r>
            <a:r>
              <a:rPr lang="cs-CZ" dirty="0"/>
              <a:t> od podmaněné vrstvy původních Indů. Árijské kmeny ovládly severní Indii, podmanily si místní obyvatele a postupně převzaly jejich náboženství a zvyky. Kasty </a:t>
            </a:r>
            <a:r>
              <a:rPr lang="cs-CZ" dirty="0" err="1"/>
              <a:t>árijům</a:t>
            </a:r>
            <a:r>
              <a:rPr lang="cs-CZ" dirty="0"/>
              <a:t> pomohly zachovat a legitimizovat jejich moc. </a:t>
            </a:r>
          </a:p>
          <a:p>
            <a:endParaRPr lang="cs-CZ" dirty="0"/>
          </a:p>
        </p:txBody>
      </p:sp>
    </p:spTree>
    <p:extLst>
      <p:ext uri="{BB962C8B-B14F-4D97-AF65-F5344CB8AC3E}">
        <p14:creationId xmlns:p14="http://schemas.microsoft.com/office/powerpoint/2010/main" val="292444328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sz="quarter" idx="1"/>
          </p:nvPr>
        </p:nvSpPr>
        <p:spPr/>
        <p:txBody>
          <a:bodyPr/>
          <a:lstStyle/>
          <a:p>
            <a:r>
              <a:rPr lang="cs-CZ" dirty="0"/>
              <a:t>Mimo toto rozdělení stojí ještě </a:t>
            </a:r>
            <a:r>
              <a:rPr lang="cs-CZ" dirty="0" err="1"/>
              <a:t>dálité</a:t>
            </a:r>
            <a:r>
              <a:rPr lang="cs-CZ" dirty="0"/>
              <a:t> - nedotknutelní. Tak se v Indii říká příslušníkům nejnižší společenské vrstvy. Ačkoliv jsou kasty ústavou zakázány už od roku 1950, řazení lidí na „lepší“ a horší“ stále přetrvává. Odhaduje se, že k nim patří až 160 milionů Indů, tedy asi 16%  z více než miliardové společnosti</a:t>
            </a:r>
            <a:r>
              <a:rPr lang="cs-CZ" dirty="0" smtClean="0"/>
              <a:t>.</a:t>
            </a:r>
          </a:p>
          <a:p>
            <a:endParaRPr lang="cs-CZ" dirty="0"/>
          </a:p>
          <a:p>
            <a:endParaRPr lang="cs-CZ" dirty="0" smtClean="0"/>
          </a:p>
          <a:p>
            <a:endParaRPr lang="cs-CZ" dirty="0"/>
          </a:p>
          <a:p>
            <a:endParaRPr lang="cs-CZ" dirty="0" smtClean="0"/>
          </a:p>
          <a:p>
            <a:pPr marL="0" indent="0">
              <a:buNone/>
            </a:pPr>
            <a:r>
              <a:rPr lang="cs-CZ" dirty="0"/>
              <a:t> </a:t>
            </a:r>
            <a:r>
              <a:rPr lang="cs-CZ" dirty="0" smtClean="0"/>
              <a:t>                                                                          </a:t>
            </a:r>
            <a:r>
              <a:rPr lang="cs-CZ" sz="1400" dirty="0" smtClean="0">
                <a:hlinkClick r:id="rId2" action="ppaction://hlinksldjump"/>
              </a:rPr>
              <a:t>otázky</a:t>
            </a:r>
            <a:endParaRPr lang="cs-CZ" sz="1400" dirty="0"/>
          </a:p>
          <a:p>
            <a:endParaRPr lang="cs-CZ" dirty="0"/>
          </a:p>
        </p:txBody>
      </p:sp>
    </p:spTree>
    <p:extLst>
      <p:ext uri="{BB962C8B-B14F-4D97-AF65-F5344CB8AC3E}">
        <p14:creationId xmlns:p14="http://schemas.microsoft.com/office/powerpoint/2010/main" val="226041515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sz="quarter" idx="1"/>
          </p:nvPr>
        </p:nvSpPr>
        <p:spPr/>
        <p:txBody>
          <a:bodyPr/>
          <a:lstStyle/>
          <a:p>
            <a:r>
              <a:rPr lang="cs-CZ" dirty="0"/>
              <a:t>„Nedotknutelní nesmějí překročit práh mého domu, ani jejich stín se nesmí dotknout našeho obydlí nebo majetku," říká mladý Ind jménem </a:t>
            </a:r>
            <a:r>
              <a:rPr lang="cs-CZ" dirty="0" err="1"/>
              <a:t>Santoš</a:t>
            </a:r>
            <a:r>
              <a:rPr lang="cs-CZ" dirty="0"/>
              <a:t>. Jeho rodina patří do kasty </a:t>
            </a:r>
            <a:r>
              <a:rPr lang="cs-CZ" dirty="0" err="1"/>
              <a:t>vaišjů</a:t>
            </a:r>
            <a:r>
              <a:rPr lang="cs-CZ" dirty="0"/>
              <a:t> (obchodníků) a provozuje několik malých vesnických obchůdků v severoindickém státě </a:t>
            </a:r>
            <a:r>
              <a:rPr lang="cs-CZ" dirty="0" err="1"/>
              <a:t>Uttar</a:t>
            </a:r>
            <a:r>
              <a:rPr lang="cs-CZ" dirty="0"/>
              <a:t> </a:t>
            </a:r>
            <a:r>
              <a:rPr lang="cs-CZ" dirty="0" err="1"/>
              <a:t>Pradéš</a:t>
            </a:r>
            <a:r>
              <a:rPr lang="cs-CZ" dirty="0"/>
              <a:t>. "Vím, že je to přežitek a že je to špatně," krčí rameny mladík. "Jenže je to tradice a místní komunita by nás vyloučila, kdybychom tato pravidla nedodržovali."</a:t>
            </a:r>
          </a:p>
          <a:p>
            <a:endParaRPr lang="cs-CZ" dirty="0"/>
          </a:p>
        </p:txBody>
      </p:sp>
    </p:spTree>
    <p:extLst>
      <p:ext uri="{BB962C8B-B14F-4D97-AF65-F5344CB8AC3E}">
        <p14:creationId xmlns:p14="http://schemas.microsoft.com/office/powerpoint/2010/main" val="40313014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sz="quarter" idx="1"/>
          </p:nvPr>
        </p:nvSpPr>
        <p:spPr/>
        <p:txBody>
          <a:bodyPr/>
          <a:lstStyle/>
          <a:p>
            <a:r>
              <a:rPr lang="cs-CZ" dirty="0"/>
              <a:t>Být nedotknutelným znamená patřit k těm, jimiž všichni opovrhují. Příslušníci této vrstvy čelí neustálé diskriminaci - ostatní je vyhánějí z chrámů nebo jim zakazují vstupovat do domů lidí z vyšších kast. Musí také používat speciální " nedotknutelné" nádobí. Společnost jim svěřuje jen ty nejhorší práce - s výkaly, odpadky nebo mrtvými. Indové věří, že nedotknutelní tak pykají za chyby, kterých se dopustili v minulých životech. </a:t>
            </a:r>
          </a:p>
          <a:p>
            <a:endParaRPr lang="cs-CZ" dirty="0"/>
          </a:p>
        </p:txBody>
      </p:sp>
    </p:spTree>
    <p:extLst>
      <p:ext uri="{BB962C8B-B14F-4D97-AF65-F5344CB8AC3E}">
        <p14:creationId xmlns:p14="http://schemas.microsoft.com/office/powerpoint/2010/main" val="122515821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sz="quarter" idx="1"/>
          </p:nvPr>
        </p:nvSpPr>
        <p:spPr/>
        <p:txBody>
          <a:bodyPr>
            <a:normAutofit fontScale="92500"/>
          </a:bodyPr>
          <a:lstStyle/>
          <a:p>
            <a:r>
              <a:rPr lang="cs-CZ" dirty="0"/>
              <a:t>K této skupině lidí patří třeba malý Amid, který každé ráno hledá obživu v odpadkovém kontejneru na předměstí Nového Dillí. I přes svůj smutný úděl je na tom ještě relativně dobře. Žije totiž ve velkoměstě, kde jsou k nedotknutelným mnohem tolerantnější než na venkově. I přesto je pro </a:t>
            </a:r>
            <a:r>
              <a:rPr lang="cs-CZ" dirty="0" err="1"/>
              <a:t>Amida</a:t>
            </a:r>
            <a:r>
              <a:rPr lang="cs-CZ" dirty="0"/>
              <a:t> a jeho rodinu obtížné vymanit se ze sociální pasti, do které je jejich původ uvrhl. " Chtěl bych chodit do školy jako ostatní děti a naučit se číst a psát," svěřuje se Amid smutně. Aby jeho rodina mohla vůbec přežít, musí chlapec hodně pracovat, což znamená hledat cokoli cenného v popelnicích. Na školu pak už nezbývá čas, natož peníze. Bez vzdělání má však Amid jen mizivou šanci na důstojný život v dospělosti</a:t>
            </a:r>
            <a:r>
              <a:rPr lang="cs-CZ" dirty="0" smtClean="0"/>
              <a:t>.               </a:t>
            </a:r>
            <a:endParaRPr lang="cs-CZ" dirty="0"/>
          </a:p>
          <a:p>
            <a:pPr marL="0" indent="0">
              <a:buNone/>
            </a:pPr>
            <a:r>
              <a:rPr lang="cs-CZ" dirty="0" smtClean="0"/>
              <a:t>                                                                                 </a:t>
            </a:r>
            <a:r>
              <a:rPr lang="cs-CZ" sz="1500" dirty="0" smtClean="0">
                <a:hlinkClick r:id="rId2" action="ppaction://hlinksldjump"/>
              </a:rPr>
              <a:t>otázky</a:t>
            </a:r>
            <a:endParaRPr lang="cs-CZ" sz="1500" dirty="0"/>
          </a:p>
        </p:txBody>
      </p:sp>
    </p:spTree>
    <p:extLst>
      <p:ext uri="{BB962C8B-B14F-4D97-AF65-F5344CB8AC3E}">
        <p14:creationId xmlns:p14="http://schemas.microsoft.com/office/powerpoint/2010/main" val="106221452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sz="quarter" idx="1"/>
          </p:nvPr>
        </p:nvSpPr>
        <p:spPr/>
        <p:txBody>
          <a:bodyPr/>
          <a:lstStyle/>
          <a:p>
            <a:r>
              <a:rPr lang="cs-CZ" dirty="0" err="1"/>
              <a:t>Amidův</a:t>
            </a:r>
            <a:r>
              <a:rPr lang="cs-CZ" dirty="0"/>
              <a:t> sen chodit do školy a žít jako ostatní sdílí v Indii velký počet nedotknutelných dětí. Šance na dobré vzdělání, jako mají lidé z vyšších kast, je však velmi malá. Není to ani tak proto, že by děti nemohly chodit do školy. Naopak - škol je i ve venkovských oblastech relativně dost. Jde však vesměs o státní školy, jejichž úroveň není valná. </a:t>
            </a:r>
            <a:br>
              <a:rPr lang="cs-CZ" dirty="0"/>
            </a:br>
            <a:endParaRPr lang="cs-CZ" dirty="0"/>
          </a:p>
        </p:txBody>
      </p:sp>
    </p:spTree>
    <p:extLst>
      <p:ext uri="{BB962C8B-B14F-4D97-AF65-F5344CB8AC3E}">
        <p14:creationId xmlns:p14="http://schemas.microsoft.com/office/powerpoint/2010/main" val="43464823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sz="quarter" idx="1"/>
          </p:nvPr>
        </p:nvSpPr>
        <p:spPr/>
        <p:txBody>
          <a:bodyPr/>
          <a:lstStyle/>
          <a:p>
            <a:r>
              <a:rPr lang="cs-CZ" dirty="0"/>
              <a:t>"Kdo má jen trochu peníze, snaží se státní škole vyhnout. Soukromé vzdělání poskytuje více šancí na dobré místo a společenský vzestup. Kantoři placení vládou často o učení vůbec nemají zájem a starají se jen o vlastní prospěch," říká paní </a:t>
            </a:r>
            <a:r>
              <a:rPr lang="cs-CZ" dirty="0" err="1"/>
              <a:t>Patal</a:t>
            </a:r>
            <a:r>
              <a:rPr lang="cs-CZ" dirty="0"/>
              <a:t> z nevládní organizace CHETNA. </a:t>
            </a:r>
          </a:p>
          <a:p>
            <a:r>
              <a:rPr lang="cs-CZ" dirty="0"/>
              <a:t>Na děti ze státních škol se navíc lidé dívají skrz prsty. </a:t>
            </a:r>
            <a:r>
              <a:rPr lang="cs-CZ" dirty="0" smtClean="0"/>
              <a:t>"</a:t>
            </a:r>
            <a:r>
              <a:rPr lang="cs-CZ" dirty="0"/>
              <a:t>I když existují školní uniformy, každé dítě pozná, kdo náleží k jaké škole a z jaké sociální vrstvy pochází. Všeobecně se také ví, že ve státních školách studují především žáci z nižších kast, nedotknutelní a muslimové. Pro příslušníky vyšších kast nejsou státní školy dobrá společnost," říká paní </a:t>
            </a:r>
            <a:r>
              <a:rPr lang="cs-CZ" dirty="0" err="1"/>
              <a:t>Patal</a:t>
            </a:r>
            <a:r>
              <a:rPr lang="cs-CZ" dirty="0" smtClean="0"/>
              <a:t>.                                                         </a:t>
            </a:r>
            <a:r>
              <a:rPr lang="cs-CZ" sz="1400" dirty="0" smtClean="0">
                <a:hlinkClick r:id="rId2" action="ppaction://hlinksldjump"/>
              </a:rPr>
              <a:t>otázky</a:t>
            </a:r>
            <a:endParaRPr lang="cs-CZ" sz="1400" dirty="0"/>
          </a:p>
          <a:p>
            <a:endParaRPr lang="cs-CZ" dirty="0"/>
          </a:p>
        </p:txBody>
      </p:sp>
    </p:spTree>
    <p:extLst>
      <p:ext uri="{BB962C8B-B14F-4D97-AF65-F5344CB8AC3E}">
        <p14:creationId xmlns:p14="http://schemas.microsoft.com/office/powerpoint/2010/main" val="166553244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ůvod">
  <a:themeElements>
    <a:clrScheme name="Původ">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Původ">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ůvod">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181</TotalTime>
  <Words>1618</Words>
  <Application>Microsoft Office PowerPoint</Application>
  <PresentationFormat>Předvádění na obrazovce (4:3)</PresentationFormat>
  <Paragraphs>70</Paragraphs>
  <Slides>19</Slides>
  <Notes>0</Notes>
  <HiddenSlides>0</HiddenSlides>
  <MMClips>0</MMClips>
  <ScaleCrop>false</ScaleCrop>
  <HeadingPairs>
    <vt:vector size="6" baseType="variant">
      <vt:variant>
        <vt:lpstr>Použitá písma</vt:lpstr>
      </vt:variant>
      <vt:variant>
        <vt:i4>5</vt:i4>
      </vt:variant>
      <vt:variant>
        <vt:lpstr>Motiv</vt:lpstr>
      </vt:variant>
      <vt:variant>
        <vt:i4>1</vt:i4>
      </vt:variant>
      <vt:variant>
        <vt:lpstr>Nadpisy snímků</vt:lpstr>
      </vt:variant>
      <vt:variant>
        <vt:i4>19</vt:i4>
      </vt:variant>
    </vt:vector>
  </HeadingPairs>
  <TitlesOfParts>
    <vt:vector size="25" baseType="lpstr">
      <vt:lpstr>Arial</vt:lpstr>
      <vt:lpstr>Bookman Old Style</vt:lpstr>
      <vt:lpstr>Gill Sans MT</vt:lpstr>
      <vt:lpstr>Wingdings</vt:lpstr>
      <vt:lpstr>Wingdings 3</vt:lpstr>
      <vt:lpstr>Původ</vt:lpstr>
      <vt:lpstr>Prezentace aplikace PowerPoint</vt:lpstr>
      <vt:lpstr>Kastovní systém v Indii – současný stav text zkrácen a upraven se souhlasem autora ze zdroje 1)</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OTÁZKY</vt:lpstr>
      <vt:lpstr>Zdroj:</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Kastovní systém v Indii</dc:title>
  <dc:creator>Renáta Macečková</dc:creator>
  <cp:lastModifiedBy>Fismol Tomáš</cp:lastModifiedBy>
  <cp:revision>17</cp:revision>
  <dcterms:created xsi:type="dcterms:W3CDTF">2013-03-16T21:52:58Z</dcterms:created>
  <dcterms:modified xsi:type="dcterms:W3CDTF">2014-05-26T08:22:56Z</dcterms:modified>
</cp:coreProperties>
</file>