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830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734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144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148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076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593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27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172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70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41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415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AA509-90A6-4C06-A0C8-F80F65C45C90}" type="datetimeFigureOut">
              <a:rPr lang="cs-CZ" smtClean="0"/>
              <a:t>13. 8. 2014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3F75C-5B87-4506-A5B0-815E27BB28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021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0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5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4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3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5708825"/>
              </p:ext>
            </p:extLst>
          </p:nvPr>
        </p:nvGraphicFramePr>
        <p:xfrm>
          <a:off x="665163" y="836613"/>
          <a:ext cx="7813675" cy="50311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Hra – Riskuj (konfucianismu, taoismus)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Renáta Macečková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ZSV - religionistika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25. 6. 2013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Cílem tohoto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je zábavnou formou zopakovat znalosti učiva o konfucianismu a taoismu.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138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je ve formátu PowerPoint 2010.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Modifikovaná forma televizní hry je určena pro menší počet žáků,</a:t>
                      </a:r>
                      <a:r>
                        <a:rPr lang="cs-CZ" sz="1200" baseline="0" dirty="0" smtClean="0">
                          <a:latin typeface="Arial" pitchFamily="34" charset="0"/>
                          <a:cs typeface="Arial" pitchFamily="34" charset="0"/>
                        </a:rPr>
                        <a:t> mohou být rozděleni do dvou soutěžících týmů.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 Hrací pole je tvořeno 18 kvízovými otázkami. Žák může volit otázky z následujících oblastí: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Konfucianismus, Taoismus, Další souvislosti.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Otázky jsou rozděleny dle náročnosti tak, že nejlehčí jsou za 100 bodů a nejtěžší za 500 bodů.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obsahuje interaktivní odkazy k řešení.  Není potřeba připojení k internetu, DUM neobsahuje zvukové soubory.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5949280"/>
            <a:ext cx="4267200" cy="103822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7856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 RISKUJ </a:t>
            </a:r>
            <a:br>
              <a:rPr lang="cs-CZ" dirty="0" smtClean="0"/>
            </a:br>
            <a:r>
              <a:rPr lang="cs-CZ" dirty="0" smtClean="0"/>
              <a:t>(konfucianismus, taoismus)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59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11560" y="1628800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100</a:t>
            </a:r>
            <a:endParaRPr lang="cs-CZ" sz="4000" b="1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611560" y="2411794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200</a:t>
            </a:r>
            <a:endParaRPr lang="cs-CZ" sz="4000" b="1" dirty="0"/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611560" y="3140968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300</a:t>
            </a:r>
            <a:endParaRPr lang="cs-CZ" sz="4000" b="1" dirty="0"/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611560" y="3933056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400</a:t>
            </a:r>
            <a:endParaRPr lang="cs-CZ" sz="4000" b="1" dirty="0"/>
          </a:p>
        </p:txBody>
      </p:sp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611560" y="4725144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500</a:t>
            </a:r>
            <a:endParaRPr lang="cs-CZ" sz="4000" b="1" dirty="0"/>
          </a:p>
        </p:txBody>
      </p:sp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611560" y="5517232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600</a:t>
            </a:r>
            <a:endParaRPr lang="cs-CZ" sz="4000" b="1" dirty="0"/>
          </a:p>
        </p:txBody>
      </p:sp>
      <p:sp>
        <p:nvSpPr>
          <p:cNvPr id="11" name="Zaoblený obdélník 10">
            <a:hlinkClick r:id="rId8" action="ppaction://hlinksldjump"/>
          </p:cNvPr>
          <p:cNvSpPr/>
          <p:nvPr/>
        </p:nvSpPr>
        <p:spPr>
          <a:xfrm>
            <a:off x="3563888" y="2358583"/>
            <a:ext cx="2016224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200</a:t>
            </a:r>
            <a:endParaRPr lang="cs-CZ" sz="4000" b="1" dirty="0"/>
          </a:p>
        </p:txBody>
      </p:sp>
      <p:sp>
        <p:nvSpPr>
          <p:cNvPr id="12" name="Zaoblený obdélník 11">
            <a:hlinkClick r:id="rId9" action="ppaction://hlinksldjump"/>
          </p:cNvPr>
          <p:cNvSpPr/>
          <p:nvPr/>
        </p:nvSpPr>
        <p:spPr>
          <a:xfrm>
            <a:off x="3563888" y="3100772"/>
            <a:ext cx="2016224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300</a:t>
            </a:r>
            <a:endParaRPr lang="cs-CZ" sz="4000" b="1" dirty="0"/>
          </a:p>
        </p:txBody>
      </p:sp>
      <p:sp>
        <p:nvSpPr>
          <p:cNvPr id="14" name="Zaoblený obdélník 13">
            <a:hlinkClick r:id="rId10" action="ppaction://hlinksldjump"/>
          </p:cNvPr>
          <p:cNvSpPr/>
          <p:nvPr/>
        </p:nvSpPr>
        <p:spPr>
          <a:xfrm>
            <a:off x="3563888" y="3880385"/>
            <a:ext cx="2016224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400</a:t>
            </a:r>
            <a:endParaRPr lang="cs-CZ" sz="4000" b="1" dirty="0"/>
          </a:p>
        </p:txBody>
      </p:sp>
      <p:sp>
        <p:nvSpPr>
          <p:cNvPr id="15" name="Zaoblený obdélník 14">
            <a:hlinkClick r:id="rId11" action="ppaction://hlinksldjump"/>
          </p:cNvPr>
          <p:cNvSpPr/>
          <p:nvPr/>
        </p:nvSpPr>
        <p:spPr>
          <a:xfrm>
            <a:off x="3542184" y="4705130"/>
            <a:ext cx="2016224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500</a:t>
            </a:r>
            <a:endParaRPr lang="cs-CZ" sz="4000" b="1" dirty="0"/>
          </a:p>
        </p:txBody>
      </p:sp>
      <p:sp>
        <p:nvSpPr>
          <p:cNvPr id="16" name="Zaoblený obdélník 15">
            <a:hlinkClick r:id="rId12" action="ppaction://hlinksldjump"/>
          </p:cNvPr>
          <p:cNvSpPr/>
          <p:nvPr/>
        </p:nvSpPr>
        <p:spPr>
          <a:xfrm>
            <a:off x="3554760" y="5517232"/>
            <a:ext cx="2016224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600</a:t>
            </a:r>
            <a:endParaRPr lang="cs-CZ" sz="4000" b="1" dirty="0"/>
          </a:p>
        </p:txBody>
      </p:sp>
      <p:sp>
        <p:nvSpPr>
          <p:cNvPr id="17" name="Zaoblený obdélník 16">
            <a:hlinkClick r:id="rId13" action="ppaction://hlinksldjump"/>
          </p:cNvPr>
          <p:cNvSpPr/>
          <p:nvPr/>
        </p:nvSpPr>
        <p:spPr>
          <a:xfrm>
            <a:off x="3563888" y="1613857"/>
            <a:ext cx="2016224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100</a:t>
            </a:r>
            <a:endParaRPr lang="cs-CZ" sz="4000" b="1" dirty="0"/>
          </a:p>
        </p:txBody>
      </p:sp>
      <p:sp>
        <p:nvSpPr>
          <p:cNvPr id="18" name="Zaoblený obdélník 17">
            <a:hlinkClick r:id="rId14" action="ppaction://hlinksldjump"/>
          </p:cNvPr>
          <p:cNvSpPr/>
          <p:nvPr/>
        </p:nvSpPr>
        <p:spPr>
          <a:xfrm>
            <a:off x="6532984" y="1613857"/>
            <a:ext cx="2016224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100</a:t>
            </a:r>
            <a:endParaRPr lang="cs-CZ" sz="4000" b="1" dirty="0"/>
          </a:p>
        </p:txBody>
      </p:sp>
      <p:sp>
        <p:nvSpPr>
          <p:cNvPr id="19" name="Zaoblený obdélník 18">
            <a:hlinkClick r:id="rId15" action="ppaction://hlinksldjump"/>
          </p:cNvPr>
          <p:cNvSpPr/>
          <p:nvPr/>
        </p:nvSpPr>
        <p:spPr>
          <a:xfrm>
            <a:off x="6516690" y="2361659"/>
            <a:ext cx="2016224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200</a:t>
            </a:r>
            <a:endParaRPr lang="cs-CZ" sz="4000" b="1" dirty="0"/>
          </a:p>
        </p:txBody>
      </p:sp>
      <p:sp>
        <p:nvSpPr>
          <p:cNvPr id="20" name="Zaoblený obdélník 19">
            <a:hlinkClick r:id="rId16" action="ppaction://hlinksldjump"/>
          </p:cNvPr>
          <p:cNvSpPr/>
          <p:nvPr/>
        </p:nvSpPr>
        <p:spPr>
          <a:xfrm>
            <a:off x="6532984" y="3140968"/>
            <a:ext cx="2016224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300</a:t>
            </a:r>
            <a:endParaRPr lang="cs-CZ" sz="4000" b="1" dirty="0"/>
          </a:p>
        </p:txBody>
      </p:sp>
      <p:sp>
        <p:nvSpPr>
          <p:cNvPr id="21" name="Zaoblený obdélník 20">
            <a:hlinkClick r:id="rId17" action="ppaction://hlinksldjump"/>
          </p:cNvPr>
          <p:cNvSpPr/>
          <p:nvPr/>
        </p:nvSpPr>
        <p:spPr>
          <a:xfrm>
            <a:off x="6532984" y="3913042"/>
            <a:ext cx="2016224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400</a:t>
            </a:r>
            <a:endParaRPr lang="cs-CZ" sz="4000" b="1" dirty="0"/>
          </a:p>
        </p:txBody>
      </p:sp>
      <p:sp>
        <p:nvSpPr>
          <p:cNvPr id="22" name="Zaoblený obdélník 21">
            <a:hlinkClick r:id="rId18" action="ppaction://hlinksldjump"/>
          </p:cNvPr>
          <p:cNvSpPr/>
          <p:nvPr/>
        </p:nvSpPr>
        <p:spPr>
          <a:xfrm>
            <a:off x="6532984" y="4725144"/>
            <a:ext cx="2016224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500</a:t>
            </a:r>
            <a:endParaRPr lang="cs-CZ" sz="4000" b="1" dirty="0"/>
          </a:p>
        </p:txBody>
      </p:sp>
      <p:sp>
        <p:nvSpPr>
          <p:cNvPr id="23" name="Zaoblený obdélník 22">
            <a:hlinkClick r:id="rId19" action="ppaction://hlinksldjump"/>
          </p:cNvPr>
          <p:cNvSpPr/>
          <p:nvPr/>
        </p:nvSpPr>
        <p:spPr>
          <a:xfrm>
            <a:off x="6530280" y="5517232"/>
            <a:ext cx="2016224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600</a:t>
            </a:r>
            <a:endParaRPr lang="cs-CZ" sz="40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53752" y="291005"/>
            <a:ext cx="313184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KONFUCIANISMUS</a:t>
            </a:r>
            <a:endParaRPr lang="cs-CZ" sz="28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3275856" y="260648"/>
            <a:ext cx="2736304" cy="1130423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TAOISMUS</a:t>
            </a:r>
            <a:endParaRPr lang="cs-CZ" sz="28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6156176" y="260648"/>
            <a:ext cx="2736304" cy="1130423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DALŠÍ SOUVISLOSTI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7076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100 - KONFUCIANISMUS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Jmenujte 3 země, kde má konfucianismus dodnes silný vliv.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Čína, Japonsko, Korea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321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00 - KONFUCIANISMUS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Víte, kdy přibližně žil Konfucius?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551 – 479 př.n.l.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00 - KONFUCIANISMUS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Jak se jmenuje kniha výroků, která vznikla po smrti Mistra?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Hovory  (Rozpravy)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00 - KONFUCIANISMUS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Ústřední konfuciánská ctnost je „žen“ překládaná jako……………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dobro, humanita, lidskost, vztah k druhému.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00 - KONFUCIANISMUS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/>
              <a:t>Otázka: V konfucianismu je nejvíce ceněna oddanost vůči rodině a …………………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státu. K sociálním ctnostem patří loajalita vůči nadřízeným, uctivost ke všemu starému (tyto zásady byly režimy zneužity)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00 - KONFUCIANISMUS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Konfucianismus klade důraz na zdvořilost a přísně dodržované formální vztahy, zatímco taoismus na…………….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sepjetí s přírodou a individualismus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100 - TAOISMUS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U zrodu taoismus stál čínský filosof……………………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</a:t>
            </a:r>
            <a:r>
              <a:rPr lang="cs-CZ" sz="3600" dirty="0" err="1" smtClean="0"/>
              <a:t>Lao</a:t>
            </a:r>
            <a:r>
              <a:rPr lang="cs-CZ" sz="3600" dirty="0" smtClean="0"/>
              <a:t>-c´ (7. – 6. st. </a:t>
            </a:r>
            <a:r>
              <a:rPr lang="cs-CZ" sz="3600" dirty="0"/>
              <a:t>p</a:t>
            </a:r>
            <a:r>
              <a:rPr lang="cs-CZ" sz="3600" dirty="0" smtClean="0"/>
              <a:t>ř.n.l.)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00 - TAOISMUS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Pojem TAO znamená……….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v taoismu cestu (učení), v konfucianismu cestu lidí k mravnímu významu.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00 - TAOISMUS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Jak zní legenda, podle které vznikla kniha </a:t>
            </a:r>
            <a:r>
              <a:rPr lang="cs-CZ" sz="3600" dirty="0" err="1" smtClean="0"/>
              <a:t>Tao-te-t´ing</a:t>
            </a:r>
            <a:r>
              <a:rPr lang="cs-CZ" sz="3600" dirty="0" smtClean="0"/>
              <a:t>?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</a:t>
            </a:r>
            <a:r>
              <a:rPr lang="cs-CZ" sz="3600" dirty="0" err="1" smtClean="0"/>
              <a:t>Lao</a:t>
            </a:r>
            <a:r>
              <a:rPr lang="cs-CZ" sz="3600" dirty="0" smtClean="0"/>
              <a:t>-c´ odjel na sklonku života do hor a své myšlenky zapsal až na naléhání pohraniční stráže.  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00 - TAOISMUS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Ne-zasahování do přirozeného běhu se označuje pojmem………………….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</a:t>
            </a:r>
            <a:r>
              <a:rPr lang="cs-CZ" sz="3600" dirty="0" err="1" smtClean="0"/>
              <a:t>wu-wej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00 - TAOISMUS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Pomalé a plynulé pohyby, které mají příznivé zdravotní účinky.  Cvičení obnovující rovnováhu. 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</a:t>
            </a:r>
            <a:r>
              <a:rPr lang="cs-CZ" sz="3600" dirty="0" err="1" smtClean="0"/>
              <a:t>tai-čchi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00 - TAOISMUS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Léčebná metoda užívající vpichů jehel do určitých bodů po celém těle se nazývá……….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akupunktura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9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 – DALŠÍ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Až do 20. stol. n. l. Čína sama sebe vnímala jako Říši………..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………….středu.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30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 – DALŠÍ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Od 30. let 20. stol. čínský prostor postupně ovládla zvláštní verze marxistické ideologie, tzv. …………………..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maoismus (podle </a:t>
            </a:r>
            <a:r>
              <a:rPr lang="cs-CZ" sz="3600" dirty="0" err="1" smtClean="0"/>
              <a:t>Mao</a:t>
            </a:r>
            <a:r>
              <a:rPr lang="cs-CZ" sz="3600" dirty="0" smtClean="0"/>
              <a:t> </a:t>
            </a:r>
            <a:r>
              <a:rPr lang="cs-CZ" sz="3600" dirty="0" err="1" smtClean="0"/>
              <a:t>Ce-tunga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7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00 – DALŠÍ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Ve sjednocené Číně se základem vzdělávacího systému stala filosofie……………………..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konfuciánství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7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 – DALŠÍ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Během tzv. ….............(1966 – 1976) docházelo k ostudné likvidaci všeho „starého“, tedy i konfucianismu.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kulturní revoluce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7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00 – DALŠÍ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Do kterého století si udržela Čína technický a kulturní náskok před Evropou?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</a:t>
            </a:r>
            <a:r>
              <a:rPr lang="cs-CZ" sz="3600" smtClean="0"/>
              <a:t>do 17. </a:t>
            </a:r>
            <a:r>
              <a:rPr lang="cs-CZ" sz="3600" dirty="0" smtClean="0"/>
              <a:t>století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7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00 – DALŠÍ SOUVISLOSTI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Otázka: </a:t>
            </a:r>
            <a:r>
              <a:rPr lang="cs-CZ" sz="3600" dirty="0" err="1" smtClean="0"/>
              <a:t>Feng-šuej</a:t>
            </a:r>
            <a:r>
              <a:rPr lang="cs-CZ" sz="3600" dirty="0" smtClean="0"/>
              <a:t> (neboli voda a vítr) se zabývá vztahem člověka a ……………………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Odpověď: jeho životního prostoru (harmonie a nerušené proudění energie </a:t>
            </a:r>
            <a:r>
              <a:rPr lang="cs-CZ" sz="3600" dirty="0" err="1" smtClean="0"/>
              <a:t>čchi</a:t>
            </a:r>
            <a:r>
              <a:rPr lang="cs-CZ" sz="3600" dirty="0" smtClean="0"/>
              <a:t>) – např. v domovech, zahradách, na pracovišti…</a:t>
            </a:r>
            <a:endParaRPr lang="cs-CZ" sz="3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56376" y="60607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7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Použitá literatura: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SCHÖN, Jaromír. </a:t>
            </a:r>
            <a:r>
              <a:rPr lang="cs-CZ" sz="2000" i="1" dirty="0"/>
              <a:t>Občanský a společenskovědní základ: náboženství</a:t>
            </a:r>
            <a:r>
              <a:rPr lang="cs-CZ" sz="2000" dirty="0"/>
              <a:t>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 s.r.o., 2012. ISBN 978-80-7402-120-6.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9709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633</Words>
  <Application>Microsoft Office PowerPoint</Application>
  <PresentationFormat>Předvádění na obrazovce (4:3)</PresentationFormat>
  <Paragraphs>128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Arial</vt:lpstr>
      <vt:lpstr>Calibri</vt:lpstr>
      <vt:lpstr>Times New Roman</vt:lpstr>
      <vt:lpstr>Motiv systému Office</vt:lpstr>
      <vt:lpstr>Prezentace aplikace PowerPoint</vt:lpstr>
      <vt:lpstr>HRA RISKUJ  (konfucianismus, taoismus)</vt:lpstr>
      <vt:lpstr>Prezentace aplikace PowerPoint</vt:lpstr>
      <vt:lpstr>100 - KONFUCIANISMUS </vt:lpstr>
      <vt:lpstr>200 - KONFUCIANISMUS </vt:lpstr>
      <vt:lpstr>300 - KONFUCIANISMUS </vt:lpstr>
      <vt:lpstr>400 - KONFUCIANISMUS </vt:lpstr>
      <vt:lpstr>500 - KONFUCIANISMUS </vt:lpstr>
      <vt:lpstr>600 - KONFUCIANISMUS </vt:lpstr>
      <vt:lpstr>100 - TAOISMUS</vt:lpstr>
      <vt:lpstr>200 - TAOISMUS</vt:lpstr>
      <vt:lpstr>300 - TAOISMUS </vt:lpstr>
      <vt:lpstr>400 - TAOISMUS </vt:lpstr>
      <vt:lpstr>500 - TAOISMUS </vt:lpstr>
      <vt:lpstr>600 - TAOISMUS </vt:lpstr>
      <vt:lpstr>100 – DALŠÍ SOUVISLOSTI</vt:lpstr>
      <vt:lpstr>200 – DALŠÍ SOUVISLOSTI</vt:lpstr>
      <vt:lpstr>300 – DALŠÍ SOUVISLOSTI</vt:lpstr>
      <vt:lpstr>400 – DALŠÍ SOUVISLOSTI</vt:lpstr>
      <vt:lpstr>500 – DALŠÍ SOUVISLOSTI</vt:lpstr>
      <vt:lpstr>600 – DALŠÍ SOUVISLOSTI</vt:lpstr>
      <vt:lpstr>Použitá literatura: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 RISKUJ  (konfucianismus, taoismus)</dc:title>
  <dc:creator>Renáta Macečková</dc:creator>
  <cp:lastModifiedBy>Martinák David</cp:lastModifiedBy>
  <cp:revision>26</cp:revision>
  <dcterms:created xsi:type="dcterms:W3CDTF">2013-06-24T20:48:26Z</dcterms:created>
  <dcterms:modified xsi:type="dcterms:W3CDTF">2014-08-13T20:18:01Z</dcterms:modified>
</cp:coreProperties>
</file>