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8" r:id="rId2"/>
    <p:sldId id="256" r:id="rId3"/>
    <p:sldId id="257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60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99DD7-86C9-4A43-BA68-444C3F152A84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349F9-8862-44E0-B5AB-A84249CFB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5962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99DD7-86C9-4A43-BA68-444C3F152A84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349F9-8862-44E0-B5AB-A84249CFB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0804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99DD7-86C9-4A43-BA68-444C3F152A84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349F9-8862-44E0-B5AB-A84249CFB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6484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99DD7-86C9-4A43-BA68-444C3F152A84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349F9-8862-44E0-B5AB-A84249CFB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2252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99DD7-86C9-4A43-BA68-444C3F152A84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349F9-8862-44E0-B5AB-A84249CFB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5140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99DD7-86C9-4A43-BA68-444C3F152A84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349F9-8862-44E0-B5AB-A84249CFB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752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99DD7-86C9-4A43-BA68-444C3F152A84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349F9-8862-44E0-B5AB-A84249CFB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1933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99DD7-86C9-4A43-BA68-444C3F152A84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349F9-8862-44E0-B5AB-A84249CFB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500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99DD7-86C9-4A43-BA68-444C3F152A84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349F9-8862-44E0-B5AB-A84249CFB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4150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99DD7-86C9-4A43-BA68-444C3F152A84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349F9-8862-44E0-B5AB-A84249CFB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1960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99DD7-86C9-4A43-BA68-444C3F152A84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349F9-8862-44E0-B5AB-A84249CFB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708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99DD7-86C9-4A43-BA68-444C3F152A84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2349F9-8862-44E0-B5AB-A84249CFB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8714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5" Type="http://schemas.openxmlformats.org/officeDocument/2006/relationships/slide" Target="slide8.xml"/><Relationship Id="rId4" Type="http://schemas.openxmlformats.org/officeDocument/2006/relationships/slide" Target="slide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slide" Target="slide13.xml"/><Relationship Id="rId4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6.xml"/><Relationship Id="rId5" Type="http://schemas.openxmlformats.org/officeDocument/2006/relationships/image" Target="../media/image10.png"/><Relationship Id="rId4" Type="http://schemas.openxmlformats.org/officeDocument/2006/relationships/slide" Target="slide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slide" Target="slide17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slide" Target="slide8.xml"/><Relationship Id="rId4" Type="http://schemas.openxmlformats.org/officeDocument/2006/relationships/slide" Target="slide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240439"/>
              </p:ext>
            </p:extLst>
          </p:nvPr>
        </p:nvGraphicFramePr>
        <p:xfrm>
          <a:off x="665163" y="836613"/>
          <a:ext cx="7813675" cy="4934585"/>
        </p:xfrm>
        <a:graphic>
          <a:graphicData uri="http://schemas.openxmlformats.org/drawingml/2006/table">
            <a:tbl>
              <a:tblPr/>
              <a:tblGrid>
                <a:gridCol w="1316037"/>
                <a:gridCol w="6497638"/>
              </a:tblGrid>
              <a:tr h="6762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Ostrava,Dr. Šmerala 25/2565, 728 04, Ostrava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Křesťanský liturgický rok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Renáta Macečková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ZSV - religionistika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 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25.7.2013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Cílem tohoto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DUMu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je prohloubení znalostí žáků o křesťanských svátcích a následně je zábavnou formou také zopakovat.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DUM je ve formátu PowerPoint 2010. Na 17. straně prezentace jsou otázky k zopakování předchozích informací. Je možné je předem vytisknout, nebo je jen zkontrolovat za závěr s učitelem ze spuštěné prezentace. Prezentace obsahuje interaktivní odkazy k řešení a k rozšíření informací (obláček s otazníkem). Není potřeba připojení k internetu, DUM neobsahuje zvukové soubory.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23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103" y="5798179"/>
            <a:ext cx="4337794" cy="105982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38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908050"/>
            <a:ext cx="576262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26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Křesťanský liturgický rok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554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Víte, co označuje slovo liturgie</a:t>
            </a:r>
            <a:endParaRPr lang="cs-CZ" dirty="0"/>
          </a:p>
        </p:txBody>
      </p:sp>
      <p:pic>
        <p:nvPicPr>
          <p:cNvPr id="1026" name="Picture 2" descr="C:\Users\renata\AppData\Local\Microsoft\Windows\Temporary Internet Files\Content.IE5\C6N9WC9J\MC90043485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276872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169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Slovo liturgie pochází z řečtiny a doslova znamená veřejnou službu.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Dnes označuje souhrn bohoslužebných úkonů a obřadů a jejich pevně stanovený řád.</a:t>
            </a:r>
            <a:endParaRPr lang="cs-CZ" dirty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8172400" y="6309320"/>
            <a:ext cx="648072" cy="288032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>
                <a:solidFill>
                  <a:schemeClr val="tx1"/>
                </a:solidFill>
              </a:rPr>
              <a:t>otázky</a:t>
            </a:r>
            <a:endParaRPr lang="cs-CZ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237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Liturgický rok křesťanů má dvě ústřední období.  </a:t>
            </a:r>
          </a:p>
          <a:p>
            <a:pPr marL="0" indent="0">
              <a:buNone/>
            </a:pPr>
            <a:r>
              <a:rPr lang="cs-CZ" dirty="0" smtClean="0"/>
              <a:t>Které to jsou?</a:t>
            </a:r>
          </a:p>
          <a:p>
            <a:pPr marL="0" indent="0">
              <a:buNone/>
            </a:pPr>
            <a:endParaRPr lang="cs-CZ" dirty="0"/>
          </a:p>
          <a:p>
            <a:pPr marL="0" lvl="0" indent="0">
              <a:buNone/>
            </a:pPr>
            <a:r>
              <a:rPr lang="cs-CZ" dirty="0" smtClean="0">
                <a:solidFill>
                  <a:prstClr val="black"/>
                </a:solidFill>
              </a:rPr>
              <a:t>Slavnost Zmrtvýchvstání Páně neboli…………</a:t>
            </a:r>
          </a:p>
          <a:p>
            <a:pPr marL="0" lv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VELIKONOCE</a:t>
            </a:r>
          </a:p>
          <a:p>
            <a:pPr marL="0" lvl="0" indent="0">
              <a:buNone/>
            </a:pPr>
            <a:r>
              <a:rPr lang="cs-CZ" dirty="0" smtClean="0">
                <a:solidFill>
                  <a:prstClr val="black"/>
                </a:solidFill>
              </a:rPr>
              <a:t>S</a:t>
            </a:r>
            <a:r>
              <a:rPr lang="cs-CZ" dirty="0" smtClean="0"/>
              <a:t>lavnost Narození Páně neboli………………….</a:t>
            </a:r>
          </a:p>
          <a:p>
            <a:pPr marL="0" lv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VÁNOCE</a:t>
            </a:r>
            <a:r>
              <a:rPr lang="cs-CZ" dirty="0" smtClean="0"/>
              <a:t> 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renata\AppData\Local\Microsoft\Windows\Temporary Internet Files\Content.IE5\C6N9WC9J\MC90043485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56" y="260648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8172400" y="6309320"/>
            <a:ext cx="648072" cy="288032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>
                <a:solidFill>
                  <a:schemeClr val="tx1"/>
                </a:solidFill>
              </a:rPr>
              <a:t>otázky</a:t>
            </a:r>
            <a:endParaRPr lang="cs-CZ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411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Velikonoční období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1331640" y="3212976"/>
            <a:ext cx="74168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8748464" y="2996952"/>
            <a:ext cx="0" cy="4320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8100392" y="2996952"/>
            <a:ext cx="0" cy="4320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7452320" y="3020414"/>
            <a:ext cx="0" cy="4320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6804248" y="3020414"/>
            <a:ext cx="0" cy="4320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6156176" y="3020414"/>
            <a:ext cx="0" cy="4320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1331640" y="3020414"/>
            <a:ext cx="0" cy="40858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bdélník 37"/>
          <p:cNvSpPr/>
          <p:nvPr/>
        </p:nvSpPr>
        <p:spPr>
          <a:xfrm>
            <a:off x="8460432" y="3560440"/>
            <a:ext cx="576064" cy="4572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VN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9" y="3429000"/>
            <a:ext cx="1302971" cy="595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420887"/>
            <a:ext cx="2592288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TextovéPole 38"/>
          <p:cNvSpPr txBox="1"/>
          <p:nvPr/>
        </p:nvSpPr>
        <p:spPr>
          <a:xfrm>
            <a:off x="6591223" y="2484217"/>
            <a:ext cx="1836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PAŠIJOVÝ  TÝDEN</a:t>
            </a:r>
            <a:endParaRPr lang="cs-CZ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2843808" y="1340768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40 dnů po masopustu</a:t>
            </a:r>
            <a:endParaRPr lang="cs-CZ" sz="2800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0" y="3429000"/>
            <a:ext cx="1331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 MASOPUST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827584" y="5733256"/>
            <a:ext cx="5161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VN – Velikonoční neděle neboli Boží hod velikonoční</a:t>
            </a:r>
            <a:endParaRPr lang="cs-CZ" b="1" dirty="0"/>
          </a:p>
        </p:txBody>
      </p:sp>
      <p:sp>
        <p:nvSpPr>
          <p:cNvPr id="3072" name="Obláček 3071">
            <a:hlinkClick r:id="rId3" action="ppaction://hlinksldjump"/>
          </p:cNvPr>
          <p:cNvSpPr/>
          <p:nvPr/>
        </p:nvSpPr>
        <p:spPr>
          <a:xfrm>
            <a:off x="8604145" y="4280929"/>
            <a:ext cx="432351" cy="526579"/>
          </a:xfrm>
          <a:prstGeom prst="cloudCallout">
            <a:avLst>
              <a:gd name="adj1" fmla="val -50029"/>
              <a:gd name="adj2" fmla="val -10635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8" name="Obláček 67">
            <a:hlinkClick r:id="rId4" action="ppaction://hlinksldjump"/>
          </p:cNvPr>
          <p:cNvSpPr/>
          <p:nvPr/>
        </p:nvSpPr>
        <p:spPr>
          <a:xfrm>
            <a:off x="8257526" y="1602378"/>
            <a:ext cx="792088" cy="504056"/>
          </a:xfrm>
          <a:prstGeom prst="cloudCallout">
            <a:avLst>
              <a:gd name="adj1" fmla="val -35950"/>
              <a:gd name="adj2" fmla="val 10353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0" name="Obláček 69">
            <a:hlinkClick r:id="rId5" action="ppaction://hlinksldjump"/>
          </p:cNvPr>
          <p:cNvSpPr/>
          <p:nvPr/>
        </p:nvSpPr>
        <p:spPr>
          <a:xfrm>
            <a:off x="0" y="2783881"/>
            <a:ext cx="792088" cy="504056"/>
          </a:xfrm>
          <a:prstGeom prst="cloudCallout">
            <a:avLst>
              <a:gd name="adj1" fmla="val 45234"/>
              <a:gd name="adj2" fmla="val 7545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076" name="Šipka doprava 3075">
            <a:hlinkClick r:id="rId6" action="ppaction://hlinksldjump"/>
          </p:cNvPr>
          <p:cNvSpPr/>
          <p:nvPr/>
        </p:nvSpPr>
        <p:spPr>
          <a:xfrm>
            <a:off x="8257526" y="6348139"/>
            <a:ext cx="778970" cy="484632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b="1" dirty="0" smtClean="0">
                <a:solidFill>
                  <a:schemeClr val="tx1"/>
                </a:solidFill>
              </a:rPr>
              <a:t>vpřed</a:t>
            </a:r>
            <a:endParaRPr lang="cs-CZ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Na který den připadá Velikonoční neděle?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Je to pohyblivý svátek. Je to první neděle po prvním jarním úplňku.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renata\AppData\Local\Microsoft\Windows\Temporary Internet Files\Content.IE5\PKF92C9V\MC90043485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1217290" cy="1217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leva 4">
            <a:hlinkClick r:id="rId3" action="ppaction://hlinksldjump"/>
          </p:cNvPr>
          <p:cNvSpPr/>
          <p:nvPr/>
        </p:nvSpPr>
        <p:spPr>
          <a:xfrm>
            <a:off x="539552" y="5949280"/>
            <a:ext cx="504056" cy="288032"/>
          </a:xfrm>
          <a:prstGeom prst="lef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b="1" dirty="0" smtClean="0">
                <a:solidFill>
                  <a:schemeClr val="tx1"/>
                </a:solidFill>
              </a:rPr>
              <a:t>zpět</a:t>
            </a:r>
            <a:endParaRPr lang="cs-CZ" sz="800" b="1" dirty="0">
              <a:solidFill>
                <a:schemeClr val="tx1"/>
              </a:solidFill>
            </a:endParaRPr>
          </a:p>
        </p:txBody>
      </p:sp>
      <p:sp>
        <p:nvSpPr>
          <p:cNvPr id="6" name="Šipka doprava 5">
            <a:hlinkClick r:id="rId4" action="ppaction://hlinksldjump"/>
          </p:cNvPr>
          <p:cNvSpPr/>
          <p:nvPr/>
        </p:nvSpPr>
        <p:spPr>
          <a:xfrm>
            <a:off x="8154551" y="6124061"/>
            <a:ext cx="648072" cy="288032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>
                <a:solidFill>
                  <a:schemeClr val="tx1"/>
                </a:solidFill>
              </a:rPr>
              <a:t>otázky</a:t>
            </a:r>
            <a:endParaRPr lang="cs-CZ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950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MASOPUST neboli KARNEVAL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je období zábav, tance a pití v době od Tří </a:t>
            </a:r>
            <a:r>
              <a:rPr lang="cs-CZ" dirty="0" smtClean="0"/>
              <a:t>králů (6.1.) až do </a:t>
            </a:r>
            <a:r>
              <a:rPr lang="cs-CZ" dirty="0"/>
              <a:t>Popeleční středy, kdy začíná příprava na Velikonoce a půst.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U </a:t>
            </a:r>
            <a:r>
              <a:rPr lang="cs-CZ" dirty="0"/>
              <a:t>nás </a:t>
            </a:r>
            <a:r>
              <a:rPr lang="cs-CZ" dirty="0" smtClean="0"/>
              <a:t>se masopust </a:t>
            </a:r>
            <a:r>
              <a:rPr lang="cs-CZ" dirty="0"/>
              <a:t>slavil 3 </a:t>
            </a:r>
            <a:r>
              <a:rPr lang="cs-CZ" dirty="0" smtClean="0"/>
              <a:t>dny – čtvrtek, neděle a hlavně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úterý</a:t>
            </a:r>
            <a:r>
              <a:rPr lang="cs-CZ" sz="2000" dirty="0" smtClean="0"/>
              <a:t> </a:t>
            </a:r>
            <a:r>
              <a:rPr lang="cs-CZ" sz="2000" dirty="0"/>
              <a:t>– </a:t>
            </a:r>
            <a:r>
              <a:rPr lang="cs-CZ" sz="2000" dirty="0" smtClean="0"/>
              <a:t> konal se maškarní průvod, </a:t>
            </a:r>
            <a:r>
              <a:rPr lang="cs-CZ" sz="2000" dirty="0"/>
              <a:t>lidé </a:t>
            </a:r>
            <a:r>
              <a:rPr lang="cs-CZ" sz="2000" dirty="0" smtClean="0"/>
              <a:t>se bavili a nakonec došlo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k pohřbení </a:t>
            </a:r>
            <a:r>
              <a:rPr lang="cs-CZ" sz="2000" dirty="0"/>
              <a:t>basy jako symbol toho, že </a:t>
            </a:r>
            <a:r>
              <a:rPr lang="cs-CZ" sz="2000" dirty="0" smtClean="0"/>
              <a:t>teď nastává na 40 dní konec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zábav. V tento den se také konají nejslavnější karnevaly.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Víte kde                         </a:t>
            </a:r>
          </a:p>
          <a:p>
            <a:endParaRPr lang="cs-CZ" sz="2000" dirty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347864" y="5661248"/>
            <a:ext cx="3888432" cy="5760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Benátky a Rio de </a:t>
            </a:r>
            <a:r>
              <a:rPr lang="cs-CZ" b="1" dirty="0" err="1" smtClean="0">
                <a:solidFill>
                  <a:srgbClr val="FF0000"/>
                </a:solidFill>
              </a:rPr>
              <a:t>Janeiro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122" name="Picture 2" descr="C:\Users\renata\AppData\Local\Microsoft\Windows\Temporary Internet Files\Content.IE5\PKF92C9V\MC90043485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426090"/>
            <a:ext cx="648072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leva 4">
            <a:hlinkClick r:id="rId3" action="ppaction://hlinksldjump"/>
          </p:cNvPr>
          <p:cNvSpPr/>
          <p:nvPr/>
        </p:nvSpPr>
        <p:spPr>
          <a:xfrm>
            <a:off x="539552" y="5949280"/>
            <a:ext cx="504056" cy="288032"/>
          </a:xfrm>
          <a:prstGeom prst="lef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b="1" dirty="0" smtClean="0">
                <a:solidFill>
                  <a:schemeClr val="tx1"/>
                </a:solidFill>
              </a:rPr>
              <a:t>zpět</a:t>
            </a:r>
            <a:endParaRPr lang="cs-CZ" sz="800" b="1" dirty="0">
              <a:solidFill>
                <a:schemeClr val="tx1"/>
              </a:solidFill>
            </a:endParaRPr>
          </a:p>
        </p:txBody>
      </p:sp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104314" y="6095595"/>
            <a:ext cx="648072" cy="288032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>
                <a:solidFill>
                  <a:schemeClr val="tx1"/>
                </a:solidFill>
              </a:rPr>
              <a:t>otázky</a:t>
            </a:r>
            <a:endParaRPr lang="cs-CZ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358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PAŠIJOVÝ neboli SVATÝ TÝDEN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1800" b="1" dirty="0" smtClean="0"/>
              <a:t>Popeleční středa </a:t>
            </a:r>
            <a:r>
              <a:rPr lang="cs-CZ" sz="1800" dirty="0"/>
              <a:t>neboli </a:t>
            </a:r>
            <a:r>
              <a:rPr lang="cs-CZ" sz="1800" dirty="0" smtClean="0"/>
              <a:t>škaredá. V </a:t>
            </a:r>
            <a:r>
              <a:rPr lang="cs-CZ" sz="1800" dirty="0"/>
              <a:t>tento den </a:t>
            </a:r>
            <a:r>
              <a:rPr lang="cs-CZ" sz="1800" dirty="0" smtClean="0"/>
              <a:t>se vymetaly </a:t>
            </a:r>
            <a:r>
              <a:rPr lang="cs-CZ" sz="1800" dirty="0"/>
              <a:t>komíny. </a:t>
            </a:r>
            <a:r>
              <a:rPr lang="cs-CZ" sz="1800" dirty="0" smtClean="0"/>
              <a:t> </a:t>
            </a:r>
            <a:r>
              <a:rPr lang="cs-CZ" sz="1800" dirty="0"/>
              <a:t>Jidáš </a:t>
            </a:r>
            <a:r>
              <a:rPr lang="cs-CZ" sz="1800" dirty="0" smtClean="0"/>
              <a:t> se mračil </a:t>
            </a:r>
            <a:r>
              <a:rPr lang="cs-CZ" sz="1800" dirty="0"/>
              <a:t>na Ježíše, </a:t>
            </a:r>
            <a:r>
              <a:rPr lang="cs-CZ" sz="1800" dirty="0" smtClean="0"/>
              <a:t> </a:t>
            </a:r>
            <a:r>
              <a:rPr lang="cs-CZ" sz="1800" dirty="0"/>
              <a:t>proto se nikdo nesmí </a:t>
            </a:r>
            <a:r>
              <a:rPr lang="cs-CZ" sz="1800" dirty="0" smtClean="0"/>
              <a:t>mračit - zůstalo by mu to celý </a:t>
            </a:r>
            <a:r>
              <a:rPr lang="cs-CZ" sz="1800" dirty="0"/>
              <a:t>rok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b="1" dirty="0" smtClean="0"/>
              <a:t>Zelený </a:t>
            </a:r>
            <a:r>
              <a:rPr lang="cs-CZ" sz="1800" b="1" dirty="0"/>
              <a:t>čtvrtek</a:t>
            </a:r>
            <a:r>
              <a:rPr lang="cs-CZ" sz="1800" dirty="0"/>
              <a:t> </a:t>
            </a:r>
            <a:r>
              <a:rPr lang="cs-CZ" sz="1800" dirty="0" smtClean="0"/>
              <a:t>dostal jméno podle </a:t>
            </a:r>
            <a:r>
              <a:rPr lang="cs-CZ" sz="1800" dirty="0"/>
              <a:t>zeleného roucha používaného při mši. V tento </a:t>
            </a:r>
            <a:r>
              <a:rPr lang="cs-CZ" sz="1800" dirty="0" smtClean="0"/>
              <a:t>den jí křesťané zelenou stravu, </a:t>
            </a:r>
            <a:r>
              <a:rPr lang="cs-CZ" sz="1800" dirty="0"/>
              <a:t>např. špenát. V kostele naposledy </a:t>
            </a:r>
            <a:r>
              <a:rPr lang="cs-CZ" sz="1800" dirty="0" smtClean="0"/>
              <a:t>zazvoní </a:t>
            </a:r>
            <a:r>
              <a:rPr lang="cs-CZ" sz="1800" dirty="0"/>
              <a:t>zvony, které </a:t>
            </a:r>
            <a:r>
              <a:rPr lang="cs-CZ" sz="1800" dirty="0" smtClean="0"/>
              <a:t>pak </a:t>
            </a:r>
            <a:r>
              <a:rPr lang="cs-CZ" sz="1800" dirty="0"/>
              <a:t>odletí do Říma a místo zvonů se chodí s </a:t>
            </a:r>
            <a:r>
              <a:rPr lang="cs-CZ" sz="1800" dirty="0" smtClean="0"/>
              <a:t>řehtačkami.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b="1" dirty="0" smtClean="0"/>
              <a:t>Velký </a:t>
            </a:r>
            <a:r>
              <a:rPr lang="cs-CZ" sz="1800" b="1" dirty="0"/>
              <a:t>pátek</a:t>
            </a:r>
            <a:r>
              <a:rPr lang="cs-CZ" sz="1800" dirty="0"/>
              <a:t> </a:t>
            </a:r>
            <a:r>
              <a:rPr lang="cs-CZ" sz="1800" dirty="0" smtClean="0"/>
              <a:t>- byl </a:t>
            </a:r>
            <a:r>
              <a:rPr lang="cs-CZ" sz="1800" dirty="0"/>
              <a:t>ukřižován Ježíš Kristus</a:t>
            </a:r>
            <a:r>
              <a:rPr lang="cs-CZ" sz="1800" dirty="0" smtClean="0"/>
              <a:t>. </a:t>
            </a:r>
            <a:r>
              <a:rPr lang="cs-CZ" sz="1800" dirty="0"/>
              <a:t>Nekonají se mše, hrají se tzv. pašijové hry. V tento den se </a:t>
            </a:r>
            <a:r>
              <a:rPr lang="cs-CZ" sz="1800" dirty="0" smtClean="0"/>
              <a:t>nesmí </a:t>
            </a:r>
            <a:r>
              <a:rPr lang="cs-CZ" sz="1800" dirty="0"/>
              <a:t>kopat do </a:t>
            </a:r>
            <a:r>
              <a:rPr lang="cs-CZ" sz="1800" dirty="0" smtClean="0"/>
              <a:t>země, obdělávat půdu. </a:t>
            </a:r>
            <a:r>
              <a:rPr lang="cs-CZ" sz="1800" dirty="0"/>
              <a:t>Podle pověry se tento den otevíraly poklady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b="1" dirty="0" smtClean="0"/>
              <a:t>Bílá </a:t>
            </a:r>
            <a:r>
              <a:rPr lang="cs-CZ" sz="1800" b="1" dirty="0"/>
              <a:t>sobota</a:t>
            </a:r>
            <a:r>
              <a:rPr lang="cs-CZ" sz="1800" dirty="0"/>
              <a:t> se nazývá podle bílého oblečení, které na sobě měli lidé, kteří se </a:t>
            </a:r>
            <a:r>
              <a:rPr lang="cs-CZ" sz="1800" dirty="0" smtClean="0"/>
              <a:t>rozhodli </a:t>
            </a:r>
            <a:r>
              <a:rPr lang="cs-CZ" sz="1800" dirty="0"/>
              <a:t>nechat pokřtít. Tímto dnem končí období půstu. Slaví se noční b</a:t>
            </a:r>
            <a:r>
              <a:rPr lang="cs-CZ" sz="1800" dirty="0" smtClean="0"/>
              <a:t>ohoslužba, tzv</a:t>
            </a:r>
            <a:r>
              <a:rPr lang="cs-CZ" sz="1800" dirty="0"/>
              <a:t>. vigilie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b="1" dirty="0" smtClean="0"/>
              <a:t>Boží </a:t>
            </a:r>
            <a:r>
              <a:rPr lang="cs-CZ" sz="1800" b="1" dirty="0"/>
              <a:t>hod velikonoční neboli </a:t>
            </a:r>
            <a:r>
              <a:rPr lang="cs-CZ" sz="1800" b="1" dirty="0" smtClean="0"/>
              <a:t>Velikonoční neděle</a:t>
            </a:r>
            <a:r>
              <a:rPr lang="cs-CZ" sz="1800" dirty="0" smtClean="0"/>
              <a:t> </a:t>
            </a:r>
            <a:r>
              <a:rPr lang="cs-CZ" sz="1800" dirty="0"/>
              <a:t>je nejdůležitějším svátkem křesťanského roku. Slaví </a:t>
            </a:r>
            <a:r>
              <a:rPr lang="cs-CZ" sz="1800" dirty="0" smtClean="0"/>
              <a:t>se </a:t>
            </a:r>
            <a:r>
              <a:rPr lang="cs-CZ" sz="1800" dirty="0"/>
              <a:t>zmrtvýchvstání Ježíše Krista. </a:t>
            </a:r>
            <a:r>
              <a:rPr lang="cs-CZ" sz="1800" dirty="0" smtClean="0"/>
              <a:t> Jí </a:t>
            </a:r>
            <a:r>
              <a:rPr lang="cs-CZ" sz="1800" dirty="0"/>
              <a:t>se mazanec nebo beránek jako symbol obětovaného Ježíše</a:t>
            </a:r>
            <a:r>
              <a:rPr lang="cs-CZ" sz="1800" dirty="0" smtClean="0"/>
              <a:t>. </a:t>
            </a:r>
            <a:r>
              <a:rPr lang="cs-CZ" sz="1800" b="1" dirty="0" smtClean="0"/>
              <a:t>Pondělí velikonoční </a:t>
            </a:r>
            <a:r>
              <a:rPr lang="cs-CZ" sz="1800" dirty="0" smtClean="0"/>
              <a:t>nepatří mezi církevní svátky.</a:t>
            </a:r>
            <a:endParaRPr lang="cs-CZ" sz="1800" b="1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endParaRPr lang="cs-CZ" sz="2000" dirty="0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539552" y="5949280"/>
            <a:ext cx="504056" cy="288032"/>
          </a:xfrm>
          <a:prstGeom prst="lef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b="1" dirty="0" smtClean="0">
                <a:solidFill>
                  <a:schemeClr val="tx1"/>
                </a:solidFill>
              </a:rPr>
              <a:t>zpět</a:t>
            </a:r>
            <a:endParaRPr lang="cs-CZ" sz="800" b="1" dirty="0">
              <a:solidFill>
                <a:schemeClr val="tx1"/>
              </a:solidFill>
            </a:endParaRPr>
          </a:p>
        </p:txBody>
      </p:sp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8028384" y="5949280"/>
            <a:ext cx="648072" cy="288032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>
                <a:solidFill>
                  <a:schemeClr val="tx1"/>
                </a:solidFill>
              </a:rPr>
              <a:t>otázky</a:t>
            </a:r>
            <a:endParaRPr lang="cs-CZ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97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SVATODUŠNÍ OBDOBÍ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467544" y="3717032"/>
            <a:ext cx="78592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8316416" y="3556838"/>
            <a:ext cx="10344" cy="36217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6372200" y="3562720"/>
            <a:ext cx="10344" cy="36217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467544" y="3535945"/>
            <a:ext cx="10344" cy="36217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délník 10"/>
          <p:cNvSpPr/>
          <p:nvPr/>
        </p:nvSpPr>
        <p:spPr>
          <a:xfrm>
            <a:off x="7287142" y="4005064"/>
            <a:ext cx="1490464" cy="57606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SVATODUŠNÍ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SVÁTKY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781" y="4016982"/>
            <a:ext cx="2161112" cy="661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05064"/>
            <a:ext cx="504056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251520" y="4028458"/>
            <a:ext cx="644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VN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4048" y="4032607"/>
            <a:ext cx="20867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NANEBEVSTOUPENÍ</a:t>
            </a:r>
          </a:p>
          <a:p>
            <a:r>
              <a:rPr lang="cs-CZ" b="1" dirty="0" smtClean="0"/>
              <a:t>PÁNĚ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843808" y="3201772"/>
            <a:ext cx="841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40 dnů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948264" y="3243403"/>
            <a:ext cx="8370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10 dnů</a:t>
            </a:r>
            <a:endParaRPr lang="cs-CZ" b="1" dirty="0"/>
          </a:p>
        </p:txBody>
      </p:sp>
      <p:sp>
        <p:nvSpPr>
          <p:cNvPr id="18" name="Obláček 17">
            <a:hlinkClick r:id="rId3" action="ppaction://hlinksldjump"/>
          </p:cNvPr>
          <p:cNvSpPr/>
          <p:nvPr/>
        </p:nvSpPr>
        <p:spPr>
          <a:xfrm flipH="1">
            <a:off x="4397151" y="4941168"/>
            <a:ext cx="606895" cy="360040"/>
          </a:xfrm>
          <a:prstGeom prst="cloudCallout">
            <a:avLst>
              <a:gd name="adj1" fmla="val -82738"/>
              <a:gd name="adj2" fmla="val -9563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Obláček 18">
            <a:hlinkClick r:id="rId4" action="ppaction://hlinksldjump"/>
          </p:cNvPr>
          <p:cNvSpPr/>
          <p:nvPr/>
        </p:nvSpPr>
        <p:spPr>
          <a:xfrm>
            <a:off x="8404990" y="4688560"/>
            <a:ext cx="745232" cy="432628"/>
          </a:xfrm>
          <a:prstGeom prst="cloudCallout">
            <a:avLst>
              <a:gd name="adj1" fmla="val -67262"/>
              <a:gd name="adj2" fmla="val -7787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?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6148" name="Picture 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6165304"/>
            <a:ext cx="804863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748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NANEBEVSTOUPENÍ PÁNĚ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Připomíná vstoupení Ježíše Krista na nebesa</a:t>
            </a:r>
          </a:p>
          <a:p>
            <a:pPr marL="0" indent="0">
              <a:buNone/>
            </a:pPr>
            <a:r>
              <a:rPr lang="cs-CZ" dirty="0" smtClean="0"/>
              <a:t>40 dní po jeho vzkříšení.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251520" y="5786999"/>
            <a:ext cx="978408" cy="484632"/>
          </a:xfrm>
          <a:prstGeom prst="lef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b="1" dirty="0" smtClean="0">
                <a:solidFill>
                  <a:schemeClr val="tx1"/>
                </a:solidFill>
              </a:rPr>
              <a:t>zpět</a:t>
            </a:r>
            <a:endParaRPr lang="cs-CZ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29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SVATODUŠNÍ SVÁTKY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10 dnů po Nanebevstoupení páně se připomíná seslání Ducha svatého na apoštoly.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Znáte i jiný název tohoto</a:t>
            </a:r>
          </a:p>
          <a:p>
            <a:pPr marL="0" indent="0">
              <a:buNone/>
            </a:pPr>
            <a:r>
              <a:rPr lang="cs-CZ" dirty="0" smtClean="0"/>
              <a:t>svátku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</a:t>
            </a:r>
            <a:r>
              <a:rPr lang="cs-CZ" dirty="0" smtClean="0">
                <a:solidFill>
                  <a:srgbClr val="FF0000"/>
                </a:solidFill>
              </a:rPr>
              <a:t>LETNICE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7170" name="Picture 2" descr="C:\Users\renata\AppData\Local\Microsoft\Windows\Temporary Internet Files\Content.IE5\PKF92C9V\MC90043485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789040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877272"/>
            <a:ext cx="1006475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3257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VÁNOČNÍ OBDOBÍ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457200" y="3863182"/>
            <a:ext cx="728315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7740352" y="3622006"/>
            <a:ext cx="0" cy="4320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615104"/>
            <a:ext cx="18290" cy="43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5" name="Přímá spojnice 14"/>
          <p:cNvCxnSpPr/>
          <p:nvPr/>
        </p:nvCxnSpPr>
        <p:spPr>
          <a:xfrm>
            <a:off x="4592893" y="3647158"/>
            <a:ext cx="0" cy="43204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délník 10"/>
          <p:cNvSpPr/>
          <p:nvPr/>
        </p:nvSpPr>
        <p:spPr>
          <a:xfrm>
            <a:off x="450709" y="4229472"/>
            <a:ext cx="2105067" cy="71169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ADVENT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383868" y="4229472"/>
            <a:ext cx="2376264" cy="71169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NAROZENÍ JEŽÍŠE KRISTA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324735" y="4229472"/>
            <a:ext cx="2376264" cy="71169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TŘI KRÁLOVÉ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91680" y="3277826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4 TÝDNY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205607" y="3225064"/>
            <a:ext cx="774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25.12.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459655" y="3252674"/>
            <a:ext cx="540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6.1.</a:t>
            </a:r>
            <a:endParaRPr lang="cs-CZ" b="1" dirty="0"/>
          </a:p>
        </p:txBody>
      </p:sp>
      <p:sp>
        <p:nvSpPr>
          <p:cNvPr id="21" name="Obláček 20">
            <a:hlinkClick r:id="rId3" action="ppaction://hlinksldjump"/>
          </p:cNvPr>
          <p:cNvSpPr/>
          <p:nvPr/>
        </p:nvSpPr>
        <p:spPr>
          <a:xfrm>
            <a:off x="908178" y="5229200"/>
            <a:ext cx="720080" cy="432048"/>
          </a:xfrm>
          <a:prstGeom prst="cloudCallout">
            <a:avLst>
              <a:gd name="adj1" fmla="val -114881"/>
              <a:gd name="adj2" fmla="val -12406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?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8198" name="Picture 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114" y="4941167"/>
            <a:ext cx="1231900" cy="83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9655" y="4941166"/>
            <a:ext cx="856761" cy="580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232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ADVENT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Čtyři týdny příprav na Vánoce, na oslavu Narození Páně.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Dnešní označení adventních nedělí jako železné, bronzové, stříbrné a zlaté nemá s křesťanstvím nic společného. Je čistě komerční.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Víte, z jakého slova pochází advent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Z latinského </a:t>
            </a:r>
            <a:r>
              <a:rPr lang="cs-CZ" dirty="0" err="1" smtClean="0">
                <a:solidFill>
                  <a:srgbClr val="FF0000"/>
                </a:solidFill>
              </a:rPr>
              <a:t>adventus</a:t>
            </a:r>
            <a:r>
              <a:rPr lang="cs-CZ" dirty="0" smtClean="0">
                <a:solidFill>
                  <a:srgbClr val="FF0000"/>
                </a:solidFill>
              </a:rPr>
              <a:t> - příchod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9218" name="Picture 2" descr="C:\Users\renata\AppData\Local\Microsoft\Windows\Temporary Internet Files\Content.IE5\PKF92C9V\MC90043485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581128"/>
            <a:ext cx="1145282" cy="114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Šipka doleva 4">
            <a:hlinkClick r:id="rId3" action="ppaction://hlinksldjump"/>
          </p:cNvPr>
          <p:cNvSpPr/>
          <p:nvPr/>
        </p:nvSpPr>
        <p:spPr>
          <a:xfrm>
            <a:off x="255170" y="6029315"/>
            <a:ext cx="978408" cy="484632"/>
          </a:xfrm>
          <a:prstGeom prst="lef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b="1" dirty="0" smtClean="0">
                <a:solidFill>
                  <a:schemeClr val="tx1"/>
                </a:solidFill>
              </a:rPr>
              <a:t>zpět</a:t>
            </a:r>
            <a:endParaRPr lang="cs-CZ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03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NAROZENÍ JEŽÍŠE KRISTA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25.12.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24.12. -  tzv. Štědrý den ještě není součástí Vánoc, je jen posledním dnem Adventu.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Po západu slunce začínají Vánoce. Podle liturgických tradic totiž patří doba po východu první hvězdy novému dni. </a:t>
            </a:r>
            <a:endParaRPr lang="cs-CZ" dirty="0"/>
          </a:p>
        </p:txBody>
      </p:sp>
      <p:pic>
        <p:nvPicPr>
          <p:cNvPr id="1024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021288"/>
            <a:ext cx="1000125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350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TŘI KRÁLOVÉ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Neboli slavnost Zjevení Páně.</a:t>
            </a:r>
          </a:p>
          <a:p>
            <a:pPr marL="0" indent="0">
              <a:buNone/>
            </a:pPr>
            <a:r>
              <a:rPr lang="cs-CZ" dirty="0" smtClean="0"/>
              <a:t>Podle Bible se 6.1. přišli poklonit právě narozenému Ježíšovi mudrci z východu. Později učinila tradice z mudrců 3 krále.  </a:t>
            </a:r>
          </a:p>
          <a:p>
            <a:pPr marL="0" indent="0">
              <a:buNone/>
            </a:pPr>
            <a:r>
              <a:rPr lang="cs-CZ" dirty="0" smtClean="0"/>
              <a:t>Cestu do Betléma jim ukázala……..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HVĚZDA</a:t>
            </a:r>
          </a:p>
          <a:p>
            <a:pPr marL="0" lvl="0" indent="0">
              <a:buNone/>
            </a:pPr>
            <a:r>
              <a:rPr lang="cs-CZ" dirty="0" smtClean="0">
                <a:solidFill>
                  <a:prstClr val="black"/>
                </a:solidFill>
              </a:rPr>
              <a:t>Darem </a:t>
            </a:r>
            <a:r>
              <a:rPr lang="cs-CZ" dirty="0">
                <a:solidFill>
                  <a:prstClr val="black"/>
                </a:solidFill>
              </a:rPr>
              <a:t>mu přinesli……………….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ZLATO, MYRHU A KADIDLO</a:t>
            </a:r>
          </a:p>
          <a:p>
            <a:pPr marL="0" indent="0">
              <a:buNone/>
            </a:pPr>
            <a:r>
              <a:rPr lang="cs-CZ" dirty="0" smtClean="0"/>
              <a:t>Víte, co znamená nápis </a:t>
            </a:r>
            <a:r>
              <a:rPr lang="cs-CZ" b="0" kern="150" dirty="0" smtClean="0">
                <a:solidFill>
                  <a:srgbClr val="000000"/>
                </a:solidFill>
                <a:effectLst/>
                <a:latin typeface="Arial"/>
                <a:ea typeface="Arial Unicode MS"/>
                <a:cs typeface="Tahoma"/>
              </a:rPr>
              <a:t>K </a:t>
            </a:r>
            <a:r>
              <a:rPr lang="cs-CZ" b="0" kern="150" dirty="0" smtClean="0">
                <a:solidFill>
                  <a:srgbClr val="000000"/>
                </a:solidFill>
                <a:effectLst/>
                <a:latin typeface="Arial"/>
                <a:ea typeface="Arial Unicode MS"/>
              </a:rPr>
              <a:t>† </a:t>
            </a:r>
            <a:r>
              <a:rPr lang="cs-CZ" b="0" kern="150" dirty="0" smtClean="0">
                <a:solidFill>
                  <a:srgbClr val="000000"/>
                </a:solidFill>
                <a:effectLst/>
                <a:latin typeface="Arial"/>
                <a:ea typeface="Arial Unicode MS"/>
                <a:cs typeface="Tahoma"/>
              </a:rPr>
              <a:t>M </a:t>
            </a:r>
            <a:r>
              <a:rPr lang="cs-CZ" b="0" kern="150" dirty="0" smtClean="0">
                <a:solidFill>
                  <a:srgbClr val="000000"/>
                </a:solidFill>
                <a:effectLst/>
                <a:latin typeface="Arial"/>
                <a:ea typeface="Arial Unicode MS"/>
              </a:rPr>
              <a:t>†</a:t>
            </a:r>
            <a:r>
              <a:rPr lang="cs-CZ" b="0" kern="150" dirty="0" smtClean="0">
                <a:solidFill>
                  <a:srgbClr val="000000"/>
                </a:solidFill>
                <a:effectLst/>
                <a:latin typeface="Arial"/>
                <a:ea typeface="Arial Unicode MS"/>
                <a:cs typeface="Tahoma"/>
              </a:rPr>
              <a:t> B</a:t>
            </a:r>
          </a:p>
          <a:p>
            <a:pPr marL="0" indent="0">
              <a:buNone/>
            </a:pPr>
            <a:r>
              <a:rPr lang="cs-CZ" kern="150" dirty="0" smtClean="0">
                <a:solidFill>
                  <a:srgbClr val="FF0000"/>
                </a:solidFill>
                <a:latin typeface="Arial"/>
                <a:ea typeface="Arial Unicode MS"/>
                <a:cs typeface="Tahoma"/>
              </a:rPr>
              <a:t>KRISUS, AŤ ŽEHNÁ OBYDLÍ</a:t>
            </a:r>
            <a:endParaRPr lang="cs-CZ" b="0" kern="150" dirty="0" smtClean="0">
              <a:solidFill>
                <a:srgbClr val="FF0000"/>
              </a:solidFill>
              <a:effectLst/>
              <a:latin typeface="Arial"/>
              <a:ea typeface="Arial Unicode MS"/>
              <a:cs typeface="Tahoma"/>
            </a:endParaRPr>
          </a:p>
        </p:txBody>
      </p:sp>
      <p:pic>
        <p:nvPicPr>
          <p:cNvPr id="11266" name="Picture 2" descr="C:\Users\renata\AppData\Local\Microsoft\Windows\Temporary Internet Files\Content.IE5\PKF92C9V\MC90043485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801043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877272"/>
            <a:ext cx="1000125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Šipka doprava 5">
            <a:hlinkClick r:id="rId5" action="ppaction://hlinksldjump"/>
          </p:cNvPr>
          <p:cNvSpPr/>
          <p:nvPr/>
        </p:nvSpPr>
        <p:spPr>
          <a:xfrm>
            <a:off x="7956376" y="5989637"/>
            <a:ext cx="648072" cy="288032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>
                <a:solidFill>
                  <a:schemeClr val="tx1"/>
                </a:solidFill>
              </a:rPr>
              <a:t>otázky</a:t>
            </a:r>
            <a:endParaRPr lang="cs-CZ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01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hlinkClick r:id="rId2" action="ppaction://hlinksldjump"/>
              </a:rPr>
              <a:t>Co znamená slovo liturgie?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hlinkClick r:id="rId3" action="ppaction://hlinksldjump"/>
              </a:rPr>
              <a:t>Namaluj časovou osu a vyznač na ní nejdůležitější období liturgického roku.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hlinkClick r:id="rId4" action="ppaction://hlinksldjump"/>
              </a:rPr>
              <a:t>Na který den připadá Velikonoční neděle?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hlinkClick r:id="rId5" action="ppaction://hlinksldjump"/>
              </a:rPr>
              <a:t>Kde a kdy se konají největší světové karnevaly?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hlinkClick r:id="rId6" action="ppaction://hlinksldjump"/>
              </a:rPr>
              <a:t>Kdy byl ukřižován Ježíš Kristus?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hlinkClick r:id="rId7" action="ppaction://hlinksldjump"/>
              </a:rPr>
              <a:t>Co znamená symbol </a:t>
            </a:r>
            <a:r>
              <a:rPr lang="cs-CZ" kern="150" dirty="0">
                <a:solidFill>
                  <a:srgbClr val="000000"/>
                </a:solidFill>
                <a:latin typeface="Arial"/>
                <a:ea typeface="Arial Unicode MS"/>
                <a:cs typeface="Tahoma"/>
                <a:hlinkClick r:id="rId7" action="ppaction://hlinksldjump"/>
              </a:rPr>
              <a:t>K </a:t>
            </a:r>
            <a:r>
              <a:rPr lang="cs-CZ" kern="150" dirty="0">
                <a:solidFill>
                  <a:srgbClr val="000000"/>
                </a:solidFill>
                <a:latin typeface="Arial"/>
                <a:ea typeface="Arial Unicode MS"/>
                <a:hlinkClick r:id="rId7" action="ppaction://hlinksldjump"/>
              </a:rPr>
              <a:t>† </a:t>
            </a:r>
            <a:r>
              <a:rPr lang="cs-CZ" kern="150" dirty="0">
                <a:solidFill>
                  <a:srgbClr val="000000"/>
                </a:solidFill>
                <a:latin typeface="Arial"/>
                <a:ea typeface="Arial Unicode MS"/>
                <a:cs typeface="Tahoma"/>
                <a:hlinkClick r:id="rId7" action="ppaction://hlinksldjump"/>
              </a:rPr>
              <a:t>M </a:t>
            </a:r>
            <a:r>
              <a:rPr lang="cs-CZ" kern="150" dirty="0">
                <a:solidFill>
                  <a:srgbClr val="000000"/>
                </a:solidFill>
                <a:latin typeface="Arial"/>
                <a:ea typeface="Arial Unicode MS"/>
                <a:hlinkClick r:id="rId7" action="ppaction://hlinksldjump"/>
              </a:rPr>
              <a:t>†</a:t>
            </a:r>
            <a:r>
              <a:rPr lang="cs-CZ" kern="150" dirty="0">
                <a:solidFill>
                  <a:srgbClr val="000000"/>
                </a:solidFill>
                <a:latin typeface="Arial"/>
                <a:ea typeface="Arial Unicode MS"/>
                <a:cs typeface="Tahoma"/>
                <a:hlinkClick r:id="rId7" action="ppaction://hlinksldjump"/>
              </a:rPr>
              <a:t> </a:t>
            </a:r>
            <a:r>
              <a:rPr lang="cs-CZ" kern="150" dirty="0" smtClean="0">
                <a:solidFill>
                  <a:srgbClr val="000000"/>
                </a:solidFill>
                <a:latin typeface="Arial"/>
                <a:ea typeface="Arial Unicode MS"/>
                <a:cs typeface="Tahoma"/>
                <a:hlinkClick r:id="rId7" action="ppaction://hlinksldjump"/>
              </a:rPr>
              <a:t>B?</a:t>
            </a:r>
            <a:endParaRPr lang="cs-CZ" kern="150" dirty="0">
              <a:solidFill>
                <a:srgbClr val="000000"/>
              </a:solidFill>
              <a:latin typeface="Arial"/>
              <a:ea typeface="Arial Unicode MS"/>
              <a:cs typeface="Tahoma"/>
            </a:endParaRP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0797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800" dirty="0" smtClean="0"/>
              <a:t>Použitá literatura: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i="1" dirty="0" smtClean="0"/>
              <a:t>Akademický slovník cizích slov: [A-Ž]</a:t>
            </a:r>
            <a:r>
              <a:rPr lang="cs-CZ" sz="1200" dirty="0" smtClean="0"/>
              <a:t>. 1. vyd. Praha: Academia, 1997, 834 s. ISBN 80-200-0607-9. </a:t>
            </a:r>
          </a:p>
          <a:p>
            <a:pPr marL="0" indent="0">
              <a:buNone/>
            </a:pPr>
            <a:r>
              <a:rPr lang="cs-CZ" sz="1200" dirty="0" smtClean="0"/>
              <a:t>PARTRIDGE, Christopher. </a:t>
            </a:r>
            <a:r>
              <a:rPr lang="cs-CZ" sz="1200" i="1" dirty="0" smtClean="0"/>
              <a:t>Lexikon světových náboženství</a:t>
            </a:r>
            <a:r>
              <a:rPr lang="cs-CZ" sz="1200" dirty="0" smtClean="0"/>
              <a:t>. V Praze: </a:t>
            </a:r>
            <a:r>
              <a:rPr lang="cs-CZ" sz="1200" dirty="0" err="1" smtClean="0"/>
              <a:t>Slovart</a:t>
            </a:r>
            <a:r>
              <a:rPr lang="cs-CZ" sz="1200" dirty="0" smtClean="0"/>
              <a:t>, 2006. </a:t>
            </a:r>
            <a:r>
              <a:rPr lang="cs-CZ" sz="1200" smtClean="0"/>
              <a:t>ISBN 80-7209-796-2. </a:t>
            </a:r>
            <a:endParaRPr lang="cs-CZ" sz="1200" smtClean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 marL="0" indent="0">
              <a:buNone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36673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</TotalTime>
  <Words>731</Words>
  <Application>Microsoft Office PowerPoint</Application>
  <PresentationFormat>Předvádění na obrazovce (4:3)</PresentationFormat>
  <Paragraphs>141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3" baseType="lpstr">
      <vt:lpstr>Arial Unicode MS</vt:lpstr>
      <vt:lpstr>Arial</vt:lpstr>
      <vt:lpstr>Calibri</vt:lpstr>
      <vt:lpstr>Tahoma</vt:lpstr>
      <vt:lpstr>Motiv systému Office</vt:lpstr>
      <vt:lpstr>Prezentace aplikace PowerPoint</vt:lpstr>
      <vt:lpstr>Křesťanský liturgický rok</vt:lpstr>
      <vt:lpstr>Prezentace aplikace PowerPoint</vt:lpstr>
      <vt:lpstr>Prezentace aplikace PowerPoint</vt:lpstr>
      <vt:lpstr>Prezentace aplikace PowerPoint</vt:lpstr>
      <vt:lpstr>Velikonoční období</vt:lpstr>
      <vt:lpstr>Prezentace aplikace PowerPoint</vt:lpstr>
      <vt:lpstr>MASOPUST neboli KARNEVAL</vt:lpstr>
      <vt:lpstr>PAŠIJOVÝ neboli SVATÝ TÝDEN</vt:lpstr>
      <vt:lpstr>SVATODUŠNÍ OBDOBÍ</vt:lpstr>
      <vt:lpstr>NANEBEVSTOUPENÍ PÁNĚ</vt:lpstr>
      <vt:lpstr>SVATODUŠNÍ SVÁTKY</vt:lpstr>
      <vt:lpstr>VÁNOČNÍ OBDOBÍ</vt:lpstr>
      <vt:lpstr>ADVENT</vt:lpstr>
      <vt:lpstr>NAROZENÍ JEŽÍŠE KRISTA</vt:lpstr>
      <vt:lpstr>TŘI KRÁLOVÉ</vt:lpstr>
      <vt:lpstr>OTÁZKY:</vt:lpstr>
      <vt:lpstr>Použitá literatura: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Renáta Macečková</dc:creator>
  <cp:lastModifiedBy>Fismol Tomáš</cp:lastModifiedBy>
  <cp:revision>31</cp:revision>
  <dcterms:created xsi:type="dcterms:W3CDTF">2013-07-22T19:03:48Z</dcterms:created>
  <dcterms:modified xsi:type="dcterms:W3CDTF">2014-05-13T08:49:21Z</dcterms:modified>
</cp:coreProperties>
</file>