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1" r:id="rId5"/>
    <p:sldId id="262" r:id="rId6"/>
    <p:sldId id="260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6" r:id="rId16"/>
    <p:sldId id="271" r:id="rId17"/>
    <p:sldId id="272" r:id="rId18"/>
    <p:sldId id="273" r:id="rId19"/>
    <p:sldId id="274" r:id="rId20"/>
    <p:sldId id="275" r:id="rId21"/>
    <p:sldId id="277" r:id="rId22"/>
    <p:sldId id="257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F1F78-666D-4BA9-898E-6D3C4807D65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A5710-CED3-4A43-AF50-49D8202E9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87B98-5819-48FB-BDA3-168453D97E5F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F92B12-EDE2-4619-BE95-77F4D18BBD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FD5C0-D9F9-41F9-9C11-3B3A04543B5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800E6-E70B-4146-8B34-81DA00612D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3D01F-8F67-426F-B73C-1B0F42E8244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50F83-D8FF-4699-A445-683BA2CC73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921C5-B3BF-4650-93FC-5B9637E1EDC4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09659-9751-46E2-BBF9-D46A40859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AEF30-E519-4664-9A42-4F5303D4D106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5A568-172D-4CD4-A566-67F780EAA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27445-999E-4E34-9BBB-CFC6C0E4752D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1E6A4-87F7-4CB6-8660-D7C93F3CD9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0AFF7-F941-45D5-BD5A-40D020D31974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CC67F-D908-4667-AD23-8BD017B0A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16687-90D0-4E59-9949-B205CBA64FB4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71CD9-3F78-441E-803A-712D0F813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82EF6-F665-4A19-AEFE-022AC85ADA1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D42F6-6336-4057-8EF2-CFA57BCE5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4EFC7-4247-4CDA-9781-547D9CCC6EA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146B6C-01EE-4AAC-89DB-E9E5859E63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2D98D88-FE90-4490-A39F-D17A0616D2D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9AAB71C-EA83-4CB8-8FF1-E2C3A0B8B9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f/Golden_plates_and_other_artifacts.jpg" TargetMode="External"/><Relationship Id="rId2" Type="http://schemas.openxmlformats.org/officeDocument/2006/relationships/hyperlink" Target="http://cs.wikipedia.org/wiki/Soubor:Ovalportrait-josephsmith-Car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c/MISSIONNAIRES_MORMONS.JPG?uselang=cs" TargetMode="External"/><Relationship Id="rId5" Type="http://schemas.openxmlformats.org/officeDocument/2006/relationships/hyperlink" Target="http://upload.wikimedia.org/wikipedia/commons/e/e2/Mormon_garments.jpg?uselang=cs" TargetMode="External"/><Relationship Id="rId4" Type="http://schemas.openxmlformats.org/officeDocument/2006/relationships/hyperlink" Target="http://upload.wikimedia.org/wikipedia/commons/9/93/Salt_Lake_Temple,_Utah_-_Sept_2004-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660900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Mormoni – Církev Ježíše Krista Svatých posledních dnů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religionistika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ročník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18.12.2013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tohoto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je poskytnout žákům základní informace o náboženském hnutí Mormonů a následně je zopakovat.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953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ve formátu PowerPoint 2010. Žák může pracovat  s vytištěnou stranou 21, na které jsou otázky, a vpisovat do ní správné odpovědi. S učitelem na závěr kontrolují řešení. Není potřeba připojení k internetu, DUM neobsahuje zvukové soubory.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7213" y="5516563"/>
            <a:ext cx="5489575" cy="13414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3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MORMONI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Církev Ježíše Krista Svatých posledních dnů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Joseph Smith </a:t>
            </a:r>
          </a:p>
        </p:txBody>
      </p:sp>
      <p:pic>
        <p:nvPicPr>
          <p:cNvPr id="15362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1382713"/>
            <a:ext cx="3813175" cy="5478462"/>
          </a:xfrm>
        </p:spPr>
      </p:pic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Všechno začalo příběhem, který zní jako pohádka. Mormoni vyprávějí, že na začátku minulého století žil v Americe ve státě New York jeden chlapec, který měl problémy s tím, když viděl, kolik je na světě církví. Malý Smith se nemohl rozhodnout, ke které se má připojit.</a:t>
            </a:r>
            <a:endParaRPr lang="cs-CZ" dirty="0"/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4284663" y="6524625"/>
            <a:ext cx="2889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Až jednou, to mu bylo 14 let (v roce 1820)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se mu zjevil Bůh a Ježíš , kteří mu řekli, že se nemá připojit k žádné církvi a že má čekat na další pokyny, co dělat.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mtClean="0"/>
              <a:t>A skutečně…..o tři roky později se u jeho postele objevuje tajemná postava, která se mu představila jako anděl Moroni, syn Mormona, historika kmene Nefitů, dávných obyvatel amerického kontinentu.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Roku 1823 nalezl chlapec skryté „zlaté desky“, na nichž byla napsána historie národů, které přišly do severní Ameriky ze Svaté země v době starozákonních proroků.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115888"/>
            <a:ext cx="4637088" cy="6332537"/>
          </a:xfrm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Písmo by nebyl schopen nikdo přečíst, ale naštěstí Smith nalézá společně s deskami i zázračné brýle, pomocí kterých může text číst přímo v angličtině.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A tak skryt za oponou diktuje překlad svému příteli Oliveru </a:t>
            </a:r>
            <a:r>
              <a:rPr lang="cs-CZ" dirty="0" err="1" smtClean="0"/>
              <a:t>Cowderymu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436" name="TextovéPole 12"/>
          <p:cNvSpPr txBox="1">
            <a:spLocks noChangeArrowheads="1"/>
          </p:cNvSpPr>
          <p:nvPr/>
        </p:nvSpPr>
        <p:spPr bwMode="auto">
          <a:xfrm>
            <a:off x="0" y="6453188"/>
            <a:ext cx="288925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Překlad desek je poprvé vydán roku 1830 jako </a:t>
            </a:r>
            <a:r>
              <a:rPr lang="cs-CZ" dirty="0"/>
              <a:t>K</a:t>
            </a:r>
            <a:r>
              <a:rPr lang="cs-CZ" dirty="0" smtClean="0"/>
              <a:t>niha Mormon.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Ať je pozadí nálezu Knihy Mormon jakékoli, nesporné je, že se podařilo Smithovi založit skupinu lidí, kteří byli zcela přesvědčeni o pravosti a o jeho prorockém poslání.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Smith byl inspirujícím vůdcem a když byl roku 1844 ve vězení zabit zdivočelým davem, který nesouhlasil s jeho náboženskými názory, viděli Mormoni tuto událost jako mučednictví.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Po </a:t>
            </a:r>
            <a:r>
              <a:rPr lang="cs-CZ" dirty="0" err="1" smtClean="0"/>
              <a:t>Smithově</a:t>
            </a:r>
            <a:r>
              <a:rPr lang="cs-CZ" dirty="0" smtClean="0"/>
              <a:t> smrti došlo k rozdělení.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Menší skupinka zastávala názor, že církev má vést </a:t>
            </a:r>
            <a:r>
              <a:rPr lang="cs-CZ" dirty="0" err="1" smtClean="0"/>
              <a:t>Smithův</a:t>
            </a:r>
            <a:r>
              <a:rPr lang="cs-CZ" dirty="0" smtClean="0"/>
              <a:t> syn.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Podstatně větší skupina se připojila k muži jménem </a:t>
            </a:r>
            <a:r>
              <a:rPr lang="cs-CZ" u="sng" dirty="0" err="1" smtClean="0"/>
              <a:t>Brigham</a:t>
            </a:r>
            <a:r>
              <a:rPr lang="cs-CZ" u="sng" dirty="0" smtClean="0"/>
              <a:t> </a:t>
            </a:r>
            <a:r>
              <a:rPr lang="cs-CZ" u="sng" dirty="0" err="1" smtClean="0"/>
              <a:t>Young</a:t>
            </a:r>
            <a:r>
              <a:rPr lang="cs-CZ" dirty="0" smtClean="0"/>
              <a:t>, který věřící dovedl po strastiplném pochodu až do nynějšího státu Utah, kde založili Salt </a:t>
            </a:r>
            <a:r>
              <a:rPr lang="cs-CZ" dirty="0" err="1" smtClean="0"/>
              <a:t>Lake</a:t>
            </a:r>
            <a:r>
              <a:rPr lang="cs-CZ" dirty="0" smtClean="0"/>
              <a:t> City, dnešní světové centrum Mormonů.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42988" y="31750"/>
            <a:ext cx="6192837" cy="6826250"/>
          </a:xfrm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7380288" y="6496050"/>
            <a:ext cx="28892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Dodnes je ve státě Utah 70% všech obyvatel  členy mormonské církve a tato církev vše ovládá.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Young byl velkým propagátorem toho, co se stalo v očích mnoha lidí typickým znakem mormonů, totiž </a:t>
            </a:r>
            <a:r>
              <a:rPr lang="cs-CZ" u="sng" smtClean="0"/>
              <a:t>mnohoženství.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I když koncem 19. století mormoni oficiálně od této praxe ustoupili, Young sám měl 25 žen.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Mormoni věří, že jednou Bůh navštívil v lidské podobě Marii, aby opatřil lidské tělo pro své duchovní dítě Ježíše. Ježíš pak žil na této zemi, vzal si několik manželek  a měl řadu dětí – jedním z potomků byl Smith.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Opařit lidské tělo nepotřeboval jen Ježíš. Mormoni věří, že Bůh má v nebi bezpočet manželek, se kterými plodí v nekonečném nebeské sexu miliony duchovních dětí.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Duchovní děti usilují v nebi o to, aby dostaly lidské tělo, které mohou získat skrze pozemské rodiče.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Proto jsou mormoni povzbuzováni, aby měli co nejvíce dětí.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Děti se rodí s obsahem pigmentu v kůži podle toho, jak byly v nebi hodné – čím hodnější v nebi, tím světlejší kůže na Zemi. Ti nejhodnější se narodí mormonským rodičům.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cs-CZ" sz="3600" smtClean="0">
                <a:solidFill>
                  <a:srgbClr val="000000"/>
                </a:solidFill>
              </a:rPr>
              <a:t>Neodmyslitelný je amerikocentrismus:</a:t>
            </a:r>
            <a:br>
              <a:rPr lang="cs-CZ" sz="3600" smtClean="0">
                <a:solidFill>
                  <a:srgbClr val="000000"/>
                </a:solidFill>
              </a:rPr>
            </a:br>
            <a:endParaRPr lang="cs-CZ" sz="3600" smtClean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smtClean="0"/>
              <a:t>Ústava USA je přímo inspirována Bohem</a:t>
            </a:r>
          </a:p>
          <a:p>
            <a:pPr>
              <a:buFontTx/>
              <a:buChar char="-"/>
            </a:pPr>
            <a:r>
              <a:rPr lang="cs-CZ" smtClean="0"/>
              <a:t>Ráj, kde žil Adam, byl v Americe.</a:t>
            </a:r>
          </a:p>
          <a:p>
            <a:pPr>
              <a:buFontTx/>
              <a:buChar char="-"/>
            </a:pPr>
            <a:r>
              <a:rPr lang="cs-CZ" smtClean="0"/>
              <a:t>Pravé náboženství bylo zjeveno právě obyvatelům Ameriky.</a:t>
            </a:r>
          </a:p>
          <a:p>
            <a:pPr>
              <a:buFontTx/>
              <a:buChar char="-"/>
            </a:pPr>
            <a:r>
              <a:rPr lang="cs-CZ" smtClean="0"/>
              <a:t>Ježíš, až přijde na konci světa (nebyl stanoven), bude bydlet v Independence ve státě Missouri.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Zasvěcení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Při zasvěcení v chrámě dostane každý mormon magické spodní prádlo, které musí nosit na holém těle po zbytek života a po 24 hodin.</a:t>
            </a:r>
          </a:p>
        </p:txBody>
      </p:sp>
      <p:pic>
        <p:nvPicPr>
          <p:cNvPr id="26627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3181350"/>
            <a:ext cx="2228850" cy="367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5940425" y="6524625"/>
            <a:ext cx="2889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4)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Toto prádlo údajně chrání před zlem, ďáblem a nemocemi.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Povoleno je ho sundat pouze při dvou </a:t>
            </a:r>
            <a:r>
              <a:rPr lang="cs-CZ" dirty="0" err="1"/>
              <a:t>přiležitostech</a:t>
            </a:r>
            <a:r>
              <a:rPr lang="cs-CZ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- Koupání – myjí si jednu polovinu těla a na druhé mají látku, aby s ní neztratili kontakt.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Veřejná sportovní akce.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Za všech ostatních okolností, včetně těch nejintimnějších, je nutné nechat prádlo na těle.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Sňatek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Věčný sňatek uzavírají mormoni v chrámu proto, aby se manželé mohli stát po smrti bohy.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Křest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Křest se v chrámu koná nejen pro živé, ale zástupně také za mrtvé.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Každý má možnost stát se po smrti ještě mormonem, o což všichni zemřelí stojí.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Je k tomu však potřeba, aby se někdo živý za ně dal pokřtít a také je potřeba znát životopisné údaje zemřelého.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Chtějí tímto způsobem udělat mormony ze  všech lidí od stvoření světa. 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Zkoumají rodokmeny a získávají údaje z celého světa.</a:t>
            </a:r>
          </a:p>
          <a:p>
            <a:r>
              <a:rPr lang="cs-CZ" smtClean="0"/>
              <a:t>Shromažďují údaje o zemřelých lidech z celého světa, za které se pak nechávají zástupně křtít.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>
                <a:solidFill>
                  <a:prstClr val="black"/>
                </a:solidFill>
              </a:rPr>
              <a:t>Na začátku 21. století měla tato církev </a:t>
            </a:r>
            <a:r>
              <a:rPr lang="cs-CZ" sz="3200" dirty="0" smtClean="0">
                <a:solidFill>
                  <a:prstClr val="black"/>
                </a:solidFill>
              </a:rPr>
              <a:t>asi</a:t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11 milionů </a:t>
            </a:r>
            <a:r>
              <a:rPr lang="cs-CZ" sz="3200" dirty="0" smtClean="0">
                <a:solidFill>
                  <a:prstClr val="black"/>
                </a:solidFill>
              </a:rPr>
              <a:t>členů, po světě působí mnoho misionářů.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3277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1412875"/>
            <a:ext cx="3987800" cy="532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2" name="TextovéPole 4"/>
          <p:cNvSpPr txBox="1">
            <a:spLocks noChangeArrowheads="1"/>
          </p:cNvSpPr>
          <p:nvPr/>
        </p:nvSpPr>
        <p:spPr bwMode="auto">
          <a:xfrm>
            <a:off x="6958013" y="6340475"/>
            <a:ext cx="288925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Calibri" pitchFamily="34" charset="0"/>
              </a:rPr>
              <a:t>5)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Uveďte oficiální název církve mormonů.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Jak se nazývá hlavní zdroj nauky této církve a  jak vznikl?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Kde se nachází světové centrum mormonů?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K čemu slouží magické spodní prádlo?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cs-CZ" dirty="0" smtClean="0"/>
              <a:t>Proč kladou mormoni velký důraz na zkoumání rodokmenů?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>
                <a:cs typeface="Times New Roman" pitchFamily="18" charset="0"/>
              </a:rPr>
              <a:t>[cit. 2013-12-18]. Dostupný pod licencí Public </a:t>
            </a:r>
            <a:r>
              <a:rPr lang="cs-CZ" sz="1200" dirty="0" err="1" smtClean="0">
                <a:cs typeface="Times New Roman" pitchFamily="18" charset="0"/>
              </a:rPr>
              <a:t>domain</a:t>
            </a:r>
            <a:r>
              <a:rPr lang="cs-CZ" sz="1200" dirty="0" smtClean="0">
                <a:cs typeface="Times New Roman" pitchFamily="18" charset="0"/>
              </a:rPr>
              <a:t> na WWW:</a:t>
            </a:r>
            <a:endParaRPr lang="cs-CZ" sz="1200" dirty="0" smtClean="0"/>
          </a:p>
          <a:p>
            <a:pPr marL="228600" indent="-228600" fontAlgn="auto">
              <a:spcAft>
                <a:spcPts val="0"/>
              </a:spcAft>
              <a:buFont typeface="Arial" panose="020B0604020202020204" pitchFamily="34" charset="0"/>
              <a:buAutoNum type="arabicParenR"/>
              <a:defRPr/>
            </a:pPr>
            <a:r>
              <a:rPr lang="cs-CZ" sz="12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2"/>
              </a:rPr>
              <a:t>cs.wikipedia.org/wiki/Soubor:Ovalportrait-josephsmith-Carter.jpg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>
                <a:solidFill>
                  <a:prstClr val="black"/>
                </a:solidFill>
              </a:rPr>
              <a:t>2) </a:t>
            </a:r>
            <a:r>
              <a:rPr lang="cs-CZ" sz="12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upload.wikimedia.org/wikipedia/commons/0/0f/Golden_plates_and_other_artifacts.jpg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>
                <a:solidFill>
                  <a:prstClr val="black"/>
                </a:solidFill>
              </a:rPr>
              <a:t>3) 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://upload.wikimedia.org/wikipedia/commons/9/93/Salt_Lake_Temple%2C_Utah_-_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Sept_2004-2.jpg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>
                <a:solidFill>
                  <a:prstClr val="black"/>
                </a:solidFill>
              </a:rPr>
              <a:t>4) </a:t>
            </a:r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upload.wikimedia.org/wikipedia/commons/e/e2/Mormon_garments.jpg?uselang=cs</a:t>
            </a:r>
            <a:endParaRPr lang="cs-CZ" sz="1200" dirty="0" smtClean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>
                <a:solidFill>
                  <a:prstClr val="black"/>
                </a:solidFill>
              </a:rPr>
              <a:t>5) </a:t>
            </a:r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upload.wikimedia.org/wikipedia/commons/d/dc/MISSIONNAIRES_MORMONS.JPG?uselang=cs</a:t>
            </a:r>
            <a:endParaRPr lang="cs-CZ" sz="1200" dirty="0" smtClean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200" dirty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200" dirty="0" smtClean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dirty="0" smtClean="0">
                <a:solidFill>
                  <a:prstClr val="black"/>
                </a:solidFill>
              </a:rPr>
              <a:t>Použitá </a:t>
            </a:r>
            <a:r>
              <a:rPr lang="cs-CZ" sz="1200" dirty="0">
                <a:solidFill>
                  <a:prstClr val="black"/>
                </a:solidFill>
              </a:rPr>
              <a:t>literatura: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1200" dirty="0">
              <a:solidFill>
                <a:prstClr val="black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1200" i="1" dirty="0">
                <a:solidFill>
                  <a:prstClr val="black"/>
                </a:solidFill>
              </a:rPr>
              <a:t>Encyklopedie nových náboženství: nová náboženská hnutí, sekty a alternativní spiritualita</a:t>
            </a:r>
            <a:r>
              <a:rPr lang="cs-CZ" sz="1200" dirty="0">
                <a:solidFill>
                  <a:prstClr val="black"/>
                </a:solidFill>
              </a:rPr>
              <a:t>. 1. vyd. Editor Christopher H </a:t>
            </a:r>
            <a:r>
              <a:rPr lang="cs-CZ" sz="1200" dirty="0" err="1">
                <a:solidFill>
                  <a:prstClr val="black"/>
                </a:solidFill>
              </a:rPr>
              <a:t>Partridge</a:t>
            </a:r>
            <a:r>
              <a:rPr lang="cs-CZ" sz="1200" dirty="0">
                <a:solidFill>
                  <a:prstClr val="black"/>
                </a:solidFill>
              </a:rPr>
              <a:t>. Překlad Zdeněk Vojtíšek. V Praze: </a:t>
            </a:r>
            <a:r>
              <a:rPr lang="cs-CZ" sz="1200" dirty="0" err="1">
                <a:solidFill>
                  <a:prstClr val="black"/>
                </a:solidFill>
              </a:rPr>
              <a:t>Euromedia</a:t>
            </a:r>
            <a:r>
              <a:rPr lang="cs-CZ" sz="1200" dirty="0">
                <a:solidFill>
                  <a:prstClr val="black"/>
                </a:solidFill>
              </a:rPr>
              <a:t> Group - Knižní klub, 2006, 446 s. ISBN 80-242-1605-1.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894</Words>
  <Application>Microsoft Office PowerPoint</Application>
  <PresentationFormat>On-screen Show (4:3)</PresentationFormat>
  <Paragraphs>97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Calibri</vt:lpstr>
      <vt:lpstr>Arial</vt:lpstr>
      <vt:lpstr>Times New Roman</vt:lpstr>
      <vt:lpstr>Motiv systému Office</vt:lpstr>
      <vt:lpstr>Snímek 1</vt:lpstr>
      <vt:lpstr>MORMONI</vt:lpstr>
      <vt:lpstr>Joseph Smith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Neodmyslitelný je amerikocentrismus: </vt:lpstr>
      <vt:lpstr>Zasvěcení</vt:lpstr>
      <vt:lpstr>Snímek 15</vt:lpstr>
      <vt:lpstr>Snímek 16</vt:lpstr>
      <vt:lpstr>Sňatek</vt:lpstr>
      <vt:lpstr>Křest</vt:lpstr>
      <vt:lpstr>Snímek 19</vt:lpstr>
      <vt:lpstr>Na začátku 21. století měla tato církev asi  11 milionů členů, po světě působí mnoho misionářů.</vt:lpstr>
      <vt:lpstr>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DUM</cp:lastModifiedBy>
  <cp:revision>18</cp:revision>
  <dcterms:created xsi:type="dcterms:W3CDTF">2013-12-14T18:47:32Z</dcterms:created>
  <dcterms:modified xsi:type="dcterms:W3CDTF">2014-08-13T20:44:34Z</dcterms:modified>
</cp:coreProperties>
</file>