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1" r:id="rId24"/>
    <p:sldId id="280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83CC7-D3EA-4681-A39D-AAC72DCB3814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C47A0-F0E0-4D24-96D5-AA451BE41B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8439C-C659-45A2-8440-E493756ED0B8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F6E56-A5B8-4045-B630-CBD775803C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21087-A7C4-4722-A050-895700FC0624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F4B14-28A7-4A8C-8299-384A9FA0FE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5B8D2-58C0-423A-BA86-6BEA47AD285E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FD850-6442-4459-BF53-0C40E9D50C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6020E-6753-4208-9F21-5E9539DF88DA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D519F-BF43-45BA-91DE-CACFBAAFDC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D5927-A05C-479A-B121-2F9F4B7BC856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ACEC4-51EB-433E-9B6A-70BC8108C0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90AE4-836D-4285-A061-6932187DA2C9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E92D3-F776-460A-BB51-19828CBF70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33E17-8D8D-4DAC-A8B5-FC6789E44015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5FDFE-4D51-4084-B159-CF3C1B8734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10C40-9057-4911-A5E5-4A508C748D26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03107-11C6-4E01-9999-4BB45E2539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95B12-3207-4E33-8F41-4F79799E466C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12247-432C-48CF-88EF-7D2F24E4AC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C0B28-46E3-46AC-A655-AA21FB96F000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F57B8-AFAC-4487-ACFE-9BBC9EA41B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38CF3B-4746-4F4F-A4D2-E6909810A656}" type="datetimeFigureOut">
              <a:rPr lang="cs-CZ"/>
              <a:pPr>
                <a:defRPr/>
              </a:pPr>
              <a:t>13.8.2014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1A8C55-C52C-4F5C-A29D-884E25AC44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17" r:id="rId3"/>
    <p:sldLayoutId id="2147483716" r:id="rId4"/>
    <p:sldLayoutId id="2147483715" r:id="rId5"/>
    <p:sldLayoutId id="2147483714" r:id="rId6"/>
    <p:sldLayoutId id="2147483713" r:id="rId7"/>
    <p:sldLayoutId id="2147483712" r:id="rId8"/>
    <p:sldLayoutId id="2147483711" r:id="rId9"/>
    <p:sldLayoutId id="2147483710" r:id="rId10"/>
    <p:sldLayoutId id="214748370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/>
        </p:nvGraphicFramePr>
        <p:xfrm>
          <a:off x="665163" y="692150"/>
          <a:ext cx="7813675" cy="5118100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 Dr. Šmerala 25/2565, 728 04, Ostrava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Workoholismus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Renáta Macečková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ZSV – Člověk ve společnosti a jako jedinec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ročník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22. 2. 2014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Cílem tohoto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je poskytnout žákům základní informace o problémech spojených s workoholismem. Na základě testu, který je součástí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si mohou žáci sami ověřit, zda jsou některými rizikovými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faktory ohroženi.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271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cs typeface="Arial" charset="0"/>
                        </a:rPr>
                        <a:t>DUM je ve formátu PowerPoint 2010. Na 16. a 21. straně prezentace jsou otázky Testu rizik závislosti na práci s bodovým vyhodnocení. Na  závěr žáci s učitelem diskutují o problémech spojené s workoholismem. Není potřeba připojení k internetu, DUM neobsahuje zvukové soubory.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52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3" name="Obrázek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5819775"/>
            <a:ext cx="4267200" cy="1038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7200" smtClean="0"/>
              <a:t>Workoholismus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Setkali jste se už s tímto pojmem? 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Co označuje?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Pokuste se formulovat typickou větu workoholika.</a:t>
            </a:r>
          </a:p>
        </p:txBody>
      </p:sp>
      <p:pic>
        <p:nvPicPr>
          <p:cNvPr id="15363" name="Picture 2" descr="C:\Users\renata\AppData\Local\Microsoft\Windows\Temporary Internet Files\Content.IE5\GE1ZYA50\MC900434859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260350"/>
            <a:ext cx="1454150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Jsou to například věty typu: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„Ještě dnes musím stihnout…“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„Jet o víkendu s rodinou na výlet? Neexistuje, musím ještě skočit do práce a dodělat něco důležitého…“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„Já pracuju, aby se oni měli dobře!“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„Já pracuju, protože žena chce barák.“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Za workoholika je označována osoba, pro kterou se její potřeba stala natolik silnou, že způsobuje významné narušení: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- jejich fyzického zdraví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- osobního pocitu štěstí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- mezilidských vztahů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Workoholismus </a:t>
            </a:r>
            <a:r>
              <a:rPr lang="cs-CZ" u="sng" dirty="0" smtClean="0"/>
              <a:t>není </a:t>
            </a:r>
            <a:r>
              <a:rPr lang="cs-CZ" dirty="0" smtClean="0"/>
              <a:t>uveden v Mezinárodní klasifikaci duševních poruch – MKN-10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(na rozdíl od závislosti na alkoholu, automatech či psychoaktivních látkách).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Nebezpečí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Jedinci postižení závislostí na práci </a:t>
            </a:r>
            <a:r>
              <a:rPr lang="cs-CZ" u="sng" smtClean="0"/>
              <a:t>nedostávají</a:t>
            </a:r>
            <a:r>
              <a:rPr lang="cs-CZ" smtClean="0"/>
              <a:t> obyčejně od okolí </a:t>
            </a:r>
            <a:r>
              <a:rPr lang="cs-CZ" u="sng" smtClean="0"/>
              <a:t>reakce negativní</a:t>
            </a:r>
            <a:r>
              <a:rPr lang="cs-CZ" smtClean="0"/>
              <a:t> (jako narkomané, alkoholici, gambleři…)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Jsou naopak často ve svém konání podporováni a oceňováni.</a:t>
            </a:r>
          </a:p>
        </p:txBody>
      </p:sp>
      <p:pic>
        <p:nvPicPr>
          <p:cNvPr id="19459" name="Picture 2" descr="C:\Users\renata\AppData\Local\Microsoft\Windows\Temporary Internet Files\Content.IE5\P8E4ELXE\MC90043475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15888"/>
            <a:ext cx="1871663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3200" dirty="0" smtClean="0">
                <a:solidFill>
                  <a:prstClr val="black"/>
                </a:solidFill>
              </a:rPr>
              <a:t/>
            </a:r>
            <a:br>
              <a:rPr lang="cs-CZ" sz="3200" dirty="0" smtClean="0">
                <a:solidFill>
                  <a:prstClr val="black"/>
                </a:solidFill>
              </a:rPr>
            </a:br>
            <a:r>
              <a:rPr lang="cs-CZ" sz="3200" dirty="0" smtClean="0">
                <a:solidFill>
                  <a:prstClr val="black"/>
                </a:solidFill>
              </a:rPr>
              <a:t>Známý </a:t>
            </a:r>
            <a:r>
              <a:rPr lang="cs-CZ" sz="3200" dirty="0">
                <a:solidFill>
                  <a:prstClr val="black"/>
                </a:solidFill>
              </a:rPr>
              <a:t>český psychiatr MUDr. Karel Nešpor vymezuje znaky workoholismu takto:</a:t>
            </a:r>
            <a:br>
              <a:rPr lang="cs-CZ" sz="3200" dirty="0">
                <a:solidFill>
                  <a:prstClr val="black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Postižený člověk má silnou touhu pracovat.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Ve vztahu k práci se nepřiměřeně ovládá, tj. stále spěchá a neví, kdy přestat.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Když nemůže dotyčný pracovat (i kratší dobu), cítí nepohodu a duševní problémy.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Vnitřně je dotyčný nucen vykonávat stále více práce, zvyšuje čas strávený v práci.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Zanedbává jiná potěšení a zájmy.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Pokračuje v práci, a to i přes jasné důkazy, že to škodí jeho zdraví či jiným důležitým hodnotám.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Workoholik, který musí přerušit pracovní stereotyp, prožívá stav podobný abstinenčnímu syndromu.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 </a:t>
            </a:r>
          </a:p>
        </p:txBody>
      </p:sp>
      <p:pic>
        <p:nvPicPr>
          <p:cNvPr id="21507" name="Picture 6" descr="C:\Users\renata\AppData\Local\Microsoft\Windows\Temporary Internet Files\Content.IE5\PKF92C9V\MC90038922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2514600"/>
            <a:ext cx="300355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Dost často nejsou tito lidé schopni vydržet s rodinou týden na dovolené, nedokážou odpočívat.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pic>
        <p:nvPicPr>
          <p:cNvPr id="22531" name="Picture 4" descr="C:\Users\renata\AppData\Local\Microsoft\Windows\Temporary Internet Files\Content.IE5\C6N9WC9J\MP90044852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2708275"/>
            <a:ext cx="3708400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C:\Users\renata\AppData\Local\Microsoft\Windows\Temporary Internet Files\Content.IE5\GE1ZYA50\MP900442205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284538"/>
            <a:ext cx="428466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Nezvládají rodinné povinnosti a na rozdíl od zaměstnání bývají doma často nespolehliví.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Velmi často mají problémy i v partnerském soužití, zejména v oblasti sexuálního života.</a:t>
            </a:r>
          </a:p>
        </p:txBody>
      </p:sp>
      <p:pic>
        <p:nvPicPr>
          <p:cNvPr id="23555" name="Picture 2" descr="C:\Users\renata\AppData\Local\Microsoft\Windows\Temporary Internet Files\Content.IE5\GE1ZYA50\MC9003610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4292600"/>
            <a:ext cx="2735263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Zatímco běžný člověk v okamžiku, kdy pociťuje únavu a vyčerpání, zvolní a snaží se nabrat nové síly, workoholik naopak své úsilí zvýší a pociťované vyčerpání se snaží „přebít“ ještě větším úsilím.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Následkem může být i totální kolaps organismu z vyčerpání.    </a:t>
            </a:r>
          </a:p>
        </p:txBody>
      </p:sp>
      <p:pic>
        <p:nvPicPr>
          <p:cNvPr id="24579" name="Picture 5" descr="C:\Users\renata\AppData\Local\Microsoft\Windows\Temporary Internet Files\Content.IE5\PKF92C9V\MC90035905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4724400"/>
            <a:ext cx="1655762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U workoholiků se také častěji projevují zdravotní obtíže spojené s </a:t>
            </a:r>
            <a:r>
              <a:rPr lang="cs-CZ" u="sng" smtClean="0"/>
              <a:t>vysokým krevním tlakem,</a:t>
            </a:r>
            <a:r>
              <a:rPr lang="cs-CZ" smtClean="0"/>
              <a:t> více </a:t>
            </a:r>
            <a:r>
              <a:rPr lang="cs-CZ" u="sng" smtClean="0"/>
              <a:t>kouří</a:t>
            </a:r>
            <a:r>
              <a:rPr lang="cs-CZ" smtClean="0"/>
              <a:t> a </a:t>
            </a:r>
            <a:r>
              <a:rPr lang="cs-CZ" u="sng" smtClean="0"/>
              <a:t>užívají léky na uklidnění a spaní</a:t>
            </a:r>
            <a:r>
              <a:rPr lang="cs-CZ" smtClean="0"/>
              <a:t>.</a:t>
            </a:r>
          </a:p>
          <a:p>
            <a:pPr marL="0" indent="0">
              <a:buFont typeface="Arial" charset="0"/>
              <a:buNone/>
            </a:pPr>
            <a:r>
              <a:rPr lang="cs-CZ" u="sng" smtClean="0"/>
              <a:t>Více na ně působí stres.</a:t>
            </a:r>
          </a:p>
        </p:txBody>
      </p:sp>
      <p:pic>
        <p:nvPicPr>
          <p:cNvPr id="25603" name="Picture 2" descr="C:\Users\renata\AppData\Local\Microsoft\Windows\Temporary Internet Files\Content.IE5\GE1ZYA50\MP90039884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3357563"/>
            <a:ext cx="3887788" cy="277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C:\Users\renata\AppData\Local\Microsoft\Windows\Temporary Internet Files\Content.IE5\PKF92C9V\MP90032112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284663"/>
            <a:ext cx="2590800" cy="184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  <a:r>
              <a:rPr lang="cs-CZ" sz="4000" dirty="0" smtClean="0"/>
              <a:t>Test rizika závislosti na práci </a:t>
            </a:r>
            <a:br>
              <a:rPr lang="cs-CZ" sz="4000" dirty="0" smtClean="0"/>
            </a:br>
            <a:r>
              <a:rPr lang="cs-CZ" sz="4000" dirty="0" smtClean="0"/>
              <a:t>(</a:t>
            </a:r>
            <a:r>
              <a:rPr lang="cs-CZ" sz="4000" dirty="0" err="1" smtClean="0"/>
              <a:t>Work</a:t>
            </a:r>
            <a:r>
              <a:rPr lang="cs-CZ" sz="4000" dirty="0" smtClean="0"/>
              <a:t> </a:t>
            </a:r>
            <a:r>
              <a:rPr lang="cs-CZ" sz="4000" dirty="0" err="1" smtClean="0"/>
              <a:t>addition</a:t>
            </a:r>
            <a:r>
              <a:rPr lang="cs-CZ" sz="4000" dirty="0" smtClean="0"/>
              <a:t> risk test),</a:t>
            </a:r>
            <a:br>
              <a:rPr lang="cs-CZ" sz="4000" dirty="0" smtClean="0"/>
            </a:br>
            <a:r>
              <a:rPr lang="cs-CZ" sz="4000" dirty="0" smtClean="0"/>
              <a:t> prof. B. Robinson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Odpovídejte na následující otázky některou z následujících možností.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Za každou odpověď si připočítejte počet bodů, který odpovídá příslušné odpovědi.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84213" y="4365625"/>
            <a:ext cx="4679950" cy="2159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prstClr val="black"/>
                </a:solidFill>
              </a:rPr>
              <a:t>Rozhodně ne: </a:t>
            </a:r>
            <a:r>
              <a:rPr lang="cs-CZ" sz="3200" b="1" dirty="0">
                <a:solidFill>
                  <a:prstClr val="black"/>
                </a:solidFill>
              </a:rPr>
              <a:t>1 bod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prstClr val="black"/>
                </a:solidFill>
              </a:rPr>
              <a:t>Spíše ne: </a:t>
            </a:r>
            <a:r>
              <a:rPr lang="cs-CZ" sz="3200" b="1" dirty="0">
                <a:solidFill>
                  <a:prstClr val="black"/>
                </a:solidFill>
              </a:rPr>
              <a:t>2 body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prstClr val="black"/>
                </a:solidFill>
              </a:rPr>
              <a:t>Spíše ano: </a:t>
            </a:r>
            <a:r>
              <a:rPr lang="cs-CZ" sz="3200" b="1" dirty="0">
                <a:solidFill>
                  <a:prstClr val="black"/>
                </a:solidFill>
              </a:rPr>
              <a:t>3 body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prstClr val="black"/>
                </a:solidFill>
              </a:rPr>
              <a:t>Jistě ano: </a:t>
            </a:r>
            <a:r>
              <a:rPr lang="cs-CZ" sz="3200" b="1" dirty="0">
                <a:solidFill>
                  <a:prstClr val="black"/>
                </a:solidFill>
              </a:rPr>
              <a:t>4 body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Pokud žádná z nabízených možností neodpovídá skutečnosti, vyberte tu, která je jí nejblíže. 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Odpovězte na všechny otázky a žádnou nevynechejte.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cs-CZ" sz="2000" b="1" smtClean="0">
                <a:solidFill>
                  <a:srgbClr val="000000"/>
                </a:solidFill>
              </a:rPr>
              <a:t/>
            </a:r>
            <a:br>
              <a:rPr lang="cs-CZ" sz="2000" b="1" smtClean="0">
                <a:solidFill>
                  <a:srgbClr val="000000"/>
                </a:solidFill>
              </a:rPr>
            </a:br>
            <a:endParaRPr lang="cs-CZ" sz="2000" b="1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Většinu věcí dělám raději sám, než bych žádal o pomoc.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Jsem netrpělivý, když mám na někoho čekat nebo když trvá něco moc dlouho (např. pomalu se pohybující fronta).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Vypadá to, že jsem stále ve spěchu a v honičce s časem.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Když mám přerušit nedokončenou práci, jsem podrážděný.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8313" y="333375"/>
            <a:ext cx="8207375" cy="1008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rozhodně ne: </a:t>
            </a:r>
            <a:r>
              <a:rPr lang="cs-CZ" sz="2000" b="1" dirty="0">
                <a:solidFill>
                  <a:prstClr val="black"/>
                </a:solidFill>
              </a:rPr>
              <a:t>1 bod</a:t>
            </a:r>
            <a:r>
              <a:rPr lang="cs-CZ" sz="2000" dirty="0">
                <a:solidFill>
                  <a:prstClr val="black"/>
                </a:solidFill>
              </a:rPr>
              <a:t>, spíše ne</a:t>
            </a:r>
            <a:r>
              <a:rPr lang="cs-CZ" sz="2000" b="1" dirty="0">
                <a:solidFill>
                  <a:prstClr val="black"/>
                </a:solidFill>
              </a:rPr>
              <a:t>: 2 body</a:t>
            </a:r>
            <a:r>
              <a:rPr lang="cs-CZ" sz="2000" dirty="0">
                <a:solidFill>
                  <a:prstClr val="black"/>
                </a:solidFill>
              </a:rPr>
              <a:t>, spíše ano: </a:t>
            </a:r>
            <a:r>
              <a:rPr lang="cs-CZ" sz="2000" b="1" dirty="0">
                <a:solidFill>
                  <a:prstClr val="black"/>
                </a:solidFill>
              </a:rPr>
              <a:t>3 body</a:t>
            </a:r>
            <a:r>
              <a:rPr lang="cs-CZ" sz="2000" dirty="0">
                <a:solidFill>
                  <a:prstClr val="black"/>
                </a:solidFill>
              </a:rPr>
              <a:t>, jistě ano: </a:t>
            </a:r>
            <a:r>
              <a:rPr lang="cs-CZ" sz="2000" b="1" dirty="0">
                <a:solidFill>
                  <a:prstClr val="black"/>
                </a:solidFill>
              </a:rPr>
              <a:t>4 body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5. Jsem hodně zaměstnaný a mívám        rozpracováno současně víc věcí.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6. Dělám více věcí současně, jako např. obědvám, píši poznámky a při tom ještě telefonuji.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7. Často slibuji víc, než se dá splnit.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8. Když nedělám nějakou práci, mám pocit viny.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9. Je pro mě důležité vidět konkrétní výsledky mé práce.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rozhodně ne: </a:t>
            </a:r>
            <a:r>
              <a:rPr lang="cs-CZ" sz="2000" b="1" dirty="0">
                <a:solidFill>
                  <a:prstClr val="black"/>
                </a:solidFill>
              </a:rPr>
              <a:t>1 bod</a:t>
            </a:r>
            <a:r>
              <a:rPr lang="cs-CZ" sz="2000" dirty="0">
                <a:solidFill>
                  <a:prstClr val="black"/>
                </a:solidFill>
              </a:rPr>
              <a:t>, spíše ne</a:t>
            </a:r>
            <a:r>
              <a:rPr lang="cs-CZ" sz="2000" b="1" dirty="0">
                <a:solidFill>
                  <a:prstClr val="black"/>
                </a:solidFill>
              </a:rPr>
              <a:t>: 2 body</a:t>
            </a:r>
            <a:r>
              <a:rPr lang="cs-CZ" sz="2000" dirty="0">
                <a:solidFill>
                  <a:prstClr val="black"/>
                </a:solidFill>
              </a:rPr>
              <a:t>, spíše ano: </a:t>
            </a:r>
            <a:r>
              <a:rPr lang="cs-CZ" sz="2000" b="1" dirty="0">
                <a:solidFill>
                  <a:prstClr val="black"/>
                </a:solidFill>
              </a:rPr>
              <a:t>3 body</a:t>
            </a:r>
            <a:r>
              <a:rPr lang="cs-CZ" sz="2000" dirty="0">
                <a:solidFill>
                  <a:prstClr val="black"/>
                </a:solidFill>
              </a:rPr>
              <a:t>, jistě ano: </a:t>
            </a:r>
            <a:r>
              <a:rPr lang="cs-CZ" sz="2000" b="1" dirty="0">
                <a:solidFill>
                  <a:prstClr val="black"/>
                </a:solidFill>
              </a:rPr>
              <a:t>4 body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10. Víc mě zajímají výsledky práce než práce jako cesta, kterou se k nim dostávám.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11. Připadá mi, že pracovní záležitosti nepostupují dostatečně rychle, nebo že se v této oblasti příliš dlouho nic neděje.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12.Přestávám se ovládat, když se věci nevyvíjejí podle mých přání nebo když mi okolnosti nevyhovují.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rozhodně ne: </a:t>
            </a:r>
            <a:r>
              <a:rPr lang="cs-CZ" sz="2000" b="1" dirty="0">
                <a:solidFill>
                  <a:prstClr val="black"/>
                </a:solidFill>
              </a:rPr>
              <a:t>1 bod</a:t>
            </a:r>
            <a:r>
              <a:rPr lang="cs-CZ" sz="2000" dirty="0">
                <a:solidFill>
                  <a:prstClr val="black"/>
                </a:solidFill>
              </a:rPr>
              <a:t>, spíše ne</a:t>
            </a:r>
            <a:r>
              <a:rPr lang="cs-CZ" sz="2000" b="1" dirty="0">
                <a:solidFill>
                  <a:prstClr val="black"/>
                </a:solidFill>
              </a:rPr>
              <a:t>: 2 body</a:t>
            </a:r>
            <a:r>
              <a:rPr lang="cs-CZ" sz="2000" dirty="0">
                <a:solidFill>
                  <a:prstClr val="black"/>
                </a:solidFill>
              </a:rPr>
              <a:t>, spíše ano: </a:t>
            </a:r>
            <a:r>
              <a:rPr lang="cs-CZ" sz="2000" b="1" dirty="0">
                <a:solidFill>
                  <a:prstClr val="black"/>
                </a:solidFill>
              </a:rPr>
              <a:t>3 body</a:t>
            </a:r>
            <a:r>
              <a:rPr lang="cs-CZ" sz="2000" dirty="0">
                <a:solidFill>
                  <a:prstClr val="black"/>
                </a:solidFill>
              </a:rPr>
              <a:t>, jistě ano: </a:t>
            </a:r>
            <a:r>
              <a:rPr lang="cs-CZ" sz="2000" b="1" dirty="0">
                <a:solidFill>
                  <a:prstClr val="black"/>
                </a:solidFill>
              </a:rPr>
              <a:t>4 body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13. Kladu stejnou otázku znovu a znovu, aniž bych si uvědomoval, že už jsem na ni dostal odpověď.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14. Trávím spoustu času tím, že v duchu plánuji a přemýšlím o budoucích věcech a nevnímám současnost.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15. Pokračuji v práci i tehdy, když mi spolupracovníci říkají, že „padla“.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16. Rozčiluji se, když lidé nedosahují mých měřítek dokonalosti.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rozhodně ne: </a:t>
            </a:r>
            <a:r>
              <a:rPr lang="cs-CZ" sz="2000" b="1" dirty="0">
                <a:solidFill>
                  <a:prstClr val="black"/>
                </a:solidFill>
              </a:rPr>
              <a:t>1 bod</a:t>
            </a:r>
            <a:r>
              <a:rPr lang="cs-CZ" sz="2000" dirty="0">
                <a:solidFill>
                  <a:prstClr val="black"/>
                </a:solidFill>
              </a:rPr>
              <a:t>, spíše ne</a:t>
            </a:r>
            <a:r>
              <a:rPr lang="cs-CZ" sz="2000" b="1" dirty="0">
                <a:solidFill>
                  <a:prstClr val="black"/>
                </a:solidFill>
              </a:rPr>
              <a:t>: 2 body</a:t>
            </a:r>
            <a:r>
              <a:rPr lang="cs-CZ" sz="2000" dirty="0">
                <a:solidFill>
                  <a:prstClr val="black"/>
                </a:solidFill>
              </a:rPr>
              <a:t>, spíše ano: </a:t>
            </a:r>
            <a:r>
              <a:rPr lang="cs-CZ" sz="2000" b="1" dirty="0">
                <a:solidFill>
                  <a:prstClr val="black"/>
                </a:solidFill>
              </a:rPr>
              <a:t>3 body</a:t>
            </a:r>
            <a:r>
              <a:rPr lang="cs-CZ" sz="2000" dirty="0">
                <a:solidFill>
                  <a:prstClr val="black"/>
                </a:solidFill>
              </a:rPr>
              <a:t>, jistě ano: </a:t>
            </a:r>
            <a:r>
              <a:rPr lang="cs-CZ" sz="2000" b="1" dirty="0">
                <a:solidFill>
                  <a:prstClr val="black"/>
                </a:solidFill>
              </a:rPr>
              <a:t>4 body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900" dirty="0" smtClean="0"/>
              <a:t>17. Když se dostanu do situace, kterou nemohu řídit ani ovlivňovat, cítím se rozrušený.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9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900" dirty="0" smtClean="0"/>
              <a:t>18. Mám sklon si při práci dávat své vlastní termíny a pracovat pod jejich tlakem.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9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900" dirty="0" smtClean="0"/>
              <a:t>19. Když nepracuji, je těžké se pro mě uvolnit.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9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900" dirty="0" smtClean="0"/>
              <a:t>20. Strávím více času prací než zábavou s přáteli, koníčky a volnočasovými činnostmi.</a:t>
            </a:r>
            <a:endParaRPr lang="cs-CZ" sz="29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9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rozhodně ne: </a:t>
            </a:r>
            <a:r>
              <a:rPr lang="cs-CZ" sz="2000" b="1" dirty="0">
                <a:solidFill>
                  <a:prstClr val="black"/>
                </a:solidFill>
              </a:rPr>
              <a:t>1 bod</a:t>
            </a:r>
            <a:r>
              <a:rPr lang="cs-CZ" sz="2000" dirty="0">
                <a:solidFill>
                  <a:prstClr val="black"/>
                </a:solidFill>
              </a:rPr>
              <a:t>, spíše ne</a:t>
            </a:r>
            <a:r>
              <a:rPr lang="cs-CZ" sz="2000" b="1" dirty="0">
                <a:solidFill>
                  <a:prstClr val="black"/>
                </a:solidFill>
              </a:rPr>
              <a:t>: 2 body</a:t>
            </a:r>
            <a:r>
              <a:rPr lang="cs-CZ" sz="2000" dirty="0">
                <a:solidFill>
                  <a:prstClr val="black"/>
                </a:solidFill>
              </a:rPr>
              <a:t>, spíše ano: </a:t>
            </a:r>
            <a:r>
              <a:rPr lang="cs-CZ" sz="2000" b="1" dirty="0">
                <a:solidFill>
                  <a:prstClr val="black"/>
                </a:solidFill>
              </a:rPr>
              <a:t>3 body</a:t>
            </a:r>
            <a:r>
              <a:rPr lang="cs-CZ" sz="2000" dirty="0">
                <a:solidFill>
                  <a:prstClr val="black"/>
                </a:solidFill>
              </a:rPr>
              <a:t>, jistě ano: </a:t>
            </a:r>
            <a:r>
              <a:rPr lang="cs-CZ" sz="2000" b="1" dirty="0">
                <a:solidFill>
                  <a:prstClr val="black"/>
                </a:solidFill>
              </a:rPr>
              <a:t>4 body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4400" dirty="0" smtClean="0"/>
              <a:t>21. Mám sklon začínat projekty ještě před tím, než  byly připraveny.</a:t>
            </a:r>
            <a:endParaRPr lang="cs-CZ" sz="44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44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4400" dirty="0" smtClean="0"/>
              <a:t>22. Hodně mě rozladí, když udělám třeba i jen malou chybu.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44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4400" dirty="0" smtClean="0"/>
              <a:t>23. O práci hodně přemýšlím a věnuji jí víc času a energie než vztahům k přátelům a k lidem, které mám rád.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44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4400" dirty="0" smtClean="0"/>
              <a:t>24. Zapomínám, ignoruji nebo odbývám narozeniny, výročí, rodinná výročí a svátky.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44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4400" dirty="0" smtClean="0"/>
              <a:t>25. Dělám závažná rozhodnutí ještě předtím, než mám k dispozici potřebné údaje a než mám možnost si věc důkladně promyslet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rozhodně ne: </a:t>
            </a:r>
            <a:r>
              <a:rPr lang="cs-CZ" sz="2000" b="1" dirty="0">
                <a:solidFill>
                  <a:prstClr val="black"/>
                </a:solidFill>
              </a:rPr>
              <a:t>1 bod</a:t>
            </a:r>
            <a:r>
              <a:rPr lang="cs-CZ" sz="2000" dirty="0">
                <a:solidFill>
                  <a:prstClr val="black"/>
                </a:solidFill>
              </a:rPr>
              <a:t>, spíše ne</a:t>
            </a:r>
            <a:r>
              <a:rPr lang="cs-CZ" sz="2000" b="1" dirty="0">
                <a:solidFill>
                  <a:prstClr val="black"/>
                </a:solidFill>
              </a:rPr>
              <a:t>: 2 body</a:t>
            </a:r>
            <a:r>
              <a:rPr lang="cs-CZ" sz="2000" dirty="0">
                <a:solidFill>
                  <a:prstClr val="black"/>
                </a:solidFill>
              </a:rPr>
              <a:t>, spíše ano: </a:t>
            </a:r>
            <a:r>
              <a:rPr lang="cs-CZ" sz="2000" b="1" dirty="0">
                <a:solidFill>
                  <a:prstClr val="black"/>
                </a:solidFill>
              </a:rPr>
              <a:t>3 body</a:t>
            </a:r>
            <a:r>
              <a:rPr lang="cs-CZ" sz="2000" dirty="0">
                <a:solidFill>
                  <a:prstClr val="black"/>
                </a:solidFill>
              </a:rPr>
              <a:t>, jistě ano: </a:t>
            </a:r>
            <a:r>
              <a:rPr lang="cs-CZ" sz="2000" b="1" dirty="0">
                <a:solidFill>
                  <a:prstClr val="black"/>
                </a:solidFill>
              </a:rPr>
              <a:t>4 body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Vyhodnocení testu</a:t>
            </a:r>
          </a:p>
        </p:txBody>
      </p:sp>
      <p:sp>
        <p:nvSpPr>
          <p:cNvPr id="3481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Sečtěte body, které jste získali.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54 – 63 bodů  </a:t>
            </a:r>
            <a:r>
              <a:rPr lang="cs-CZ" b="1" smtClean="0">
                <a:solidFill>
                  <a:srgbClr val="C00000"/>
                </a:solidFill>
              </a:rPr>
              <a:t>lehká forma závislosti na práci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64 – 84 bodů  </a:t>
            </a:r>
            <a:r>
              <a:rPr lang="cs-CZ" b="1" smtClean="0">
                <a:solidFill>
                  <a:srgbClr val="C00000"/>
                </a:solidFill>
              </a:rPr>
              <a:t>střední forma závislosti na práci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85 a více          </a:t>
            </a:r>
            <a:r>
              <a:rPr lang="cs-CZ" b="1" smtClean="0">
                <a:solidFill>
                  <a:srgbClr val="C00000"/>
                </a:solidFill>
              </a:rPr>
              <a:t>těžká forma závislosti na práci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Diskutujte prosím o zkušenostech ze svého okolí či literatury.</a:t>
            </a:r>
            <a:endParaRPr lang="cs-CZ" dirty="0"/>
          </a:p>
        </p:txBody>
      </p:sp>
      <p:sp>
        <p:nvSpPr>
          <p:cNvPr id="3584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35843" name="Picture 21" descr="C:\Users\renata\AppData\Local\Microsoft\Windows\Temporary Internet Files\Content.IE5\GE1ZYA50\MC90005693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2060575"/>
            <a:ext cx="34956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600" smtClean="0"/>
              <a:t>Použitá literatura:</a:t>
            </a:r>
          </a:p>
        </p:txBody>
      </p:sp>
      <p:sp>
        <p:nvSpPr>
          <p:cNvPr id="3686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200" smtClean="0"/>
              <a:t>DOLEŽALOVÁ, Ladislava a Marie VLKOVÁ. </a:t>
            </a:r>
            <a:r>
              <a:rPr lang="cs-CZ" sz="1200" i="1" smtClean="0"/>
              <a:t>Občanský a společenskovědní základ</a:t>
            </a:r>
            <a:r>
              <a:rPr lang="cs-CZ" sz="1200" smtClean="0"/>
              <a:t>. Vyd. 1. Kralice na Hané: Computer Media, 2012, 2 sv. ISBN 978-80-7402-089-6. </a:t>
            </a:r>
          </a:p>
          <a:p>
            <a:pPr marL="0" indent="0">
              <a:buFont typeface="Arial" charset="0"/>
              <a:buNone/>
            </a:pPr>
            <a:endParaRPr lang="cs-CZ" sz="1200" smtClean="0"/>
          </a:p>
          <a:p>
            <a:pPr marL="0" indent="0">
              <a:buFont typeface="Arial" charset="0"/>
              <a:buNone/>
            </a:pPr>
            <a:r>
              <a:rPr lang="cs-CZ" sz="1200" smtClean="0"/>
              <a:t>NAKONEČNÝ, Milan. </a:t>
            </a:r>
            <a:r>
              <a:rPr lang="cs-CZ" sz="1200" i="1" smtClean="0"/>
              <a:t>Psychologie téměř pro každého</a:t>
            </a:r>
            <a:r>
              <a:rPr lang="cs-CZ" sz="1200" smtClean="0"/>
              <a:t>. Vyd. 1. Praha: Academia, 2004, 318 s. ISBN 80-200-1198-6.</a:t>
            </a:r>
            <a:endParaRPr lang="cs-CZ" sz="1200" smtClean="0">
              <a:latin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1200" smtClean="0">
                <a:latin typeface="Arial" charset="0"/>
              </a:rPr>
              <a:t>www.office.microsoft.com</a:t>
            </a:r>
          </a:p>
          <a:p>
            <a:pPr marL="0" indent="0">
              <a:buFont typeface="Arial" charset="0"/>
              <a:buNone/>
            </a:pPr>
            <a:endParaRPr 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</TotalTime>
  <Words>1025</Words>
  <Application>Microsoft Office PowerPoint</Application>
  <PresentationFormat>On-screen Show (4:3)</PresentationFormat>
  <Paragraphs>143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7" baseType="lpstr">
      <vt:lpstr>Calibri</vt:lpstr>
      <vt:lpstr>Arial</vt:lpstr>
      <vt:lpstr>Motiv systému Office</vt:lpstr>
      <vt:lpstr>Snímek 1</vt:lpstr>
      <vt:lpstr>Workoholismus</vt:lpstr>
      <vt:lpstr>Snímek 3</vt:lpstr>
      <vt:lpstr> Jsou to například věty typu:</vt:lpstr>
      <vt:lpstr>Snímek 5</vt:lpstr>
      <vt:lpstr>Snímek 6</vt:lpstr>
      <vt:lpstr>Nebezpečí</vt:lpstr>
      <vt:lpstr> Známý český psychiatr MUDr. Karel Nešpor vymezuje znaky workoholismu takto: </vt:lpstr>
      <vt:lpstr>Snímek 9</vt:lpstr>
      <vt:lpstr>Snímek 10</vt:lpstr>
      <vt:lpstr>Snímek 11</vt:lpstr>
      <vt:lpstr>Snímek 12</vt:lpstr>
      <vt:lpstr>Snímek 13</vt:lpstr>
      <vt:lpstr> Test rizika závislosti na práci  (Work addition risk test),  prof. B. Robinson</vt:lpstr>
      <vt:lpstr>Snímek 15</vt:lpstr>
      <vt:lpstr> </vt:lpstr>
      <vt:lpstr>rozhodně ne: 1 bod, spíše ne: 2 body, spíše ano: 3 body, jistě ano: 4 body</vt:lpstr>
      <vt:lpstr>rozhodně ne: 1 bod, spíše ne: 2 body, spíše ano: 3 body, jistě ano: 4 body</vt:lpstr>
      <vt:lpstr>rozhodně ne: 1 bod, spíše ne: 2 body, spíše ano: 3 body, jistě ano: 4 body</vt:lpstr>
      <vt:lpstr>rozhodně ne: 1 bod, spíše ne: 2 body, spíše ano: 3 body, jistě ano: 4 body</vt:lpstr>
      <vt:lpstr>rozhodně ne: 1 bod, spíše ne: 2 body, spíše ano: 3 body, jistě ano: 4 body</vt:lpstr>
      <vt:lpstr>Vyhodnocení testu</vt:lpstr>
      <vt:lpstr>Diskutujte prosím o zkušenostech ze svého okolí či literatury.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Workoholismus</dc:title>
  <dc:creator>Renáta Macečková</dc:creator>
  <cp:lastModifiedBy>DUM</cp:lastModifiedBy>
  <cp:revision>22</cp:revision>
  <dcterms:created xsi:type="dcterms:W3CDTF">2014-02-22T12:43:30Z</dcterms:created>
  <dcterms:modified xsi:type="dcterms:W3CDTF">2014-08-13T20:53:25Z</dcterms:modified>
</cp:coreProperties>
</file>