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569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094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548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292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984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11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110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729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02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612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430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440886-9938-46A9-A1FC-833AD1CC1F4F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A9363-D066-4E22-8811-6D6468AA4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520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6040" y="42743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VY_32_INOVACE_05-51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059832" y="908720"/>
            <a:ext cx="2504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3271199"/>
              </p:ext>
            </p:extLst>
          </p:nvPr>
        </p:nvGraphicFramePr>
        <p:xfrm>
          <a:off x="1404946" y="213285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4746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Hospodaření s teplem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27.6.2011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Na příkladech</a:t>
                      </a:r>
                      <a:r>
                        <a:rPr lang="cs-CZ" sz="1400" kern="50" baseline="0" dirty="0" smtClean="0">
                          <a:effectLst/>
                        </a:rPr>
                        <a:t> z praxe žáci řeší, jak lze teplo co nejvíce využít a zabránit jeho úniku.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286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Hospodaření s teplem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Začneme otázkami</a:t>
            </a:r>
          </a:p>
          <a:p>
            <a:r>
              <a:rPr lang="cs-CZ" sz="2000" b="1" dirty="0" smtClean="0"/>
              <a:t>Které látky jsou dobré vodiče tepla?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Které jsou dobré tepelné izolátory?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Kdy je šíření tepla užitečné?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Kdy je šíření tepla škodlivé?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Jak můžeme šíření tepla podpořit?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Jak můžeme šíření tepla omezit?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578558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Tepelné vodiče, nevodiče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Tepelná výměna vedením velmi dobře probíhá </a:t>
            </a:r>
            <a:r>
              <a:rPr lang="cs-CZ" sz="2000" dirty="0" smtClean="0"/>
              <a:t>v </a:t>
            </a:r>
            <a:r>
              <a:rPr lang="cs-CZ" sz="2000" b="1" dirty="0" smtClean="0">
                <a:solidFill>
                  <a:srgbClr val="FF0000"/>
                </a:solidFill>
              </a:rPr>
              <a:t>kovech</a:t>
            </a:r>
            <a:r>
              <a:rPr lang="cs-CZ" sz="2000" dirty="0" smtClean="0"/>
              <a:t> – </a:t>
            </a:r>
            <a:r>
              <a:rPr lang="cs-CZ" sz="2000" b="1" i="1" dirty="0" smtClean="0">
                <a:solidFill>
                  <a:srgbClr val="0070C0"/>
                </a:solidFill>
              </a:rPr>
              <a:t>jsou dobré tepelné  vodiče.</a:t>
            </a:r>
          </a:p>
          <a:p>
            <a:endParaRPr lang="cs-CZ" sz="2000" dirty="0" smtClean="0"/>
          </a:p>
          <a:p>
            <a:r>
              <a:rPr lang="cs-CZ" sz="2000" b="1" dirty="0" smtClean="0"/>
              <a:t>Hůře tepelná výměna probíhá </a:t>
            </a:r>
            <a:r>
              <a:rPr lang="cs-CZ" sz="2000" b="1" dirty="0" smtClean="0">
                <a:solidFill>
                  <a:srgbClr val="FF0000"/>
                </a:solidFill>
              </a:rPr>
              <a:t>ve skle </a:t>
            </a:r>
          </a:p>
          <a:p>
            <a:endParaRPr lang="cs-CZ" sz="2000" dirty="0" smtClean="0"/>
          </a:p>
          <a:p>
            <a:r>
              <a:rPr lang="cs-CZ" sz="2000" b="1" dirty="0" smtClean="0"/>
              <a:t>Ještě hůře </a:t>
            </a:r>
            <a:r>
              <a:rPr lang="cs-CZ" sz="2000" b="1" dirty="0" smtClean="0">
                <a:solidFill>
                  <a:srgbClr val="FF0000"/>
                </a:solidFill>
              </a:rPr>
              <a:t>ve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dřevě</a:t>
            </a:r>
          </a:p>
          <a:p>
            <a:endParaRPr lang="cs-CZ" sz="2000" dirty="0" smtClean="0"/>
          </a:p>
          <a:p>
            <a:r>
              <a:rPr lang="cs-CZ" sz="2000" b="1" dirty="0" smtClean="0"/>
              <a:t>Velmi špatně </a:t>
            </a:r>
            <a:r>
              <a:rPr lang="cs-CZ" sz="2000" b="1" dirty="0" smtClean="0">
                <a:solidFill>
                  <a:srgbClr val="FF0000"/>
                </a:solidFill>
              </a:rPr>
              <a:t>ve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vzduchu </a:t>
            </a:r>
          </a:p>
          <a:p>
            <a:endParaRPr lang="cs-CZ" sz="2000" dirty="0" smtClean="0"/>
          </a:p>
          <a:p>
            <a:r>
              <a:rPr lang="cs-CZ" sz="2000" b="1" dirty="0" smtClean="0"/>
              <a:t>Vůbec neprobíhá </a:t>
            </a:r>
            <a:r>
              <a:rPr lang="cs-CZ" sz="2000" b="1" dirty="0" smtClean="0">
                <a:solidFill>
                  <a:srgbClr val="FF0000"/>
                </a:solidFill>
              </a:rPr>
              <a:t>ve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vakuu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Dřevo, vzduch, vakuum </a:t>
            </a:r>
            <a:r>
              <a:rPr lang="cs-CZ" sz="2000" dirty="0" smtClean="0"/>
              <a:t>jsou </a:t>
            </a:r>
            <a:r>
              <a:rPr lang="cs-CZ" sz="2000" b="1" dirty="0" smtClean="0">
                <a:solidFill>
                  <a:srgbClr val="0070C0"/>
                </a:solidFill>
              </a:rPr>
              <a:t>tepelné izolanty.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3201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Užitečnost a škodlivost šíření tepla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Kde využíváme šíření tepla?</a:t>
            </a:r>
          </a:p>
          <a:p>
            <a:r>
              <a:rPr lang="cs-CZ" sz="2000" b="1" dirty="0" smtClean="0"/>
              <a:t>Při vaření chceme, aby se  teplo z vařiče dostalo co nejsnadněji do jídla. </a:t>
            </a:r>
          </a:p>
          <a:p>
            <a:r>
              <a:rPr lang="cs-CZ" sz="2000" b="1" dirty="0" smtClean="0"/>
              <a:t>Někdy chceme, aby teplo přecházelo z pevné látky do plynu nebo kapaliny – například z radiátoru ústředního topení do vzduchu.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Kde nám vadí únik tepla?</a:t>
            </a:r>
          </a:p>
          <a:p>
            <a:r>
              <a:rPr lang="cs-CZ" sz="2000" b="1" dirty="0" smtClean="0"/>
              <a:t>V zimním období chceme zabránit „utíkání“ tepla z domů (třeba okny)</a:t>
            </a:r>
          </a:p>
          <a:p>
            <a:r>
              <a:rPr lang="cs-CZ" sz="2000" b="1" dirty="0" smtClean="0"/>
              <a:t>Proč někdo vynalezl termosku?</a:t>
            </a:r>
          </a:p>
          <a:p>
            <a:endParaRPr lang="cs-CZ" sz="2000" b="1" dirty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Najdeš další příklady obou možností ?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9942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můžeme podpořit šíření tepla?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PROČ?</a:t>
            </a:r>
          </a:p>
          <a:p>
            <a:r>
              <a:rPr lang="cs-CZ" sz="2000" b="1" dirty="0" smtClean="0"/>
              <a:t>Pánve a hrnce vyrábíme z kovů</a:t>
            </a:r>
          </a:p>
          <a:p>
            <a:r>
              <a:rPr lang="cs-CZ" sz="2000" b="1" dirty="0" smtClean="0"/>
              <a:t>Dno hrnce nebo pánve musí být co nejrovnější</a:t>
            </a:r>
          </a:p>
          <a:p>
            <a:r>
              <a:rPr lang="cs-CZ" sz="2000" b="1" dirty="0" smtClean="0"/>
              <a:t>Mezi pokrm a dno nádoby dáváme olej nebo vodu</a:t>
            </a:r>
          </a:p>
          <a:p>
            <a:r>
              <a:rPr lang="cs-CZ" sz="2000" b="1" dirty="0" smtClean="0"/>
              <a:t>Radiátory topení se dělají ze „žeber“</a:t>
            </a:r>
          </a:p>
          <a:p>
            <a:r>
              <a:rPr lang="cs-CZ" sz="2000" b="1" dirty="0" smtClean="0"/>
              <a:t>Chladič chladniček je tvořen trubičkou se žebírky</a:t>
            </a:r>
          </a:p>
          <a:p>
            <a:r>
              <a:rPr lang="cs-CZ" sz="2000" b="1" dirty="0" smtClean="0"/>
              <a:t>Elektromotory mají chladící žebra</a:t>
            </a:r>
          </a:p>
          <a:p>
            <a:r>
              <a:rPr lang="cs-CZ" sz="2000" b="1" dirty="0" smtClean="0"/>
              <a:t>Chladič automobilu je složen ze soustavy trubiček</a:t>
            </a:r>
          </a:p>
          <a:p>
            <a:endParaRPr lang="cs-CZ" sz="2000" dirty="0"/>
          </a:p>
          <a:p>
            <a:r>
              <a:rPr lang="cs-CZ" sz="2000" b="1" dirty="0" smtClean="0">
                <a:solidFill>
                  <a:srgbClr val="0070C0"/>
                </a:solidFill>
              </a:rPr>
              <a:t>Nutná okolnost!</a:t>
            </a:r>
          </a:p>
          <a:p>
            <a:r>
              <a:rPr lang="cs-CZ" sz="2000" b="1" dirty="0" smtClean="0"/>
              <a:t>Vzduch se od pevného povrchu zahřeje. Když se nehýbe, dál jím teplo skoro neprochází. Proto </a:t>
            </a:r>
            <a:r>
              <a:rPr lang="cs-CZ" sz="2000" b="1" dirty="0" smtClean="0">
                <a:solidFill>
                  <a:srgbClr val="FF0000"/>
                </a:solidFill>
              </a:rPr>
              <a:t>musí vzduch </a:t>
            </a:r>
            <a:r>
              <a:rPr lang="cs-CZ" sz="2000" b="1" dirty="0" smtClean="0"/>
              <a:t>okolo povrchu </a:t>
            </a:r>
            <a:r>
              <a:rPr lang="cs-CZ" sz="2000" b="1" dirty="0" smtClean="0">
                <a:solidFill>
                  <a:srgbClr val="FF0000"/>
                </a:solidFill>
              </a:rPr>
              <a:t>proudit!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6228184" y="3212976"/>
            <a:ext cx="288032" cy="1202432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732239" y="3248408"/>
            <a:ext cx="19759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Čím větší plochou</a:t>
            </a:r>
          </a:p>
          <a:p>
            <a:r>
              <a:rPr lang="cs-CZ" b="1" dirty="0">
                <a:solidFill>
                  <a:srgbClr val="FF00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eplo prochází, tím</a:t>
            </a:r>
          </a:p>
          <a:p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FF0000"/>
                </a:solidFill>
              </a:rPr>
              <a:t>íc ho projde.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5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můžeme šíření tepla omezit?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Domy stavíme </a:t>
            </a:r>
            <a:r>
              <a:rPr lang="cs-CZ" sz="2000" b="1" dirty="0" smtClean="0">
                <a:solidFill>
                  <a:srgbClr val="FF0000"/>
                </a:solidFill>
              </a:rPr>
              <a:t>z dutých cihel nebo z tvárnic</a:t>
            </a:r>
            <a:r>
              <a:rPr lang="cs-CZ" sz="2000" dirty="0" smtClean="0"/>
              <a:t>, </a:t>
            </a:r>
            <a:r>
              <a:rPr lang="cs-CZ" sz="2000" b="1" dirty="0" smtClean="0"/>
              <a:t>které jsou dělené na mnoho komůrek, mezi kterými nemůže vzduch proudit.</a:t>
            </a:r>
          </a:p>
          <a:p>
            <a:endParaRPr lang="cs-CZ" sz="2000" dirty="0" smtClean="0"/>
          </a:p>
          <a:p>
            <a:r>
              <a:rPr lang="cs-CZ" sz="2000" b="1" dirty="0" smtClean="0"/>
              <a:t>Tepelně izolační materiály musí obsahovat hodně vzduchu, ale ten se nesmí pohybovat, protože by přenášel teplo prouděním.  Takovým materiálem je např</a:t>
            </a:r>
            <a:r>
              <a:rPr lang="cs-CZ" sz="2000" dirty="0" smtClean="0"/>
              <a:t>. </a:t>
            </a:r>
            <a:r>
              <a:rPr lang="cs-CZ" sz="2000" b="1" dirty="0" smtClean="0">
                <a:solidFill>
                  <a:srgbClr val="FF0000"/>
                </a:solidFill>
              </a:rPr>
              <a:t>vlna, bavlna, peří, minerální plsť („skelná vata“), </a:t>
            </a:r>
            <a:r>
              <a:rPr lang="cs-CZ" sz="2000" b="1" dirty="0" smtClean="0"/>
              <a:t>pěnový polystyren apod.</a:t>
            </a:r>
          </a:p>
          <a:p>
            <a:endParaRPr lang="cs-CZ" sz="2000" dirty="0" smtClean="0"/>
          </a:p>
          <a:p>
            <a:r>
              <a:rPr lang="cs-CZ" sz="2000" b="1" dirty="0" smtClean="0"/>
              <a:t>Okna se dělají s </a:t>
            </a:r>
            <a:r>
              <a:rPr lang="cs-CZ" sz="2000" b="1" dirty="0" smtClean="0">
                <a:solidFill>
                  <a:srgbClr val="FF0000"/>
                </a:solidFill>
              </a:rPr>
              <a:t>dvojitými skly</a:t>
            </a:r>
            <a:r>
              <a:rPr lang="cs-CZ" sz="2000" dirty="0" smtClean="0"/>
              <a:t>. </a:t>
            </a:r>
            <a:r>
              <a:rPr lang="cs-CZ" sz="2000" b="1" dirty="0" smtClean="0"/>
              <a:t>Zřeďuje se mezi skly vzduch.</a:t>
            </a:r>
          </a:p>
          <a:p>
            <a:endParaRPr lang="cs-CZ" sz="2000" dirty="0" smtClean="0"/>
          </a:p>
          <a:p>
            <a:r>
              <a:rPr lang="cs-CZ" sz="2000" b="1" dirty="0" smtClean="0"/>
              <a:t>Některá auta převážející potraviny jsou vyráběna </a:t>
            </a:r>
            <a:r>
              <a:rPr lang="cs-CZ" sz="2000" b="1" dirty="0" smtClean="0">
                <a:solidFill>
                  <a:srgbClr val="FF0000"/>
                </a:solidFill>
              </a:rPr>
              <a:t>s lesklým povrchem, </a:t>
            </a:r>
            <a:r>
              <a:rPr lang="cs-CZ" sz="2000" b="1" dirty="0" smtClean="0"/>
              <a:t>který málo tepelného záření vyzařuje i málo záření pohlcuje.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8347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Budeme přemýšlet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HŘEJE NÁS OBLEČENÍ I POD VODOU?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Představte si, že se v moři převrhl váš člun, vy se držíte dřevěného stožáru a čekáte na pomoc. 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Je výhodné shodit šaty a zůstat v plavkách?  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Proč?</a:t>
            </a:r>
            <a:endParaRPr lang="cs-CZ" sz="2000" b="1" dirty="0">
              <a:solidFill>
                <a:schemeClr val="tx2"/>
              </a:solidFill>
            </a:endParaRPr>
          </a:p>
        </p:txBody>
      </p:sp>
      <p:pic>
        <p:nvPicPr>
          <p:cNvPr id="1028" name="Picture 4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89040"/>
            <a:ext cx="1538935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8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Praktická situace k řešení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Vysvětlete, proč za bezvětří nás svetr hřeje dobře, ale za větru málo.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Co si oblečeme, když fouká vítr?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Documents and Settings\Jaroslava\Local Settings\Temporary Internet Files\Content.IE5\WVSIALUT\MC900235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01008"/>
            <a:ext cx="1747418" cy="177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100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Všímáme si okolí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U domů, které jsou vytápěny dálkovým topením z tepláren, vidíme někdy na čerstvě napadeném sněhu tmavé pruhy, na kterých sníh roztál.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O čem tyto „cestičky“ svědčí?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Když se objeví, je to dobré nebo špatné?</a:t>
            </a:r>
            <a:endParaRPr lang="cs-CZ" sz="2000" b="1" dirty="0">
              <a:solidFill>
                <a:schemeClr val="tx2"/>
              </a:solidFill>
            </a:endParaRPr>
          </a:p>
        </p:txBody>
      </p:sp>
      <p:pic>
        <p:nvPicPr>
          <p:cNvPr id="3079" name="Picture 7" descr="C:\Documents and Settings\Jaroslava\Local Settings\Temporary Internet Files\Content.IE5\J4TFFFTT\MC900098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84472"/>
            <a:ext cx="1437437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3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 něco z obýváku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Paní Útlocitné se nelíbily radiátory ústředního topení.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Udělala nad nimi dřevěnou poličku, </a:t>
            </a:r>
            <a:br>
              <a:rPr lang="cs-CZ" sz="2000" b="1" dirty="0" smtClean="0"/>
            </a:br>
            <a:r>
              <a:rPr lang="cs-CZ" sz="2000" b="1" dirty="0" smtClean="0"/>
              <a:t>na kterou dala vázičky, </a:t>
            </a:r>
          </a:p>
          <a:p>
            <a:pPr marL="0" indent="0">
              <a:buNone/>
            </a:pPr>
            <a:r>
              <a:rPr lang="cs-CZ" sz="2000" b="1" dirty="0" smtClean="0"/>
              <a:t>a před radiátory ještě pověsila závěs.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Co se stane?</a:t>
            </a:r>
            <a:endParaRPr lang="cs-CZ" sz="2000" b="1" dirty="0"/>
          </a:p>
        </p:txBody>
      </p:sp>
      <p:pic>
        <p:nvPicPr>
          <p:cNvPr id="4100" name="Picture 4" descr="C:\Documents and Settings\Jaroslava\Local Settings\Temporary Internet Files\Content.IE5\T2UJXCPS\MP9004019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3364733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82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 ještě něco z praxe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Víte, proč má požárník oblek se stříbřitým povrchem a uvnitř má vzdušnou tkaninu?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Pro případ nehody v horách nebo dopravní nehody se hodí stříbřitě lesklá fólie, do které raněného můžete zabalit, aby neprochladl.</a:t>
            </a:r>
            <a:endParaRPr lang="cs-CZ" sz="2000" b="1" dirty="0"/>
          </a:p>
        </p:txBody>
      </p:sp>
      <p:pic>
        <p:nvPicPr>
          <p:cNvPr id="5122" name="Picture 2" descr="C:\Documents and Settings\Jaroslava\Local Settings\Temporary Internet Files\Content.IE5\9ODUGKQ1\MP9002277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57301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264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000" dirty="0"/>
              <a:t>RAUNER, Karel – hlavní autor. </a:t>
            </a:r>
            <a:r>
              <a:rPr lang="cs-CZ" sz="2000" i="1" dirty="0"/>
              <a:t>Fyzika 8 učebnice pro základní školy a víceletá gymnázia.</a:t>
            </a:r>
            <a:r>
              <a:rPr lang="cs-CZ" sz="2000" dirty="0"/>
              <a:t> 1. vydání. Plzeň: Nakladatelství Fraus, 2006. </a:t>
            </a:r>
          </a:p>
          <a:p>
            <a:pPr marL="0" indent="0">
              <a:buNone/>
            </a:pPr>
            <a:r>
              <a:rPr lang="cs-CZ" sz="2000" dirty="0"/>
              <a:t>      ISBN 80-7238-525-9</a:t>
            </a:r>
          </a:p>
          <a:p>
            <a:r>
              <a:rPr lang="cs-CZ" sz="2000" dirty="0"/>
              <a:t>MACHÁČEK, Martin. </a:t>
            </a:r>
            <a:r>
              <a:rPr lang="cs-CZ" sz="2000" i="1" dirty="0"/>
              <a:t>Fyzika 8 pro základní školy a víceletá gymnázia. </a:t>
            </a:r>
          </a:p>
          <a:p>
            <a:pPr marL="0" indent="0">
              <a:buNone/>
            </a:pPr>
            <a:r>
              <a:rPr lang="cs-CZ" sz="2000" i="1" dirty="0"/>
              <a:t>      </a:t>
            </a:r>
            <a:r>
              <a:rPr lang="cs-CZ" sz="2000" dirty="0"/>
              <a:t>Dotisk 2. vydání. Praha: Prometheus, 2001. ISBN 80-7196-220-1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2011-06-27].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8689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667</Words>
  <Application>Microsoft Office PowerPoint</Application>
  <PresentationFormat>Předvádění na obrazovce (4:3)</PresentationFormat>
  <Paragraphs>124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Hospodaření s teplem</vt:lpstr>
      <vt:lpstr>Tepelné vodiče, nevodiče</vt:lpstr>
      <vt:lpstr>Užitečnost a škodlivost šíření tepla</vt:lpstr>
      <vt:lpstr>Jak můžeme podpořit šíření tepla?</vt:lpstr>
      <vt:lpstr>Jak můžeme šíření tepla omezit? </vt:lpstr>
      <vt:lpstr>Budeme přemýšlet</vt:lpstr>
      <vt:lpstr>Praktická situace k řešení</vt:lpstr>
      <vt:lpstr>Všímáme si okolí</vt:lpstr>
      <vt:lpstr>A něco z obýváku</vt:lpstr>
      <vt:lpstr>A ještě něco z praxe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34</cp:revision>
  <dcterms:created xsi:type="dcterms:W3CDTF">2011-06-27T18:27:44Z</dcterms:created>
  <dcterms:modified xsi:type="dcterms:W3CDTF">2012-04-10T18:06:03Z</dcterms:modified>
</cp:coreProperties>
</file>