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73" r:id="rId10"/>
    <p:sldId id="274" r:id="rId11"/>
    <p:sldId id="263" r:id="rId12"/>
    <p:sldId id="264" r:id="rId13"/>
    <p:sldId id="267" r:id="rId14"/>
    <p:sldId id="268" r:id="rId15"/>
    <p:sldId id="269" r:id="rId16"/>
    <p:sldId id="270" r:id="rId17"/>
    <p:sldId id="265" r:id="rId18"/>
    <p:sldId id="271" r:id="rId19"/>
    <p:sldId id="272" r:id="rId20"/>
    <p:sldId id="266" r:id="rId21"/>
    <p:sldId id="281" r:id="rId22"/>
    <p:sldId id="275" r:id="rId23"/>
    <p:sldId id="280" r:id="rId24"/>
    <p:sldId id="282" r:id="rId25"/>
    <p:sldId id="283" r:id="rId26"/>
    <p:sldId id="284" r:id="rId27"/>
    <p:sldId id="285" r:id="rId28"/>
    <p:sldId id="286" r:id="rId29"/>
    <p:sldId id="287" r:id="rId30"/>
    <p:sldId id="290" r:id="rId31"/>
    <p:sldId id="288" r:id="rId32"/>
    <p:sldId id="277" r:id="rId33"/>
    <p:sldId id="276" r:id="rId34"/>
    <p:sldId id="278" r:id="rId35"/>
    <p:sldId id="279" r:id="rId36"/>
    <p:sldId id="291" r:id="rId37"/>
    <p:sldId id="289" r:id="rId38"/>
    <p:sldId id="292" r:id="rId3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41611F-5530-4723-AD23-803DC829F539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1E7032-8422-40AE-8029-FD9C2FE195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F62EF7-40A0-4558-A7A3-C723D8D86F2E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922CE-420E-4900-B4D6-104524344C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B53D8-E703-4FA8-AD9B-DB247D5164A6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2B1B6-0A08-4F1E-A3D5-08DF224F71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C101F9-AFE1-460E-892E-FBF044FD91A7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3459EC-EEB8-4347-BC8F-3C469F8B9C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61911-2DC5-449A-81F6-5D699CCA5992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EA1641-6B42-4274-99EE-08EDA4E87E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0A000-C1E8-4532-A967-1A59A18F1770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439E6-24FA-4C69-B038-6577E38788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BF9576-41A6-47B5-97D5-F6101AD41E49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75B3F-1654-4C80-AB2C-71388A5A70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DF466-BC0E-4BB4-A1CF-D5D06176EDE9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84BF4-E0C7-43F7-A022-30796FEEDC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AEF6B2-2D4B-45B4-8884-B5C17A98E791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29268-A075-4EC1-93A3-700FE412BC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AC6D83-C750-4B21-AC6E-24564C6C6C0A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137EA6-FB69-412B-A272-FDD59C17E1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B48F65-45D1-4490-9587-B0CD7694FD29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2E485-FD37-441D-8753-233B955FC9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CBF3938-6231-4B6C-A078-A5FCD9F00515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114683A-C56B-4E9A-BCE3-2A345DD671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476750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První dojem a jak ho tvořit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Renáta Macečková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ZSV – Člověk ve společnosti a jako jedinec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 ročník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23. 2. 2014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tohoto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je poskytnout žákům základní informace o problémech spojených s tvořením prvního dojmu a následně je zopakovat.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charset="0"/>
                          <a:cs typeface="Arial" charset="0"/>
                        </a:rPr>
                        <a:t>DUM je ve formátu PowerPoint 2010. V prezentaci jsou také obsaženy otázky k  zamyšlení. Na  závěr žáci ve skupině s učitelem diskutují o samostatně vypracovaném úkolu, jehož zadání je na 31. straně prezentace. Není potřeba připojení k internetu, DUM neobsahuje zvukové soubory.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3353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První dojem a jak ho tvořit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První dojem vzniká během chvilky, ale někdy ovlivní Váš život na celé roky!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Víte, jak dlouho trvá vytvoření prvního dojmu?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900113" y="4076700"/>
            <a:ext cx="7200900" cy="16557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/>
                </a:solidFill>
              </a:rPr>
              <a:t>10 vteřin – 4 minuty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Víte, co je to haló efekt?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                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1511300" y="1433513"/>
            <a:ext cx="6337300" cy="23764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Znamená zaujetí postoje k člověku na základě jeho jednoho převažujícího rysu.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Bývá jednou z chyb prvního dojmu.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468313" y="4437063"/>
            <a:ext cx="8424862" cy="22320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u="sng" dirty="0">
                <a:solidFill>
                  <a:schemeClr val="tx1"/>
                </a:solidFill>
              </a:rPr>
              <a:t>Příklad:</a:t>
            </a:r>
            <a:r>
              <a:rPr lang="cs-CZ" sz="2000" b="1" dirty="0">
                <a:solidFill>
                  <a:schemeClr val="tx1"/>
                </a:solidFill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dirty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Člověka, který na nás udělal dobrý první dojem, budeme posuzovat jako inteligentního a sympatického.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dirty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Člověku nesympatickému přisuzujeme spíše záporné povahové vlastnosti.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Zobecňováním dochází k vymezení</a:t>
            </a:r>
            <a:r>
              <a:rPr lang="cs-CZ" b="1" smtClean="0"/>
              <a:t> </a:t>
            </a:r>
            <a:r>
              <a:rPr lang="cs-CZ" u="sng" smtClean="0"/>
              <a:t>stereotypů</a:t>
            </a:r>
            <a:r>
              <a:rPr lang="cs-CZ" smtClean="0"/>
              <a:t> a </a:t>
            </a:r>
            <a:r>
              <a:rPr lang="cs-CZ" u="sng" smtClean="0"/>
              <a:t>předsudků</a:t>
            </a:r>
            <a:r>
              <a:rPr lang="cs-CZ" smtClean="0"/>
              <a:t>. Například: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Člověk s brýlemi je vzdělaný.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Němci jsou pečliví.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Dovedete uvést další příklady?</a:t>
            </a:r>
          </a:p>
        </p:txBody>
      </p:sp>
      <p:pic>
        <p:nvPicPr>
          <p:cNvPr id="17411" name="Picture 3" descr="C:\Users\renata\AppData\Local\Microsoft\Windows\Temporary Internet Files\Content.IE5\PKF92C9V\MC90031180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3429000"/>
            <a:ext cx="2590800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Lidská psychika funguje tak, že většinou neradi korigujeme svoje původní názory.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Proto je první dojem tak důležitý.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650" y="3429000"/>
            <a:ext cx="7632700" cy="23764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Nikdy nedostanete druhou šanci udělat první dojem! </a:t>
            </a:r>
            <a:endParaRPr lang="cs-CZ" sz="4000" dirty="0"/>
          </a:p>
        </p:txBody>
      </p:sp>
      <p:pic>
        <p:nvPicPr>
          <p:cNvPr id="18436" name="Picture 2" descr="C:\Users\renata\AppData\Local\Microsoft\Windows\Temporary Internet Files\Content.IE5\P8E4ELXE\MC9004404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08850" y="4508500"/>
            <a:ext cx="13684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Důležitý je celkový dojem. </a:t>
            </a:r>
            <a:br>
              <a:rPr lang="cs-CZ" dirty="0" smtClean="0"/>
            </a:br>
            <a:r>
              <a:rPr lang="cs-CZ" dirty="0" smtClean="0"/>
              <a:t>Co si pod tím představujete?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Vzhled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Gesta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Otevřenost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Inteligence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Úroveň mluvy atd.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Můžete se stoprocentně chovat podle příručky, ale to Vám úspěch nezaručí. Na pohled budete dokonalí, ale bez potřebné uvolněnosti.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Je vhodné, abyste se základní návyky naučili používat bez stresu a napětí.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Během krátké doby, kdy se tvoří první dojem, je nedostatek času pro působení mluveného slova.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Prakticky všechny informace jsou předávány pomocí neverbální komunikace. 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Ta zahrnuje mnoho faktorů: 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1. Komunikace vzhledem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Upravenost oblečení signalizuje příslušnost k vrstvě nebo k názorovému proudu. Jedná se často o opomíjený aspekt neverbální komunikace, zejména v obchodní komunikaci.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spcBef>
                <a:spcPct val="20000"/>
              </a:spcBef>
            </a:pPr>
            <a:r>
              <a:rPr lang="cs-CZ" sz="2800" smtClean="0">
                <a:solidFill>
                  <a:srgbClr val="000000"/>
                </a:solidFill>
              </a:rPr>
              <a:t>Oficiální záležitost = seriózní oblečení</a:t>
            </a:r>
            <a:br>
              <a:rPr lang="cs-CZ" sz="2800" smtClean="0">
                <a:solidFill>
                  <a:srgbClr val="000000"/>
                </a:solidFill>
              </a:rPr>
            </a:br>
            <a:endParaRPr lang="cs-CZ" sz="28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/>
              <a:t>Ženy</a:t>
            </a:r>
            <a:r>
              <a:rPr lang="cs-CZ" dirty="0" smtClean="0"/>
              <a:t> – ideální je střízlivý kostým, či halenka se sukní (neutrálních a tlumených barev).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Na co si má dát žena pozor ?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Odhalená ramena působí vyzývavě.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Střízlivý účes.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Vhodné doplňky.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Nepoužívat výrazné parfémy.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Volit umírněné líčení.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Pozor na délku sukně!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b="1" smtClean="0"/>
              <a:t>Muži</a:t>
            </a:r>
            <a:r>
              <a:rPr lang="cs-CZ" sz="2800" smtClean="0"/>
              <a:t> – pro oficiální záležitost je vhodný oblek (respektive kalhoty a sako) spíše tmavších barev, košile a kravata. Barva a vzor kravaty by měly být spíše tlumenější.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Na co si má dát muž pozor?</a:t>
            </a:r>
          </a:p>
          <a:p>
            <a:pPr marL="0" indent="0">
              <a:buFont typeface="Arial" charset="0"/>
              <a:buNone/>
            </a:pPr>
            <a:endParaRPr lang="cs-CZ" sz="2800" smtClean="0"/>
          </a:p>
          <a:p>
            <a:pPr marL="0" indent="0">
              <a:buFont typeface="Arial" charset="0"/>
              <a:buNone/>
            </a:pPr>
            <a:r>
              <a:rPr lang="cs-CZ" sz="2800" smtClean="0"/>
              <a:t>Řetízky kolem krku a zápěstí. 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Ponožky tmavé, bez vzoru. Rozhodně ne bílé!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Šněrovací polobotky, nikoliv mokasíny.</a:t>
            </a:r>
          </a:p>
          <a:p>
            <a:pPr marL="0" indent="0">
              <a:buFont typeface="Arial" charset="0"/>
              <a:buNone/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2. Podání ruky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b="1" smtClean="0"/>
              <a:t>Energický stisk ruky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Předznamenává osobu otevřenou, upřímnou, optimisticky založenou, cílevědomou, s chutí do života.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Slabý stisk ruky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Je známkou málo sebejisté osoby s pocitem obav a osamělosti.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Měkký stisk ruky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„leklá ryba“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Prozradí osobu neprůbojnou, snadno ovlivnitelnou, s nízkou sebedůvěrou a naopak s velkou dávkou lhostejnosti a apatie.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Protějšek také může nabýt dojmu, že Vám nestojí ani za stisk ruky.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Ruka podaná dlaní vzhůru</a:t>
            </a:r>
          </a:p>
        </p:txBody>
      </p:sp>
      <p:pic>
        <p:nvPicPr>
          <p:cNvPr id="2867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8738" y="1989138"/>
            <a:ext cx="4519612" cy="3389312"/>
          </a:xfrm>
        </p:spPr>
      </p:pic>
      <p:sp>
        <p:nvSpPr>
          <p:cNvPr id="2867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Lidé bývají srdeční a přátelští, ale také mohou trpět nedostatkem sebedůvěry a psychickou labilitou.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Může to naznačovat znaky poddajnosti, pocit podřazenosti. </a:t>
            </a:r>
          </a:p>
        </p:txBody>
      </p:sp>
      <p:sp>
        <p:nvSpPr>
          <p:cNvPr id="6" name="Šipka dolů 5"/>
          <p:cNvSpPr/>
          <p:nvPr/>
        </p:nvSpPr>
        <p:spPr>
          <a:xfrm rot="19118743">
            <a:off x="715963" y="2405063"/>
            <a:ext cx="484187" cy="11509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677" name="TextovéPole 6"/>
          <p:cNvSpPr txBox="1">
            <a:spLocks noChangeArrowheads="1"/>
          </p:cNvSpPr>
          <p:nvPr/>
        </p:nvSpPr>
        <p:spPr bwMode="auto">
          <a:xfrm>
            <a:off x="0" y="5334000"/>
            <a:ext cx="277813" cy="23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00">
                <a:latin typeface="Calibri" pitchFamily="34" charset="0"/>
              </a:rPr>
              <a:t>1)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Ruka podaná shora</a:t>
            </a:r>
          </a:p>
        </p:txBody>
      </p:sp>
      <p:pic>
        <p:nvPicPr>
          <p:cNvPr id="29698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69863" y="2133600"/>
            <a:ext cx="4325937" cy="3243263"/>
          </a:xfrm>
        </p:spPr>
      </p:pic>
      <p:sp>
        <p:nvSpPr>
          <p:cNvPr id="29699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Podá-li protějšek ruku dlaní dolů, pak má zřejmě dostatek sebevědomí a působí příliš dominantně.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7" name="Šipka dolů 6"/>
          <p:cNvSpPr/>
          <p:nvPr/>
        </p:nvSpPr>
        <p:spPr>
          <a:xfrm rot="20636327">
            <a:off x="1409700" y="2133600"/>
            <a:ext cx="484188" cy="977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701" name="TextovéPole 7"/>
          <p:cNvSpPr txBox="1">
            <a:spLocks noChangeArrowheads="1"/>
          </p:cNvSpPr>
          <p:nvPr/>
        </p:nvSpPr>
        <p:spPr bwMode="auto">
          <a:xfrm>
            <a:off x="209550" y="5373688"/>
            <a:ext cx="277813" cy="23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00">
                <a:latin typeface="Calibri" pitchFamily="34" charset="0"/>
              </a:rPr>
              <a:t>2)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Ruka podaná jen prsty</a:t>
            </a:r>
          </a:p>
        </p:txBody>
      </p:sp>
      <p:pic>
        <p:nvPicPr>
          <p:cNvPr id="30722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79388" y="1773238"/>
            <a:ext cx="4038600" cy="3028950"/>
          </a:xfrm>
        </p:spPr>
      </p:pic>
      <p:sp>
        <p:nvSpPr>
          <p:cNvPr id="30723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Od této osoby je možné očekávat vypočítavost, chladné jednání, nedůvěřivost, případně psychickou nevyrovnanost.</a:t>
            </a:r>
          </a:p>
        </p:txBody>
      </p:sp>
      <p:sp>
        <p:nvSpPr>
          <p:cNvPr id="30724" name="TextovéPole 5"/>
          <p:cNvSpPr txBox="1">
            <a:spLocks noChangeArrowheads="1"/>
          </p:cNvSpPr>
          <p:nvPr/>
        </p:nvSpPr>
        <p:spPr bwMode="auto">
          <a:xfrm>
            <a:off x="195263" y="4868863"/>
            <a:ext cx="277812" cy="23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00">
                <a:latin typeface="Calibri" pitchFamily="34" charset="0"/>
              </a:rPr>
              <a:t>3)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 na co si ještě dát pozor?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288" y="1557338"/>
            <a:ext cx="8229600" cy="4525962"/>
          </a:xfrm>
        </p:spPr>
        <p:txBody>
          <a:bodyPr rtlCol="0"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Dodržovat pravidla společenského chování (ten, kdo je v hierarchii níže, zdraví jako první a počká na podání ruky).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Ruku stiskněte krátce a pevně, ale ne drtivě (maximálně 3 vteřiny).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Při podání dlaň směřuje doleva – je to sympatický projev mezi sobě rovnými.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Pozor na nepříjemně vlhké ruce. Pokud je to možné, raději si je otřete kapesníkem.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Další doprovodná gesta (položení na paži, rameno) mohou působit dominantně.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Úkol:</a:t>
            </a:r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Vstaňte prosím a pozdravte se podáním ruky s dalšími spolužáky.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pic>
        <p:nvPicPr>
          <p:cNvPr id="32771" name="Picture 6" descr="C:\Users\renata\AppData\Local\Microsoft\Windows\Temporary Internet Files\Content.IE5\C6N9WC9J\MC9003569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2924175"/>
            <a:ext cx="2433637" cy="287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Celkově je gestikulace ovlivněna: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Typem temperamentu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Věkem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Pohlavím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3. Výraz obličeje (mimika)</a:t>
            </a:r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Vyjadřuje základní emoce. Je důležité, aby komunikace byla přiměřená a přirozená.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4. Tělesný postoj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Dáváme jím najevo, vzájemný vztah, otevřenost, uzavřenost.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Rovné držení těla – vyjadřuje dobré sebevědomí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Shrbené držení těla – naopak nízké sebevědomí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Svěšená ramena – značí nejistotu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Znáte, jakým cizím slovem je označován?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08175" y="5805488"/>
            <a:ext cx="4248150" cy="5032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tx1"/>
                </a:solidFill>
              </a:rPr>
              <a:t>POSTUROLOGIE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5. Vzdálenost těl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neboli PROXEMIKA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Spočívá ve vyjádření vztahu k druhému člověku, a to ve vzdálenosti, kterou od sebe komunikující subjekty zaujímají.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Každý člověk má svůj vlastní osobní prostor a jeho narušení vnímá velmi nelibě. 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Obvykle to při rozhovoru bývá 45 cm, ale jeho velikost lze vysledovat ze signálů, které Vám druhá strana dává.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Dovedete uvést příklad?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Osoba se odtahuje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Lehce si odsedne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Couvá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6. Oční kontakt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Je velmi důležitý, často mimo naši kontrolu.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Pohled by měl být </a:t>
            </a:r>
            <a:r>
              <a:rPr lang="cs-CZ" u="sng" dirty="0" smtClean="0"/>
              <a:t>přímý</a:t>
            </a:r>
            <a:r>
              <a:rPr lang="cs-CZ" dirty="0" smtClean="0"/>
              <a:t>, neměl by těkat.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Měl by být </a:t>
            </a:r>
            <a:r>
              <a:rPr lang="cs-CZ" u="sng" dirty="0" smtClean="0"/>
              <a:t>přiměřeně</a:t>
            </a:r>
            <a:r>
              <a:rPr lang="cs-CZ" dirty="0" smtClean="0"/>
              <a:t> dlouhý.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Někdy může osoba, která s Vámi jedná, volit záměrně dlouhý pohled do Vašich očí. Testuje Vaši výdrž a snaží se tímto nad Vámi získat „navrch“.  Pokud již musíte pohledem uhnout, učiňte tak  vždy do strany, nikoliv dolů. To je většinou doprovázeno skloněním hlavy, což signalizuje „ústup z pozice“.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7. Haptika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Odhadnete, co toto slovo znamená?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KOMUNIKACE DOTYKEM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Co může například znamenat poklepání po rameni?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8. Komunikace předmětem</a:t>
            </a:r>
          </a:p>
        </p:txBody>
      </p:sp>
      <p:sp>
        <p:nvSpPr>
          <p:cNvPr id="409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Mohou to být brýle, ukazovátko....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Pohrávání si s tužkou, kapesníčkem apod. značí nervozitu.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9. Chronemika</a:t>
            </a:r>
          </a:p>
        </p:txBody>
      </p:sp>
      <p:sp>
        <p:nvSpPr>
          <p:cNvPr id="419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Vyjadřuje schopnost člověka hospodařit s časem (kolik času věnuje jednotlivým osobám, činnostem, jak je dochvilný).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Pokud například na domluvenou schůzku přijdete pozdě, je první dojem velmi negativně ovlivněn.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10.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Nejjistější způsob, jak si o Vás ostatní mohou vytvořit špatný úsudek během prvních čtyř minut, je mít sám na sebe špatný názor!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Mějte proto o sobě dobré mínění a realistický obraz.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Úkol:</a:t>
            </a:r>
          </a:p>
        </p:txBody>
      </p:sp>
      <p:sp>
        <p:nvSpPr>
          <p:cNvPr id="440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Uvidíte 5 obrázků a o každém z nich napište přibližně po jedné minutě několik vět.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50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5059" name="Picture 2" descr="C:\Users\renata\AppData\Local\Microsoft\Windows\Temporary Internet Files\Content.IE5\GE1ZYA50\MP90043090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6563" y="0"/>
            <a:ext cx="82708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60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6083" name="Picture 2" descr="C:\Users\renata\AppData\Local\Microsoft\Windows\Temporary Internet Files\Content.IE5\P8E4ELXE\MP90040913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0"/>
            <a:ext cx="45608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71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7107" name="Picture 2" descr="C:\Users\renata\AppData\Local\Microsoft\Windows\Temporary Internet Files\Content.IE5\P8E4ELXE\MP90044232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-1385888"/>
            <a:ext cx="6048375" cy="9074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81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8131" name="Picture 3" descr="C:\Users\renata\AppData\Local\Microsoft\Windows\Temporary Internet Files\Content.IE5\GE1ZYA50\MP90044222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91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9155" name="Picture 2" descr="C:\Users\renata\AppData\Local\Microsoft\Windows\Temporary Internet Files\Content.IE5\P8E4ELXE\MP90044871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6000" y="0"/>
            <a:ext cx="4572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501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Diskutujte ve skupině, v čem jste se shodli a v čem nikoli.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</a:p>
        </p:txBody>
      </p:sp>
      <p:sp>
        <p:nvSpPr>
          <p:cNvPr id="512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200" smtClean="0"/>
              <a:t>obr. 1-3 : [2014-02-23]. Foto z archivu autorky.</a:t>
            </a:r>
            <a:endParaRPr lang="cs-CZ" sz="1200" smtClean="0">
              <a:latin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200" smtClean="0">
                <a:latin typeface="Arial" charset="0"/>
              </a:rPr>
              <a:t>www.office.microsoft.com</a:t>
            </a:r>
          </a:p>
          <a:p>
            <a:pPr marL="0" indent="0">
              <a:buFont typeface="Arial" charset="0"/>
              <a:buNone/>
            </a:pPr>
            <a:endParaRPr lang="cs-CZ" sz="1200" smtClean="0">
              <a:solidFill>
                <a:srgbClr val="000000"/>
              </a:solidFill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solidFill>
                <a:srgbClr val="000000"/>
              </a:solidFill>
            </a:endParaRPr>
          </a:p>
          <a:p>
            <a:pPr marL="0" indent="0">
              <a:buFont typeface="Arial" charset="0"/>
              <a:buNone/>
            </a:pPr>
            <a:r>
              <a:rPr lang="cs-CZ" sz="1200" smtClean="0">
                <a:solidFill>
                  <a:srgbClr val="000000"/>
                </a:solidFill>
              </a:rPr>
              <a:t>Použitá literatura:</a:t>
            </a:r>
          </a:p>
          <a:p>
            <a:pPr marL="0" indent="0">
              <a:buFont typeface="Arial" charset="0"/>
              <a:buNone/>
            </a:pPr>
            <a:endParaRPr lang="cs-CZ" sz="1200" smtClean="0">
              <a:solidFill>
                <a:srgbClr val="000000"/>
              </a:solidFill>
            </a:endParaRPr>
          </a:p>
          <a:p>
            <a:pPr marL="0" indent="0">
              <a:buFont typeface="Arial" charset="0"/>
              <a:buNone/>
            </a:pPr>
            <a:r>
              <a:rPr lang="cs-CZ" sz="1200" smtClean="0">
                <a:solidFill>
                  <a:srgbClr val="000000"/>
                </a:solidFill>
              </a:rPr>
              <a:t>DOLEŽALOVÁ, Ladislava a Marie VLKOVÁ. </a:t>
            </a:r>
            <a:r>
              <a:rPr lang="cs-CZ" sz="1200" i="1" smtClean="0">
                <a:solidFill>
                  <a:srgbClr val="000000"/>
                </a:solidFill>
              </a:rPr>
              <a:t>Občanský a společenskovědní základ</a:t>
            </a:r>
            <a:r>
              <a:rPr lang="cs-CZ" sz="1200" smtClean="0">
                <a:solidFill>
                  <a:srgbClr val="000000"/>
                </a:solidFill>
              </a:rPr>
              <a:t>. Vyd. 1. Kralice na Hané: Computer Media, 2012, 2 sv. ISBN 978-80-7402-089-6. </a:t>
            </a:r>
          </a:p>
          <a:p>
            <a:pPr marL="0" indent="0">
              <a:buFont typeface="Arial" charset="0"/>
              <a:buNone/>
            </a:pPr>
            <a:endParaRPr lang="cs-CZ" sz="1200" smtClean="0"/>
          </a:p>
          <a:p>
            <a:pPr marL="0" indent="0">
              <a:buFont typeface="Arial" charset="0"/>
              <a:buNone/>
            </a:pPr>
            <a:r>
              <a:rPr lang="cs-CZ" sz="1200" smtClean="0"/>
              <a:t>DOLEŽALOVÁ, Ladislava a Dagmar PROCHÁZKOVÁ. </a:t>
            </a:r>
            <a:r>
              <a:rPr lang="cs-CZ" sz="1200" i="1" smtClean="0"/>
              <a:t>Občanský a společenskovědní základ: Psychologie</a:t>
            </a:r>
            <a:r>
              <a:rPr lang="cs-CZ" sz="1200" smtClean="0"/>
              <a:t>. Kralice na Hané: Computer Media, s.r.o., 2010. ISBN 978-80-7402-060-5. </a:t>
            </a:r>
            <a:endParaRPr lang="cs-CZ" sz="1200" smtClean="0">
              <a:solidFill>
                <a:srgbClr val="000000"/>
              </a:solidFill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solidFill>
                <a:srgbClr val="000000"/>
              </a:solidFill>
            </a:endParaRPr>
          </a:p>
          <a:p>
            <a:pPr marL="0" indent="0">
              <a:buFont typeface="Arial" charset="0"/>
              <a:buNone/>
            </a:pPr>
            <a:r>
              <a:rPr lang="cs-CZ" sz="1200" smtClean="0">
                <a:solidFill>
                  <a:srgbClr val="000000"/>
                </a:solidFill>
              </a:rPr>
              <a:t>NAKONEČNÝ, Milan. </a:t>
            </a:r>
            <a:r>
              <a:rPr lang="cs-CZ" sz="1200" i="1" smtClean="0">
                <a:solidFill>
                  <a:srgbClr val="000000"/>
                </a:solidFill>
              </a:rPr>
              <a:t>Psychologie téměř pro každého</a:t>
            </a:r>
            <a:r>
              <a:rPr lang="cs-CZ" sz="1200" smtClean="0">
                <a:solidFill>
                  <a:srgbClr val="000000"/>
                </a:solidFill>
              </a:rPr>
              <a:t>. Vyd. 1. Praha: Academia, 2004, 318 s. ISBN 80-200-1198-6.</a:t>
            </a:r>
          </a:p>
          <a:p>
            <a:pPr marL="0" indent="0">
              <a:buFont typeface="Arial" charset="0"/>
              <a:buNone/>
            </a:pPr>
            <a:endParaRPr lang="cs-CZ" sz="1200" smtClean="0">
              <a:solidFill>
                <a:srgbClr val="000000"/>
              </a:solidFill>
            </a:endParaRP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400</TotalTime>
  <Words>1023</Words>
  <Application>Microsoft Office PowerPoint</Application>
  <PresentationFormat>On-screen Show (4:3)</PresentationFormat>
  <Paragraphs>178</Paragraphs>
  <Slides>38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41" baseType="lpstr">
      <vt:lpstr>Calibri</vt:lpstr>
      <vt:lpstr>Arial</vt:lpstr>
      <vt:lpstr>Motiv systému Office</vt:lpstr>
      <vt:lpstr>Snímek 1</vt:lpstr>
      <vt:lpstr>První dojem a jak ho tvořit</vt:lpstr>
      <vt:lpstr>Snímek 3</vt:lpstr>
      <vt:lpstr>Víte, co je to haló efekt?</vt:lpstr>
      <vt:lpstr>Snímek 5</vt:lpstr>
      <vt:lpstr>Snímek 6</vt:lpstr>
      <vt:lpstr>Důležitý je celkový dojem.  Co si pod tím představujete?</vt:lpstr>
      <vt:lpstr>Snímek 8</vt:lpstr>
      <vt:lpstr>Snímek 9</vt:lpstr>
      <vt:lpstr>1. Komunikace vzhledem</vt:lpstr>
      <vt:lpstr>Oficiální záležitost = seriózní oblečení </vt:lpstr>
      <vt:lpstr>Snímek 12</vt:lpstr>
      <vt:lpstr>2. Podání ruky</vt:lpstr>
      <vt:lpstr>Slabý stisk ruky</vt:lpstr>
      <vt:lpstr>Měkký stisk ruky</vt:lpstr>
      <vt:lpstr>Ruka podaná dlaní vzhůru</vt:lpstr>
      <vt:lpstr>Ruka podaná shora</vt:lpstr>
      <vt:lpstr>Ruka podaná jen prsty</vt:lpstr>
      <vt:lpstr>A na co si ještě dát pozor?</vt:lpstr>
      <vt:lpstr>Úkol:</vt:lpstr>
      <vt:lpstr>Snímek 21</vt:lpstr>
      <vt:lpstr>3. Výraz obličeje (mimika)</vt:lpstr>
      <vt:lpstr>4. Tělesný postoj</vt:lpstr>
      <vt:lpstr>5. Vzdálenost těl</vt:lpstr>
      <vt:lpstr>Snímek 25</vt:lpstr>
      <vt:lpstr>6. Oční kontakt</vt:lpstr>
      <vt:lpstr>7. Haptika</vt:lpstr>
      <vt:lpstr>8. Komunikace předmětem</vt:lpstr>
      <vt:lpstr>9. Chronemika</vt:lpstr>
      <vt:lpstr>10. </vt:lpstr>
      <vt:lpstr>Úkol:</vt:lpstr>
      <vt:lpstr>Snímek 32</vt:lpstr>
      <vt:lpstr>Snímek 33</vt:lpstr>
      <vt:lpstr>Snímek 34</vt:lpstr>
      <vt:lpstr>Snímek 35</vt:lpstr>
      <vt:lpstr>Snímek 36</vt:lpstr>
      <vt:lpstr>Snímek 37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dojem a jak ho tvořit</dc:title>
  <dc:creator>Renáta Macečková</dc:creator>
  <cp:lastModifiedBy>DUM</cp:lastModifiedBy>
  <cp:revision>28</cp:revision>
  <dcterms:created xsi:type="dcterms:W3CDTF">2014-02-23T13:20:59Z</dcterms:created>
  <dcterms:modified xsi:type="dcterms:W3CDTF">2014-08-13T20:56:46Z</dcterms:modified>
</cp:coreProperties>
</file>