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3" r:id="rId12"/>
    <p:sldId id="267" r:id="rId13"/>
    <p:sldId id="268" r:id="rId14"/>
    <p:sldId id="269" r:id="rId15"/>
    <p:sldId id="273" r:id="rId16"/>
    <p:sldId id="274" r:id="rId17"/>
    <p:sldId id="275" r:id="rId18"/>
    <p:sldId id="270" r:id="rId19"/>
    <p:sldId id="271" r:id="rId20"/>
    <p:sldId id="272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25" autoAdjust="0"/>
    <p:restoredTop sz="94660"/>
  </p:normalViewPr>
  <p:slideViewPr>
    <p:cSldViewPr>
      <p:cViewPr>
        <p:scale>
          <a:sx n="66" d="100"/>
          <a:sy n="66" d="100"/>
        </p:scale>
        <p:origin x="-63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3CC9D-23B6-444D-BE12-F28A75713B67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9FFA43-A567-475F-AEA8-CC408ED54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228C7-8C34-4287-8AAE-1A76902720B0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DBC6E-7381-46E5-BA48-D096E145C5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4F53B4-D0A1-4C6C-8350-69736380AD55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063C9-118F-45C8-9C2B-20C78C975D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F6892-4C08-420D-B7C8-C5BDCED7DEBE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18F01-23AA-4A42-9B40-7C02DD1096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CB314-9512-4FB5-B459-17BBE5FB409A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E2D5B-0316-42BF-B1B7-82AA1C72C6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55124-2D3C-4F4D-BCEC-02B3B5BC120F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99A61F-DD93-4622-A170-B103FC113D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DCA35-D8F2-4EB8-981B-D7730587891B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A0EC5-03A8-42BB-9F70-E95ACE03F6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FACD0-28CB-4CFB-B3F4-C8E09CD9CB55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1796D8-187B-49E2-A472-CB42ADF52F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CCADC-7C13-4B23-A429-805A69C67661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C9D73B-A225-4034-A85E-B5C47DA1F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4327C3-59F7-4DE3-AAC2-568822016869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6E794-1024-4220-AA95-ECBABCE0A2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5FFE3-1756-40E9-9518-535563CC6DCB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19CEC-463C-48F0-90C2-D4C38D598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04E98AB-176B-4D83-83C4-A252567D08FD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15292F-8C3A-4296-BEBB-138966A32E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294187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typy zátěžových situací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Renáta Macečková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ZSV – Člověk ve společnosti a jako jedinec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 ročník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23. 3. 2014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charset="0"/>
                          <a:cs typeface="Arial" charset="0"/>
                        </a:rPr>
                        <a:t>Cílem tohoto </a:t>
                      </a:r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charset="0"/>
                          <a:cs typeface="Arial" charset="0"/>
                        </a:rPr>
                        <a:t> je poskytnout žákům jednoduchý přehled informací o základních typech zátěžových situací a následně je zopakovat.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charset="0"/>
                          <a:cs typeface="Arial" charset="0"/>
                        </a:rPr>
                        <a:t>DUM je ve formátu PowerPoint 2010. V průběhu prezentace jsou uvedeny otázky a úkoly k zopakování předchozích informací. Prezentace obsahuje interaktivní odkazy k řešení. Není potřeba připojení k internetu, DUM neobsahuje zvukové soubory.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3353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Základní typy zátěžových situací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000" dirty="0" smtClean="0">
                <a:solidFill>
                  <a:prstClr val="black"/>
                </a:solidFill>
              </a:rPr>
              <a:t/>
            </a:r>
            <a:br>
              <a:rPr lang="cs-CZ" sz="3000" dirty="0" smtClean="0">
                <a:solidFill>
                  <a:prstClr val="black"/>
                </a:solidFill>
              </a:rPr>
            </a:br>
            <a:r>
              <a:rPr lang="cs-CZ" sz="3000" dirty="0" smtClean="0">
                <a:solidFill>
                  <a:prstClr val="black"/>
                </a:solidFill>
              </a:rPr>
              <a:t>Zkuste </a:t>
            </a:r>
            <a:r>
              <a:rPr lang="cs-CZ" sz="3000" dirty="0">
                <a:solidFill>
                  <a:prstClr val="black"/>
                </a:solidFill>
              </a:rPr>
              <a:t>jmenovat některé konkrétní faktory, které Vám způsobují psychickou zátěž.</a:t>
            </a:r>
            <a:br>
              <a:rPr lang="cs-CZ" sz="3000" dirty="0">
                <a:solidFill>
                  <a:prstClr val="black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Mohou se týkat: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Zdraví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Vztahů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Financí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Nezvládání časového tlaku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Množství požadavků…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Jednotlivé zátěžové situace mohou mít různý význam pro </a:t>
            </a:r>
            <a:r>
              <a:rPr lang="cs-CZ" u="sng" smtClean="0"/>
              <a:t>vznik a rozvoj psychických poruch</a:t>
            </a:r>
            <a:r>
              <a:rPr lang="cs-CZ" smtClean="0"/>
              <a:t>.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Z tohoto hlediska rozlišujeme základní druhy zátěží:</a:t>
            </a:r>
          </a:p>
        </p:txBody>
      </p:sp>
      <p:sp>
        <p:nvSpPr>
          <p:cNvPr id="4" name="Ovál 3"/>
          <p:cNvSpPr/>
          <p:nvPr/>
        </p:nvSpPr>
        <p:spPr>
          <a:xfrm>
            <a:off x="755650" y="4508500"/>
            <a:ext cx="2376488" cy="12239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FRUSTRACE</a:t>
            </a:r>
            <a:endParaRPr lang="cs-CZ" sz="2400" b="1" dirty="0"/>
          </a:p>
        </p:txBody>
      </p:sp>
      <p:sp>
        <p:nvSpPr>
          <p:cNvPr id="5" name="Ovál 4"/>
          <p:cNvSpPr/>
          <p:nvPr/>
        </p:nvSpPr>
        <p:spPr>
          <a:xfrm>
            <a:off x="3708400" y="4652963"/>
            <a:ext cx="2303463" cy="12271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STRES</a:t>
            </a:r>
            <a:endParaRPr lang="cs-CZ" sz="2400" b="1" dirty="0"/>
          </a:p>
        </p:txBody>
      </p:sp>
      <p:sp>
        <p:nvSpPr>
          <p:cNvPr id="6" name="Ovál 5"/>
          <p:cNvSpPr/>
          <p:nvPr/>
        </p:nvSpPr>
        <p:spPr>
          <a:xfrm>
            <a:off x="6480175" y="4292600"/>
            <a:ext cx="2268538" cy="14398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DEPRIVACE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FRUSTRACE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neboli zmaření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Projevuje se například zklamáním, vztekem, bezmocí...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188" y="2276475"/>
            <a:ext cx="7416800" cy="1584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prstClr val="black"/>
                </a:solidFill>
              </a:rPr>
              <a:t>Psychický stav a chování člověka, které jsou vyvolány překážkou na cestě k cíli a uspokojení potřeb.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b="1" smtClean="0"/>
          </a:p>
          <a:p>
            <a:pPr marL="0" indent="0">
              <a:buFont typeface="Arial" charset="0"/>
              <a:buNone/>
            </a:pPr>
            <a:r>
              <a:rPr lang="cs-CZ" b="1" smtClean="0"/>
              <a:t>Proč může být frustrace do jisté míry i zkušeností?</a:t>
            </a:r>
            <a:endParaRPr lang="cs-CZ" smtClean="0"/>
          </a:p>
          <a:p>
            <a:pPr marL="0" indent="0">
              <a:buFont typeface="Arial" charset="0"/>
              <a:buNone/>
            </a:pPr>
            <a:endParaRPr lang="cs-CZ" b="1" smtClean="0"/>
          </a:p>
          <a:p>
            <a:pPr marL="0" indent="0">
              <a:buFont typeface="Arial" charset="0"/>
              <a:buNone/>
            </a:pPr>
            <a:r>
              <a:rPr lang="cs-CZ" smtClean="0"/>
              <a:t>Protože nutí člověka hledat jiná řešení a napomáhá tak k rozvoji jeho schopností.</a:t>
            </a:r>
          </a:p>
        </p:txBody>
      </p:sp>
      <p:pic>
        <p:nvPicPr>
          <p:cNvPr id="18435" name="Picture 2" descr="C:\Users\renata\AppData\Local\Microsoft\Windows\Temporary Internet Files\Content.IE5\P8E4ELXE\MC90043485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Frustrační tolerance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V následujících situacích uveďte příklad, jak by se zachovala osoba s:</a:t>
            </a:r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lphaLcParenR"/>
              <a:defRPr/>
            </a:pPr>
            <a:r>
              <a:rPr lang="cs-CZ" dirty="0" smtClean="0"/>
              <a:t>nízkou frustrační tolerancí</a:t>
            </a:r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lphaLcParenR"/>
              <a:defRPr/>
            </a:pPr>
            <a:r>
              <a:rPr lang="cs-CZ" dirty="0"/>
              <a:t>v</a:t>
            </a:r>
            <a:r>
              <a:rPr lang="cs-CZ" dirty="0" smtClean="0"/>
              <a:t>ysokou frustrační tolerancí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088" y="1989138"/>
            <a:ext cx="74168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Obecná míra odolnosti k zátěžovým situacím.</a:t>
            </a:r>
            <a:endParaRPr lang="cs-CZ" sz="2800" b="1" dirty="0"/>
          </a:p>
        </p:txBody>
      </p:sp>
      <p:pic>
        <p:nvPicPr>
          <p:cNvPr id="3074" name="Picture 2" descr="C:\Users\renata\AppData\Local\Microsoft\Windows\Temporary Internet Files\Content.IE5\C6N9WC9J\MC90043438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24688" y="4375150"/>
            <a:ext cx="1206500" cy="190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JANA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latin typeface="Arial" charset="0"/>
              </a:rPr>
              <a:t>Byla si</a:t>
            </a:r>
            <a:r>
              <a:rPr lang="cs-CZ" smtClean="0"/>
              <a:t> jistá, že se líbí spolužáku Milanovi, a že jí vyzná lásku. Namísto vyznání ji však Milan poprosí, zda by mu domluvila rande s její nejlepší kamarádkou….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KAREL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Stál již od rána frontu na vstupenky na koncert své oblíbené kapely, která u nás hostuje poprvé a pouze jedním koncertem. Těsně před ním však lístky doprodali…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PANÍ NOVÁKOVÁ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Čerstvě vytřela podlahu. O několik minut později se domů vrátil její manžel ze zahrady a přes vytřenou podlahu přešel ve špinavých botách...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STRES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(angl. stress – tíha, tlak, tíseň)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   Rozlišujeme: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        Eustres                           Distres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755650" y="2492375"/>
            <a:ext cx="7200900" cy="865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Stav nadměrné zátěže či ohrožení</a:t>
            </a:r>
            <a:r>
              <a:rPr lang="cs-CZ" dirty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3556" name="Picture 3" descr="C:\Users\renata\AppData\Local\Microsoft\Windows\Temporary Internet Files\Content.IE5\PKF92C9V\MC90044132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4419600"/>
            <a:ext cx="144145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4" descr="C:\Users\renata\AppData\Local\Microsoft\Windows\Temporary Internet Files\Content.IE5\P8E4ELXE\MC900441321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4340225"/>
            <a:ext cx="1519237" cy="1519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EUSTRES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u="sng" smtClean="0"/>
              <a:t>Pozitivní zátěž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v přiměřené míře může stimulovat k lepším výkonům.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Dovedete uvést nějaký příklad?</a:t>
            </a:r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2863" y="2709863"/>
            <a:ext cx="1438275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DISTRES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u="sng" smtClean="0"/>
              <a:t>Nadměrná zátěž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Může jedince poškodit a vyvolat onemocnění či dokonce smrt. 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Dovedete uvést nějaký příklad?</a:t>
            </a:r>
          </a:p>
        </p:txBody>
      </p:sp>
      <p:pic>
        <p:nvPicPr>
          <p:cNvPr id="25603" name="Picture 2" descr="C:\Users\renata\AppData\Local\Microsoft\Windows\Temporary Internet Files\Content.IE5\P8E4ELXE\MC90044132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3213100"/>
            <a:ext cx="1587500" cy="158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Reakce na stres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Fáze uvědomění si zátěže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Fáze aktivace psychických obranných reakcí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Fáze fyziologických reakcí 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Fáze zvládání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Fáze prvních chorobných příznaků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Fáze diagnostikování stresem podmíněné poruchy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Nyní pojmenujte jednotlivé fáze zvládnutí stresu: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cs-CZ" dirty="0" smtClean="0"/>
              <a:t>Blížící se maturitní zkouška.  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Fáze uvědomění si zátěže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2. Racionalizuji, že maturitu udělali všichni v mém okolí. Je tedy pravděpodobné, že to zvládnu i já.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Fáze aktivace psychických obranných reakcí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3. Navzdory racionalizaci se mi zvyšuje krevní tlak, bolí mne žaludek, nemohu jíst, spát.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Fáze fyziologických reakcí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34925"/>
            <a:ext cx="969963" cy="152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4. Začínám se pravidelně učit. Dostavím se ke zkoušce, kde dokážu prezentovat naučené znalosti.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Fáze zvládání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5. Pokud selže fáze zvládání a nejsem například schopen zvládat učení, nesoustředím se, mám zažívací potíže, opakovaně zvracím.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Fáze prvních chorobných příznaků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6. Lékař mi diagnostikoval žaludeční vředy 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Fáze diagnostikování stresem podmíněné poruchy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DEPRIVACE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neboli strádání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900113" y="2924175"/>
            <a:ext cx="7416800" cy="12969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Chronické neuspokojení potřeb nebo nedosahování vytyčených cílů.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Uvedete příklady různých podob deprivací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 rtlCol="0">
            <a:normAutofit lnSpcReduction="10000"/>
          </a:bodyPr>
          <a:lstStyle/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cs-CZ" dirty="0" smtClean="0"/>
              <a:t>Fyzická</a:t>
            </a:r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cs-CZ" dirty="0"/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cs-CZ" dirty="0" smtClean="0"/>
              <a:t>Psychická</a:t>
            </a:r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cs-CZ" dirty="0"/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cs-CZ" dirty="0" smtClean="0"/>
              <a:t>Senzorická</a:t>
            </a:r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cs-CZ" dirty="0"/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cs-CZ" dirty="0" smtClean="0"/>
              <a:t>Sociální </a:t>
            </a:r>
            <a:endParaRPr lang="cs-CZ" dirty="0"/>
          </a:p>
        </p:txBody>
      </p:sp>
      <p:pic>
        <p:nvPicPr>
          <p:cNvPr id="31747" name="Picture 2" descr="C:\Users\renata\AppData\Local\Microsoft\Windows\Temporary Internet Files\Content.IE5\PKF92C9V\MC90043485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6921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Dlouhodobý nedostatek spánku, pití, jídla….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Chronické neuspokojování psychických potřeb (ponižování, nedostatek lásky..)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Nedostatek podnětů (hlazení dítěte, tělesná blízkost…)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Příliš velká sociální izolace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Použitá literatura:</a:t>
            </a:r>
          </a:p>
        </p:txBody>
      </p:sp>
      <p:sp>
        <p:nvSpPr>
          <p:cNvPr id="32770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600" smtClean="0"/>
              <a:t>DOLEŽALOVÁ, Ladislava a Marie VLKOVÁ. </a:t>
            </a:r>
            <a:r>
              <a:rPr lang="cs-CZ" sz="1600" i="1" smtClean="0"/>
              <a:t>Občanský a společenskovědní základ: cvičebnice : řešení</a:t>
            </a:r>
            <a:r>
              <a:rPr lang="cs-CZ" sz="1600" smtClean="0"/>
              <a:t>. Vyd. 1. Kralice na Hané: Computer Media, 2012, 112 s. ISBN 978-807-4020-896. </a:t>
            </a:r>
          </a:p>
          <a:p>
            <a:pPr marL="0" indent="0">
              <a:buFont typeface="Arial" charset="0"/>
              <a:buNone/>
            </a:pPr>
            <a:endParaRPr lang="cs-CZ" sz="1600" smtClean="0"/>
          </a:p>
          <a:p>
            <a:pPr marL="0" indent="0">
              <a:buFont typeface="Arial" charset="0"/>
              <a:buNone/>
            </a:pPr>
            <a:r>
              <a:rPr lang="cs-CZ" sz="1600" smtClean="0"/>
              <a:t>DOLEŽALOVÁ, Ladislava a Marie VLKOVÁ. </a:t>
            </a:r>
            <a:r>
              <a:rPr lang="cs-CZ" sz="1600" i="1" smtClean="0"/>
              <a:t>Občanský a společenskovědní základ</a:t>
            </a:r>
            <a:r>
              <a:rPr lang="cs-CZ" sz="1600" smtClean="0"/>
              <a:t>. Vyd. 1. Kralice na Hané: Computer Media, 2010, 72 s. ISBN 978-807-4020-605. </a:t>
            </a:r>
          </a:p>
          <a:p>
            <a:pPr marL="0" indent="0">
              <a:buFont typeface="Arial" charset="0"/>
              <a:buNone/>
            </a:pPr>
            <a:endParaRPr lang="cs-CZ" sz="1600" smtClean="0"/>
          </a:p>
          <a:p>
            <a:pPr marL="0" indent="0">
              <a:buFont typeface="Arial" charset="0"/>
              <a:buNone/>
            </a:pPr>
            <a:r>
              <a:rPr lang="cs-CZ" sz="1600" smtClean="0"/>
              <a:t>EMMERT, František. </a:t>
            </a:r>
            <a:r>
              <a:rPr lang="cs-CZ" sz="1600" i="1" smtClean="0"/>
              <a:t>Odmaturuj! ze společenských věd</a:t>
            </a:r>
            <a:r>
              <a:rPr lang="cs-CZ" sz="1600" smtClean="0"/>
              <a:t>. Vyd. 1. Brno: Didaktis, 2003, 224 s. Odmaturuj!. ISBN 80-862-8568-5.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592</Words>
  <Application>Microsoft Office PowerPoint</Application>
  <PresentationFormat>On-screen Show (4:3)</PresentationFormat>
  <Paragraphs>130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Calibri</vt:lpstr>
      <vt:lpstr>Arial</vt:lpstr>
      <vt:lpstr>Motiv systému Office</vt:lpstr>
      <vt:lpstr>Snímek 1</vt:lpstr>
      <vt:lpstr>Základní typy zátěžových situací</vt:lpstr>
      <vt:lpstr> Zkuste jmenovat některé konkrétní faktory, které Vám způsobují psychickou zátěž. </vt:lpstr>
      <vt:lpstr>Snímek 4</vt:lpstr>
      <vt:lpstr>FRUSTRACE</vt:lpstr>
      <vt:lpstr>Snímek 6</vt:lpstr>
      <vt:lpstr>Frustrační tolerance</vt:lpstr>
      <vt:lpstr>JANA</vt:lpstr>
      <vt:lpstr>KAREL</vt:lpstr>
      <vt:lpstr>PANÍ NOVÁKOVÁ</vt:lpstr>
      <vt:lpstr>STRES</vt:lpstr>
      <vt:lpstr>EUSTRES</vt:lpstr>
      <vt:lpstr>DISTRES</vt:lpstr>
      <vt:lpstr>Reakce na stres</vt:lpstr>
      <vt:lpstr>Nyní pojmenujte jednotlivé fáze zvládnutí stresu:</vt:lpstr>
      <vt:lpstr>Snímek 16</vt:lpstr>
      <vt:lpstr>Snímek 17</vt:lpstr>
      <vt:lpstr>DEPRIVACE</vt:lpstr>
      <vt:lpstr>Uvedete příklady různých podob deprivací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Renáta Macečková</dc:creator>
  <cp:lastModifiedBy>DUM</cp:lastModifiedBy>
  <cp:revision>18</cp:revision>
  <dcterms:created xsi:type="dcterms:W3CDTF">2014-03-23T10:02:50Z</dcterms:created>
  <dcterms:modified xsi:type="dcterms:W3CDTF">2014-08-13T21:02:21Z</dcterms:modified>
</cp:coreProperties>
</file>