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58" r:id="rId5"/>
    <p:sldId id="263" r:id="rId6"/>
    <p:sldId id="259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888B1-E66B-4AE5-B13D-786AF45F6D87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34FCF-F62D-4478-881A-871B33C4B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2259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Vymezení předmětu filosofie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10.12.2012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Kapitola Vymezení předmětu filosofie vysvětluje základní filosofické pojmy potřebné ke zvládnutí středoškolské filosofie.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Kapitolu Vymezení předmětu filosofie lze zvládnout  jednoduše z předloženého materiálu jako samostudium potřebných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pojmů 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1.kapitola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Vymezení předmětu filosofie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a význam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řeckého slova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filein</a:t>
            </a:r>
            <a:r>
              <a:rPr lang="cs-CZ" sz="2800" b="1" dirty="0" smtClean="0"/>
              <a:t> </a:t>
            </a:r>
            <a:r>
              <a:rPr lang="cs-CZ" sz="2800" dirty="0" smtClean="0"/>
              <a:t>(milovat) 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sofia</a:t>
            </a:r>
            <a:r>
              <a:rPr lang="cs-CZ" sz="2800" b="1" dirty="0" smtClean="0"/>
              <a:t> </a:t>
            </a:r>
            <a:r>
              <a:rPr lang="cs-CZ" sz="2800" dirty="0" smtClean="0"/>
              <a:t>(moudrost).</a:t>
            </a:r>
          </a:p>
          <a:p>
            <a:r>
              <a:rPr lang="cs-CZ" sz="2800" dirty="0" smtClean="0"/>
              <a:t>Poprvé ho použil </a:t>
            </a:r>
            <a:r>
              <a:rPr lang="cs-CZ" sz="2800" dirty="0" err="1" smtClean="0"/>
              <a:t>Pýthagorás</a:t>
            </a:r>
            <a:r>
              <a:rPr lang="cs-CZ" sz="2800" dirty="0" smtClean="0"/>
              <a:t>, vlastní význam dal až </a:t>
            </a:r>
            <a:r>
              <a:rPr lang="cs-CZ" sz="2800" dirty="0" err="1" smtClean="0"/>
              <a:t>Sókratés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Filosofové se tak chtěli oddělit od </a:t>
            </a:r>
            <a:r>
              <a:rPr lang="cs-CZ" sz="2800" b="1" dirty="0" smtClean="0"/>
              <a:t>sofistů </a:t>
            </a:r>
            <a:r>
              <a:rPr lang="cs-CZ" sz="2800" dirty="0" smtClean="0"/>
              <a:t>(učili za peníze).</a:t>
            </a:r>
          </a:p>
          <a:p>
            <a:r>
              <a:rPr lang="cs-CZ" sz="2800" dirty="0" smtClean="0"/>
              <a:t>V minulosti univerzální vědou pro veškeré informace.</a:t>
            </a:r>
          </a:p>
          <a:p>
            <a:r>
              <a:rPr lang="cs-CZ" sz="2800" dirty="0" smtClean="0"/>
              <a:t>V současnosti usilují o vidění světa jako celku ve všech souvislostech.</a:t>
            </a:r>
          </a:p>
          <a:p>
            <a:r>
              <a:rPr lang="cs-CZ" sz="2800" dirty="0" smtClean="0"/>
              <a:t>Tím chce přispět k řešení krize současného člověka.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 k mýtu a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Filosofie mýtus nahradila.</a:t>
            </a:r>
          </a:p>
          <a:p>
            <a:r>
              <a:rPr lang="cs-CZ" sz="2800" b="1" dirty="0" smtClean="0"/>
              <a:t>Filosofie</a:t>
            </a:r>
            <a:r>
              <a:rPr lang="cs-CZ" sz="2800" dirty="0" smtClean="0"/>
              <a:t> je vykládána jako záležitost </a:t>
            </a:r>
            <a:r>
              <a:rPr lang="cs-CZ" sz="2800" b="1" dirty="0" smtClean="0"/>
              <a:t>rozumu, náboženství </a:t>
            </a:r>
            <a:r>
              <a:rPr lang="cs-CZ" sz="2800" dirty="0" smtClean="0"/>
              <a:t>jako věc </a:t>
            </a:r>
            <a:r>
              <a:rPr lang="cs-CZ" sz="2800" b="1" dirty="0" smtClean="0"/>
              <a:t>víry</a:t>
            </a:r>
            <a:r>
              <a:rPr lang="cs-CZ" sz="2800" dirty="0" smtClean="0"/>
              <a:t>, příklady názorů:</a:t>
            </a:r>
          </a:p>
          <a:p>
            <a:pPr lvl="1">
              <a:buNone/>
            </a:pPr>
            <a:r>
              <a:rPr lang="cs-CZ" dirty="0" smtClean="0"/>
              <a:t>a) Nemají nic společného (novopozitivismus)</a:t>
            </a:r>
          </a:p>
          <a:p>
            <a:pPr lvl="1">
              <a:buNone/>
            </a:pPr>
            <a:r>
              <a:rPr lang="cs-CZ" dirty="0" smtClean="0"/>
              <a:t>b) Je mezi nimi rozpor (M. </a:t>
            </a:r>
            <a:r>
              <a:rPr lang="cs-CZ" dirty="0" err="1" smtClean="0"/>
              <a:t>Luther</a:t>
            </a:r>
            <a:r>
              <a:rPr lang="cs-CZ" dirty="0" smtClean="0"/>
              <a:t>:,,Rozum je děvka ďáblova.“, </a:t>
            </a:r>
            <a:r>
              <a:rPr lang="cs-CZ" dirty="0" err="1" smtClean="0"/>
              <a:t>Nietzsche</a:t>
            </a:r>
            <a:r>
              <a:rPr lang="cs-CZ" dirty="0" smtClean="0"/>
              <a:t>:,,Bůh je mrtev a to umožňuje nadčlověka.“, K. Marx:,,Náboženství je opium lidstva.“</a:t>
            </a:r>
          </a:p>
          <a:p>
            <a:pPr lvl="1">
              <a:buNone/>
            </a:pPr>
            <a:r>
              <a:rPr lang="cs-CZ" dirty="0" smtClean="0"/>
              <a:t>c) Je mezi nimi jednota (I. Kant – náboženství v mezích rozumu).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 a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První třídění poznatků uvnitř samotné filosofie provedl </a:t>
            </a:r>
            <a:r>
              <a:rPr lang="cs-CZ" sz="2800" dirty="0" err="1" smtClean="0"/>
              <a:t>Aristotelés</a:t>
            </a:r>
            <a:r>
              <a:rPr lang="cs-CZ" sz="2800" dirty="0" smtClean="0"/>
              <a:t>:</a:t>
            </a:r>
          </a:p>
          <a:p>
            <a:pPr lvl="1">
              <a:buNone/>
            </a:pPr>
            <a:r>
              <a:rPr lang="cs-CZ" sz="2400" dirty="0" smtClean="0"/>
              <a:t>a) </a:t>
            </a:r>
            <a:r>
              <a:rPr lang="cs-CZ" sz="2400" b="1" dirty="0" smtClean="0"/>
              <a:t>teoretická</a:t>
            </a:r>
            <a:r>
              <a:rPr lang="cs-CZ" sz="2400" dirty="0" smtClean="0"/>
              <a:t> filosofie (matematika, fyzika, botanika)</a:t>
            </a:r>
          </a:p>
          <a:p>
            <a:pPr lvl="1">
              <a:buNone/>
            </a:pPr>
            <a:r>
              <a:rPr lang="cs-CZ" sz="2400" dirty="0" smtClean="0"/>
              <a:t>b) </a:t>
            </a:r>
            <a:r>
              <a:rPr lang="cs-CZ" sz="2400" b="1" dirty="0" smtClean="0"/>
              <a:t>praktická</a:t>
            </a:r>
            <a:r>
              <a:rPr lang="cs-CZ" sz="2400" dirty="0" smtClean="0"/>
              <a:t> filosofie (politika, rétorika, etika, strategie, taktika)</a:t>
            </a:r>
          </a:p>
          <a:p>
            <a:pPr lvl="1">
              <a:buNone/>
            </a:pPr>
            <a:r>
              <a:rPr lang="cs-CZ" sz="2400" dirty="0" smtClean="0"/>
              <a:t>c) </a:t>
            </a:r>
            <a:r>
              <a:rPr lang="cs-CZ" sz="2400" b="1" dirty="0" err="1" smtClean="0"/>
              <a:t>poietická</a:t>
            </a:r>
            <a:r>
              <a:rPr lang="cs-CZ" sz="2400" b="1" dirty="0" smtClean="0"/>
              <a:t> </a:t>
            </a:r>
            <a:r>
              <a:rPr lang="cs-CZ" sz="2400" dirty="0" smtClean="0"/>
              <a:t>filosofie (tvorba a vnímání krásna)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Nejčastěji pak rozdělujeme:</a:t>
            </a:r>
          </a:p>
          <a:p>
            <a:r>
              <a:rPr lang="cs-CZ" sz="2800" b="1" dirty="0" smtClean="0"/>
              <a:t>1.reálné vědy </a:t>
            </a:r>
            <a:r>
              <a:rPr lang="cs-CZ" sz="2800" dirty="0" smtClean="0"/>
              <a:t>(předmětem je popis a výklad)</a:t>
            </a:r>
          </a:p>
          <a:p>
            <a:pPr>
              <a:buNone/>
            </a:pPr>
            <a:r>
              <a:rPr lang="cs-CZ" sz="2800" dirty="0" smtClean="0"/>
              <a:t>a) přírodní (fyzika, chemie, biologie)</a:t>
            </a:r>
          </a:p>
          <a:p>
            <a:pPr>
              <a:buNone/>
            </a:pPr>
            <a:r>
              <a:rPr lang="cs-CZ" sz="2800" dirty="0" smtClean="0"/>
              <a:t>b) kulturní (historie, literatura)</a:t>
            </a:r>
          </a:p>
          <a:p>
            <a:r>
              <a:rPr lang="cs-CZ" sz="2800" b="1" dirty="0" smtClean="0"/>
              <a:t>2. formální vědy</a:t>
            </a:r>
            <a:r>
              <a:rPr lang="cs-CZ" sz="2800" dirty="0" smtClean="0"/>
              <a:t>, realizují se v určité metodické abstrakci (matematika, logika)</a:t>
            </a:r>
          </a:p>
          <a:p>
            <a:r>
              <a:rPr lang="cs-CZ" sz="2800" dirty="0" smtClean="0"/>
              <a:t>Jednotlivé vědy se vyčleňují z filosofie v 16.století, současný systém věd až v 19.století.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 základní zdroje filosofování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Údiv</a:t>
            </a:r>
            <a:r>
              <a:rPr lang="cs-CZ" sz="2800" dirty="0" smtClean="0"/>
              <a:t> (proč vůbec něco existuje).</a:t>
            </a:r>
          </a:p>
          <a:p>
            <a:r>
              <a:rPr lang="cs-CZ" sz="2800" b="1" dirty="0" smtClean="0"/>
              <a:t>Pochybování </a:t>
            </a:r>
            <a:r>
              <a:rPr lang="cs-CZ" sz="2800" dirty="0" smtClean="0"/>
              <a:t>(jaký je skutečný svět, v mezních situacích – nemoc, smrt blízkých – se nám svět jeví jinak).</a:t>
            </a:r>
          </a:p>
          <a:p>
            <a:r>
              <a:rPr lang="cs-CZ" sz="2800" b="1" dirty="0" smtClean="0"/>
              <a:t>Nejistota </a:t>
            </a:r>
            <a:r>
              <a:rPr lang="cs-CZ" sz="2800" dirty="0" smtClean="0"/>
              <a:t>(bez pevného bodu, bez jistoty zažíváme silný pocit úzkosti).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filosofické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kolem nás existuje, co to znamená být? Ontologie</a:t>
            </a:r>
            <a:r>
              <a:rPr lang="cs-CZ" sz="2800" dirty="0" smtClean="0"/>
              <a:t> je nauka o bytí. </a:t>
            </a:r>
            <a:r>
              <a:rPr lang="cs-CZ" sz="2800" b="1" dirty="0" smtClean="0"/>
              <a:t>Bytí </a:t>
            </a:r>
            <a:r>
              <a:rPr lang="cs-CZ" sz="2800" dirty="0" smtClean="0"/>
              <a:t>je to, co umožňuje, aby věci existovaly, a je zdrojem všech </a:t>
            </a:r>
            <a:r>
              <a:rPr lang="cs-CZ" sz="2800" b="1" dirty="0" smtClean="0"/>
              <a:t>jsoucen. </a:t>
            </a:r>
            <a:r>
              <a:rPr lang="cs-CZ" sz="2800" dirty="0" smtClean="0"/>
              <a:t>Jednotlivá jsoucna se proměňují, vznikají a zanikají, poznáváme je smysly. Bytí zůstává, jsoucna se proměňují.</a:t>
            </a:r>
          </a:p>
          <a:p>
            <a:r>
              <a:rPr lang="cs-CZ" sz="2800" b="1" dirty="0" smtClean="0"/>
              <a:t>Jak poznáváme, je vůbec možné poznat a co je poznání ? </a:t>
            </a:r>
            <a:r>
              <a:rPr lang="cs-CZ" sz="2800" b="1" dirty="0" err="1" smtClean="0"/>
              <a:t>Gnósis</a:t>
            </a:r>
            <a:r>
              <a:rPr lang="cs-CZ" sz="2800" b="1" dirty="0" smtClean="0"/>
              <a:t>, noesis </a:t>
            </a:r>
            <a:r>
              <a:rPr lang="cs-CZ" sz="2800" dirty="0" smtClean="0"/>
              <a:t>= poznání. </a:t>
            </a:r>
            <a:r>
              <a:rPr lang="cs-CZ" sz="2800" b="1" dirty="0" smtClean="0"/>
              <a:t>Gnoseologie, noetika </a:t>
            </a:r>
            <a:r>
              <a:rPr lang="cs-CZ" sz="2800" dirty="0" smtClean="0"/>
              <a:t>je pak nauka o poznání. Kdo poznává je subjektem, předmět poznání pak objektem.</a:t>
            </a:r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jsme, kam směřujeme?  </a:t>
            </a:r>
            <a:r>
              <a:rPr lang="cs-CZ" sz="2800" dirty="0" smtClean="0"/>
              <a:t>Patří zde otázky k člověku (</a:t>
            </a:r>
            <a:r>
              <a:rPr lang="cs-CZ" sz="2800" dirty="0" err="1" smtClean="0"/>
              <a:t>antropos</a:t>
            </a:r>
            <a:r>
              <a:rPr lang="cs-CZ" sz="2800" dirty="0" smtClean="0"/>
              <a:t> = člověk). </a:t>
            </a:r>
            <a:r>
              <a:rPr lang="cs-CZ" sz="2800" b="1" dirty="0" err="1" smtClean="0"/>
              <a:t>Antopologie</a:t>
            </a:r>
            <a:r>
              <a:rPr lang="cs-CZ" sz="2800" b="1" dirty="0" smtClean="0"/>
              <a:t> </a:t>
            </a:r>
            <a:r>
              <a:rPr lang="cs-CZ" sz="2800" dirty="0" smtClean="0"/>
              <a:t>je věda o vzniku a vývoji člověka. </a:t>
            </a:r>
            <a:r>
              <a:rPr lang="cs-CZ" sz="2800" b="1" dirty="0" smtClean="0"/>
              <a:t>Kosmologie </a:t>
            </a:r>
            <a:r>
              <a:rPr lang="cs-CZ" sz="2800" dirty="0" smtClean="0"/>
              <a:t>je nauka o světě. </a:t>
            </a:r>
            <a:r>
              <a:rPr lang="cs-CZ" sz="2800" b="1" dirty="0" smtClean="0"/>
              <a:t>Axiologie </a:t>
            </a:r>
            <a:r>
              <a:rPr lang="cs-CZ" sz="2800" dirty="0" smtClean="0"/>
              <a:t>je učení o hodnotách, o jejich povaze a vztazích.</a:t>
            </a:r>
            <a:r>
              <a:rPr lang="cs-CZ" sz="2800" b="1" dirty="0" smtClean="0"/>
              <a:t>                                                    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Vznikají a různí se podle odpovědi na základní otázky:</a:t>
            </a:r>
          </a:p>
          <a:p>
            <a:r>
              <a:rPr lang="cs-CZ" sz="2800" b="1" dirty="0" smtClean="0"/>
              <a:t>Co je podstatou světa?</a:t>
            </a:r>
          </a:p>
          <a:p>
            <a:r>
              <a:rPr lang="cs-CZ" sz="2800" dirty="0" smtClean="0"/>
              <a:t>Jeden počáteční princip = </a:t>
            </a:r>
            <a:r>
              <a:rPr lang="cs-CZ" sz="2800" b="1" dirty="0" smtClean="0"/>
              <a:t>monismus </a:t>
            </a:r>
            <a:r>
              <a:rPr lang="cs-CZ" sz="2800" dirty="0" smtClean="0"/>
              <a:t>(voda, oheň).</a:t>
            </a:r>
          </a:p>
          <a:p>
            <a:r>
              <a:rPr lang="cs-CZ" sz="2800" dirty="0" smtClean="0"/>
              <a:t>Dva počáteční principy = </a:t>
            </a:r>
            <a:r>
              <a:rPr lang="cs-CZ" sz="2800" b="1" dirty="0" smtClean="0"/>
              <a:t>dualismus </a:t>
            </a:r>
            <a:r>
              <a:rPr lang="cs-CZ" sz="2800" dirty="0" smtClean="0"/>
              <a:t>(</a:t>
            </a:r>
            <a:r>
              <a:rPr lang="cs-CZ" sz="2800" dirty="0" err="1" smtClean="0"/>
              <a:t>Descartes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Více počátečních principů = </a:t>
            </a:r>
            <a:r>
              <a:rPr lang="cs-CZ" sz="2800" b="1" dirty="0" smtClean="0"/>
              <a:t>pluralismus </a:t>
            </a:r>
            <a:r>
              <a:rPr lang="cs-CZ" sz="2800" dirty="0" smtClean="0"/>
              <a:t>(země, voda, oheň, vzduch).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Co je podstatou bytí, co je prvotní?</a:t>
            </a:r>
          </a:p>
          <a:p>
            <a:r>
              <a:rPr lang="cs-CZ" sz="2800" dirty="0" smtClean="0"/>
              <a:t>Prvotní je hmota, věčná a nezničitelná, duch vznikl až na určitém stupni vývoje hmoty = </a:t>
            </a:r>
            <a:r>
              <a:rPr lang="cs-CZ" sz="2800" b="1" dirty="0" smtClean="0"/>
              <a:t>materialismus</a:t>
            </a:r>
            <a:r>
              <a:rPr lang="cs-CZ" sz="2800" dirty="0" smtClean="0"/>
              <a:t>. Materialismus </a:t>
            </a:r>
            <a:r>
              <a:rPr lang="cs-CZ" sz="2800" b="1" dirty="0" smtClean="0"/>
              <a:t>živelný, mechanický a dialektický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Prvotní je duch, hmota je výtvorem tohoto ducha = </a:t>
            </a:r>
            <a:r>
              <a:rPr lang="cs-CZ" sz="2800" b="1" dirty="0" smtClean="0"/>
              <a:t>idealismus</a:t>
            </a:r>
            <a:r>
              <a:rPr lang="cs-CZ" sz="2800" dirty="0" smtClean="0"/>
              <a:t>. Duch existuje nezávisle na subjektu – </a:t>
            </a:r>
            <a:r>
              <a:rPr lang="cs-CZ" sz="2800" b="1" dirty="0" smtClean="0"/>
              <a:t>objektivní idealismus</a:t>
            </a:r>
            <a:r>
              <a:rPr lang="cs-CZ" sz="2800" dirty="0" smtClean="0"/>
              <a:t>. Duch existuje, jen pokud je vnímán – </a:t>
            </a:r>
            <a:r>
              <a:rPr lang="cs-CZ" sz="2800" b="1" dirty="0" smtClean="0"/>
              <a:t>subjektivní idealismus. </a:t>
            </a:r>
            <a:r>
              <a:rPr lang="cs-CZ" sz="2800" dirty="0" smtClean="0"/>
              <a:t>Duch existuje jen ve vědomí konkrétního jedince, krajní subjektivismus = </a:t>
            </a:r>
            <a:r>
              <a:rPr lang="cs-CZ" sz="2800" b="1" dirty="0" smtClean="0"/>
              <a:t>solipsismus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Je svět poznatelný?</a:t>
            </a:r>
          </a:p>
          <a:p>
            <a:r>
              <a:rPr lang="cs-CZ" sz="2800" dirty="0" smtClean="0"/>
              <a:t>Ano, je poznatelný = </a:t>
            </a:r>
            <a:r>
              <a:rPr lang="cs-CZ" sz="2800" b="1" dirty="0" smtClean="0"/>
              <a:t>gnosticismus</a:t>
            </a:r>
            <a:r>
              <a:rPr lang="cs-CZ" sz="2800" dirty="0" smtClean="0"/>
              <a:t>. Ne, není poznatelný, není možné dosáhnout objektivního poznání = </a:t>
            </a:r>
            <a:r>
              <a:rPr lang="cs-CZ" sz="2800" b="1" dirty="0" smtClean="0"/>
              <a:t>agnosticismus.</a:t>
            </a:r>
          </a:p>
          <a:p>
            <a:r>
              <a:rPr lang="cs-CZ" sz="2800" b="1" dirty="0" smtClean="0"/>
              <a:t>Vyvíjí se svět, je možný vývoj jsoucna?</a:t>
            </a:r>
          </a:p>
          <a:p>
            <a:r>
              <a:rPr lang="cs-CZ" sz="2800" dirty="0" smtClean="0"/>
              <a:t>Svět je stále ve vývoji, vše je ve vzájemných souvislostech = </a:t>
            </a:r>
            <a:r>
              <a:rPr lang="cs-CZ" sz="2800" b="1" dirty="0" smtClean="0"/>
              <a:t>dialektika</a:t>
            </a:r>
            <a:r>
              <a:rPr lang="cs-CZ" sz="2800" dirty="0" smtClean="0"/>
              <a:t>. Svět je strnulý, jednou provždy daný = </a:t>
            </a:r>
            <a:r>
              <a:rPr lang="cs-CZ" sz="2800" b="1" dirty="0" smtClean="0"/>
              <a:t>metafyzika </a:t>
            </a:r>
            <a:r>
              <a:rPr lang="cs-CZ" sz="2800" dirty="0" smtClean="0"/>
              <a:t>(pojem se v čase vyvíjel).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Ovlivníme budoucnost?</a:t>
            </a:r>
            <a:endParaRPr lang="cs-CZ" sz="2800" dirty="0" smtClean="0"/>
          </a:p>
          <a:p>
            <a:r>
              <a:rPr lang="cs-CZ" sz="2800" dirty="0" smtClean="0"/>
              <a:t>Neovlivníme, cíl je předem daný = </a:t>
            </a:r>
            <a:r>
              <a:rPr lang="cs-CZ" sz="2800" b="1" dirty="0" smtClean="0"/>
              <a:t>teologie</a:t>
            </a:r>
            <a:r>
              <a:rPr lang="cs-CZ" sz="2800" dirty="0" smtClean="0"/>
              <a:t>. Následek odvodíme z příčin = </a:t>
            </a:r>
            <a:r>
              <a:rPr lang="cs-CZ" sz="2800" b="1" dirty="0" smtClean="0"/>
              <a:t>determinismus.</a:t>
            </a:r>
          </a:p>
          <a:p>
            <a:r>
              <a:rPr lang="cs-CZ" sz="2800" b="1" dirty="0" smtClean="0"/>
              <a:t>Vztah bytí a svět?</a:t>
            </a:r>
          </a:p>
          <a:p>
            <a:r>
              <a:rPr lang="cs-CZ" sz="2800" dirty="0" smtClean="0"/>
              <a:t>Bytí je v jednotlivých jsoucnech přímo obsaženo, je </a:t>
            </a:r>
            <a:r>
              <a:rPr lang="cs-CZ" sz="2800" b="1" dirty="0" smtClean="0"/>
              <a:t>imanentní </a:t>
            </a:r>
            <a:r>
              <a:rPr lang="cs-CZ" sz="2800" dirty="0" smtClean="0"/>
              <a:t>(</a:t>
            </a:r>
            <a:r>
              <a:rPr lang="cs-CZ" sz="2800" dirty="0" err="1" smtClean="0"/>
              <a:t>Aristotelés</a:t>
            </a:r>
            <a:r>
              <a:rPr lang="cs-CZ" sz="2800" dirty="0" smtClean="0"/>
              <a:t>). Bytí svět překračuje, převyšuje, je </a:t>
            </a:r>
            <a:r>
              <a:rPr lang="cs-CZ" sz="2800" b="1" dirty="0" smtClean="0"/>
              <a:t>transcendentní </a:t>
            </a:r>
            <a:r>
              <a:rPr lang="cs-CZ" sz="2800" dirty="0" smtClean="0"/>
              <a:t>(Platón). Bytí je na svět nějak předáváno, vyzařováno vyšší silou, je </a:t>
            </a:r>
            <a:r>
              <a:rPr lang="cs-CZ" sz="2800" b="1" dirty="0" err="1" smtClean="0"/>
              <a:t>emanentní</a:t>
            </a:r>
            <a:r>
              <a:rPr lang="cs-CZ" sz="2800" b="1" dirty="0" smtClean="0"/>
              <a:t> </a:t>
            </a:r>
            <a:r>
              <a:rPr lang="cs-CZ" sz="2800" dirty="0" smtClean="0"/>
              <a:t>(bůh).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důležité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Senzualismus </a:t>
            </a:r>
            <a:r>
              <a:rPr lang="cs-CZ" sz="2800" dirty="0" smtClean="0"/>
              <a:t>= smyslové poznávání.</a:t>
            </a:r>
          </a:p>
          <a:p>
            <a:r>
              <a:rPr lang="cs-CZ" sz="2800" b="1" dirty="0" smtClean="0"/>
              <a:t>Racionalismus </a:t>
            </a:r>
            <a:r>
              <a:rPr lang="cs-CZ" sz="2800" dirty="0" smtClean="0"/>
              <a:t>= rozumové poznávání.</a:t>
            </a:r>
          </a:p>
          <a:p>
            <a:r>
              <a:rPr lang="cs-CZ" sz="2800" b="1" dirty="0" smtClean="0"/>
              <a:t>Empirismus </a:t>
            </a:r>
            <a:r>
              <a:rPr lang="cs-CZ" sz="2800" dirty="0" smtClean="0"/>
              <a:t>= zdrojem poznání je zkušenost.</a:t>
            </a:r>
          </a:p>
          <a:p>
            <a:r>
              <a:rPr lang="cs-CZ" sz="2800" b="1" dirty="0" smtClean="0"/>
              <a:t>Realismus </a:t>
            </a:r>
            <a:r>
              <a:rPr lang="cs-CZ" sz="2800" dirty="0" smtClean="0"/>
              <a:t>= poznání je nezávislé na subjektu</a:t>
            </a:r>
          </a:p>
          <a:p>
            <a:r>
              <a:rPr lang="cs-CZ" sz="2800" b="1" dirty="0" smtClean="0"/>
              <a:t>Idealismus </a:t>
            </a:r>
            <a:r>
              <a:rPr lang="cs-CZ" sz="2800" dirty="0" smtClean="0"/>
              <a:t>= poznání pouze přes vlastní představy subjektu.</a:t>
            </a:r>
          </a:p>
          <a:p>
            <a:r>
              <a:rPr lang="cs-CZ" sz="2800" b="1" dirty="0" smtClean="0"/>
              <a:t>Pozitivismus </a:t>
            </a:r>
            <a:r>
              <a:rPr lang="cs-CZ" sz="2800" dirty="0" smtClean="0"/>
              <a:t>= vědecký, objektivní popis faktů.</a:t>
            </a:r>
            <a:endParaRPr lang="cs-CZ" sz="2800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Fenomenalismus </a:t>
            </a:r>
            <a:r>
              <a:rPr lang="cs-CZ" sz="2800" dirty="0" smtClean="0"/>
              <a:t>= poznání obsahuje pouze vnější jevy, vnější realitu, tzv. fenomény.</a:t>
            </a:r>
          </a:p>
          <a:p>
            <a:r>
              <a:rPr lang="cs-CZ" sz="2800" b="1" dirty="0" smtClean="0"/>
              <a:t>Hermeneutika </a:t>
            </a:r>
            <a:r>
              <a:rPr lang="cs-CZ" sz="2800" dirty="0" smtClean="0"/>
              <a:t>= umění správně vyložit text.</a:t>
            </a:r>
          </a:p>
          <a:p>
            <a:r>
              <a:rPr lang="cs-CZ" sz="2800" b="1" dirty="0" smtClean="0"/>
              <a:t>Skepticismus </a:t>
            </a:r>
            <a:r>
              <a:rPr lang="cs-CZ" sz="2800" dirty="0" smtClean="0"/>
              <a:t>= pochybování.</a:t>
            </a:r>
          </a:p>
          <a:p>
            <a:r>
              <a:rPr lang="cs-CZ" sz="2800" b="1" dirty="0" smtClean="0"/>
              <a:t>Dogmatismus </a:t>
            </a:r>
            <a:r>
              <a:rPr lang="cs-CZ" sz="2800" dirty="0" smtClean="0"/>
              <a:t>= přijímání daných pravd bez kritického pohledu.</a:t>
            </a:r>
          </a:p>
          <a:p>
            <a:r>
              <a:rPr lang="cs-CZ" sz="2800" b="1" dirty="0" smtClean="0"/>
              <a:t>Dialektické kategorie </a:t>
            </a:r>
            <a:r>
              <a:rPr lang="cs-CZ" sz="2800" dirty="0" smtClean="0"/>
              <a:t>– obecné a jednotlivé, celek a část, substance a akcident, kvalita a kvantita, objektivní a subjektivní.</a:t>
            </a:r>
            <a:endParaRPr lang="cs-CZ" sz="2800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Původ a význam slova filosofie</a:t>
            </a:r>
          </a:p>
          <a:p>
            <a:r>
              <a:rPr lang="cs-CZ" sz="2800" dirty="0" smtClean="0"/>
              <a:t>Vztah k mýtu a náboženství</a:t>
            </a:r>
          </a:p>
          <a:p>
            <a:r>
              <a:rPr lang="cs-CZ" sz="2800" dirty="0" smtClean="0"/>
              <a:t>Filosofie a věda</a:t>
            </a:r>
          </a:p>
          <a:p>
            <a:r>
              <a:rPr lang="cs-CZ" sz="2800" dirty="0" smtClean="0"/>
              <a:t>Tři základní zdroje filosofování</a:t>
            </a:r>
          </a:p>
          <a:p>
            <a:r>
              <a:rPr lang="cs-CZ" sz="2800" dirty="0" smtClean="0"/>
              <a:t>Základní filosofické otázky</a:t>
            </a:r>
          </a:p>
          <a:p>
            <a:r>
              <a:rPr lang="cs-CZ" sz="2800" dirty="0" smtClean="0"/>
              <a:t>Filosofické směry</a:t>
            </a:r>
          </a:p>
          <a:p>
            <a:r>
              <a:rPr lang="cs-CZ" sz="2800" dirty="0" smtClean="0"/>
              <a:t>Další důležité pojmy.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STÖRIG, Hans </a:t>
            </a:r>
            <a:r>
              <a:rPr lang="cs-CZ" sz="2800" dirty="0" err="1" smtClean="0"/>
              <a:t>Joachim</a:t>
            </a:r>
            <a:r>
              <a:rPr lang="cs-CZ" sz="2800" dirty="0" smtClean="0"/>
              <a:t>. </a:t>
            </a:r>
            <a:r>
              <a:rPr lang="cs-CZ" sz="2800" i="1" dirty="0" smtClean="0"/>
              <a:t>Malé dějiny filozofie: román o dějinách filosofie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Překlad Jarka Vrbová. Praha: Zvon, 1991, 512 s. ISBN 80-711-3041-9. </a:t>
            </a:r>
          </a:p>
          <a:p>
            <a:r>
              <a:rPr lang="cs-CZ" sz="2800" dirty="0" smtClean="0"/>
              <a:t>ANZENBACHER, </a:t>
            </a:r>
            <a:r>
              <a:rPr lang="cs-CZ" sz="2800" dirty="0" err="1" smtClean="0"/>
              <a:t>Arno</a:t>
            </a:r>
            <a:r>
              <a:rPr lang="cs-CZ" sz="2800" dirty="0" smtClean="0"/>
              <a:t>. </a:t>
            </a:r>
            <a:r>
              <a:rPr lang="cs-CZ" sz="2800" i="1" dirty="0" smtClean="0"/>
              <a:t>Úvod do filozofie: román o dějinách filosofie</a:t>
            </a:r>
            <a:r>
              <a:rPr lang="cs-CZ" sz="2800" dirty="0" smtClean="0"/>
              <a:t>. 2.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Překlad Petr Rezek. Praha: Stát. pedagog. </a:t>
            </a:r>
            <a:r>
              <a:rPr lang="cs-CZ" sz="2800" dirty="0" err="1" smtClean="0"/>
              <a:t>nakl</a:t>
            </a:r>
            <a:r>
              <a:rPr lang="cs-CZ" sz="2800" dirty="0" smtClean="0"/>
              <a:t>., 1991, 304 s. ISBN 80-042-6038-1. </a:t>
            </a:r>
          </a:p>
          <a:p>
            <a:r>
              <a:rPr lang="cs-CZ" sz="2800" dirty="0" smtClean="0"/>
              <a:t>BLECHA, Ivan. </a:t>
            </a:r>
            <a:r>
              <a:rPr lang="cs-CZ" sz="2800" i="1" dirty="0" smtClean="0"/>
              <a:t>Filosofie: (základní problémy)</a:t>
            </a:r>
            <a:r>
              <a:rPr lang="cs-CZ" sz="2800" dirty="0" smtClean="0"/>
              <a:t>. 2. </a:t>
            </a:r>
            <a:r>
              <a:rPr lang="cs-CZ" sz="2800" dirty="0" err="1" smtClean="0"/>
              <a:t>opr</a:t>
            </a:r>
            <a:r>
              <a:rPr lang="cs-CZ" sz="2800" dirty="0" smtClean="0"/>
              <a:t>. a </a:t>
            </a:r>
            <a:r>
              <a:rPr lang="cs-CZ" sz="2800" dirty="0" err="1" smtClean="0"/>
              <a:t>rozš</a:t>
            </a:r>
            <a:r>
              <a:rPr lang="cs-CZ" sz="2800" dirty="0" smtClean="0"/>
              <a:t>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Překlad Petr Rezek. Olomouc: FIN, 1996, 271 s. ISBN 80-718-2032-6. </a:t>
            </a:r>
          </a:p>
          <a:p>
            <a:r>
              <a:rPr lang="cs-CZ" sz="2800" dirty="0" smtClean="0"/>
              <a:t>GAARDER, </a:t>
            </a:r>
            <a:r>
              <a:rPr lang="cs-CZ" sz="2800" dirty="0" err="1" smtClean="0"/>
              <a:t>Jostein</a:t>
            </a:r>
            <a:r>
              <a:rPr lang="cs-CZ" sz="2800" dirty="0" smtClean="0"/>
              <a:t>. </a:t>
            </a:r>
            <a:r>
              <a:rPr lang="cs-CZ" sz="2800" i="1" dirty="0" smtClean="0"/>
              <a:t>Sofiin svět: román o dějinách filosofie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Překlad Jarka Vrbová. Košice: Knižná </a:t>
            </a:r>
            <a:r>
              <a:rPr lang="cs-CZ" sz="2800" dirty="0" err="1" smtClean="0"/>
              <a:t>dielňa</a:t>
            </a:r>
            <a:r>
              <a:rPr lang="cs-CZ" sz="2800" dirty="0" smtClean="0"/>
              <a:t> </a:t>
            </a:r>
            <a:r>
              <a:rPr lang="cs-CZ" sz="2800" dirty="0" err="1" smtClean="0"/>
              <a:t>Timotej</a:t>
            </a:r>
            <a:r>
              <a:rPr lang="cs-CZ" sz="2800" dirty="0" smtClean="0"/>
              <a:t>, 1995, 512 s. ISBN 80-967-2945-4. 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1062</Words>
  <Application>Microsoft Office PowerPoint</Application>
  <PresentationFormat>Předvádění na obrazovce (4:3)</PresentationFormat>
  <Paragraphs>98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Calibri</vt:lpstr>
      <vt:lpstr>Motiv sady Office</vt:lpstr>
      <vt:lpstr>Prezentace aplikace PowerPoint</vt:lpstr>
      <vt:lpstr>1.kapitola</vt:lpstr>
      <vt:lpstr>Původ a význam slova</vt:lpstr>
      <vt:lpstr>Vztah k mýtu a náboženství</vt:lpstr>
      <vt:lpstr>Filosofie a věda</vt:lpstr>
      <vt:lpstr>Prezentace aplikace PowerPoint</vt:lpstr>
      <vt:lpstr>Tři základní zdroje filosofování</vt:lpstr>
      <vt:lpstr>Základní filosofické otázky</vt:lpstr>
      <vt:lpstr>Prezentace aplikace PowerPoint</vt:lpstr>
      <vt:lpstr>Filosofické směry</vt:lpstr>
      <vt:lpstr>Prezentace aplikace PowerPoint</vt:lpstr>
      <vt:lpstr>Prezentace aplikace PowerPoint</vt:lpstr>
      <vt:lpstr>Prezentace aplikace PowerPoint</vt:lpstr>
      <vt:lpstr>Další důležité pojmy</vt:lpstr>
      <vt:lpstr>Prezentace aplikace PowerPoint</vt:lpstr>
      <vt:lpstr>Shrnutí</vt:lpstr>
      <vt:lpstr>Zdroje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1.kapitola</dc:title>
  <dc:creator>trckova</dc:creator>
  <cp:lastModifiedBy>Fismol Tomáš</cp:lastModifiedBy>
  <cp:revision>36</cp:revision>
  <dcterms:created xsi:type="dcterms:W3CDTF">2012-10-27T07:26:57Z</dcterms:created>
  <dcterms:modified xsi:type="dcterms:W3CDTF">2014-05-13T09:58:09Z</dcterms:modified>
</cp:coreProperties>
</file>