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22AB-2817-4FC9-8C2E-A73BB0541818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ECD74-C289-487D-B84D-512708DC0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22AB-2817-4FC9-8C2E-A73BB0541818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ECD74-C289-487D-B84D-512708DC0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22AB-2817-4FC9-8C2E-A73BB0541818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ECD74-C289-487D-B84D-512708DC0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22AB-2817-4FC9-8C2E-A73BB0541818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ECD74-C289-487D-B84D-512708DC0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22AB-2817-4FC9-8C2E-A73BB0541818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ECD74-C289-487D-B84D-512708DC0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22AB-2817-4FC9-8C2E-A73BB0541818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ECD74-C289-487D-B84D-512708DC0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22AB-2817-4FC9-8C2E-A73BB0541818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ECD74-C289-487D-B84D-512708DC0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22AB-2817-4FC9-8C2E-A73BB0541818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ECD74-C289-487D-B84D-512708DC0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22AB-2817-4FC9-8C2E-A73BB0541818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ECD74-C289-487D-B84D-512708DC0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22AB-2817-4FC9-8C2E-A73BB0541818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ECD74-C289-487D-B84D-512708DC0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622AB-2817-4FC9-8C2E-A73BB0541818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ECD74-C289-487D-B84D-512708DC0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F622AB-2817-4FC9-8C2E-A73BB0541818}" type="datetimeFigureOut">
              <a:rPr lang="cs-CZ" smtClean="0"/>
              <a:pPr/>
              <a:t>13. 5. 2014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3ECD74-C289-487D-B84D-512708DC01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0968995"/>
              </p:ext>
            </p:extLst>
          </p:nvPr>
        </p:nvGraphicFramePr>
        <p:xfrm>
          <a:off x="665163" y="836613"/>
          <a:ext cx="7621613" cy="4082851"/>
        </p:xfrm>
        <a:graphic>
          <a:graphicData uri="http://schemas.openxmlformats.org/drawingml/2006/table">
            <a:tbl>
              <a:tblPr/>
              <a:tblGrid>
                <a:gridCol w="1283688"/>
                <a:gridCol w="6337925"/>
              </a:tblGrid>
              <a:tr h="63828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Ostrava,Dr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Šmerala 25/2565, 728 04, Ostrava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9698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Předsókratovská</a:t>
                      </a: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filosofie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Jana Trčková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Základy společenských věd – Základy filosofie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17.3.2013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560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vybraných textech je vysvětlován základ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předsókratovské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filosofie.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939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Jednotlivé texty jsou doplněny otázkami, které pomáhají lépe pochopit podstatu uvedeného tématu. Dále zde jsou správné odpovědi, otázky k přemýšlení i závěrečné úkoly, jež prověřují pochopení předloženého tématu.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370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19160" y="908050"/>
            <a:ext cx="481232" cy="4812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/>
              <a:t>Přesókratovská</a:t>
            </a:r>
            <a:r>
              <a:rPr lang="cs-CZ" sz="3200" b="1" dirty="0" smtClean="0"/>
              <a:t>  filosofie</a:t>
            </a:r>
            <a:endParaRPr lang="cs-CZ" sz="3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28726" y="-530236"/>
            <a:ext cx="45719" cy="106047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85794"/>
            <a:ext cx="9144000" cy="6858000"/>
          </a:xfrm>
        </p:spPr>
        <p:txBody>
          <a:bodyPr/>
          <a:lstStyle/>
          <a:p>
            <a:pPr marL="514350" indent="-514350" algn="just">
              <a:buAutoNum type="arabicPeriod"/>
            </a:pPr>
            <a:r>
              <a:rPr lang="cs-CZ" b="1" dirty="0" smtClean="0"/>
              <a:t>Na základě textu určete, z čeho se vyvinula </a:t>
            </a:r>
            <a:r>
              <a:rPr lang="cs-CZ" b="1" dirty="0" err="1" smtClean="0"/>
              <a:t>předsókratovská</a:t>
            </a:r>
            <a:r>
              <a:rPr lang="cs-CZ" b="1" dirty="0" smtClean="0"/>
              <a:t> filosofie:</a:t>
            </a:r>
          </a:p>
          <a:p>
            <a:pPr marL="514350" indent="-514350" algn="just">
              <a:buAutoNum type="arabicPeriod"/>
            </a:pPr>
            <a:endParaRPr lang="cs-CZ" b="1" dirty="0" smtClean="0"/>
          </a:p>
          <a:p>
            <a:pPr marL="514350" indent="-514350" algn="just">
              <a:buNone/>
            </a:pPr>
            <a:r>
              <a:rPr lang="cs-CZ" dirty="0" err="1" smtClean="0"/>
              <a:t>Hésiodos</a:t>
            </a:r>
            <a:r>
              <a:rPr lang="cs-CZ" dirty="0" smtClean="0"/>
              <a:t> praví ústy Múz:,,Umíme vyprávět smyšlenek </a:t>
            </a:r>
          </a:p>
          <a:p>
            <a:pPr marL="514350" indent="-514350" algn="just">
              <a:buNone/>
            </a:pPr>
            <a:r>
              <a:rPr lang="cs-CZ" dirty="0"/>
              <a:t>m</a:t>
            </a:r>
            <a:r>
              <a:rPr lang="cs-CZ" dirty="0" smtClean="0"/>
              <a:t>noho a podobných pravdě, umíme, když se nám </a:t>
            </a:r>
          </a:p>
          <a:p>
            <a:pPr marL="514350" indent="-514350" algn="just">
              <a:buNone/>
            </a:pPr>
            <a:r>
              <a:rPr lang="cs-CZ" dirty="0"/>
              <a:t>z</a:t>
            </a:r>
            <a:r>
              <a:rPr lang="cs-CZ" dirty="0" smtClean="0"/>
              <a:t>achce, i o věcech skutečných zpívat.“</a:t>
            </a:r>
          </a:p>
          <a:p>
            <a:pPr marL="514350" indent="-514350" algn="just">
              <a:buNone/>
            </a:pPr>
            <a:r>
              <a:rPr lang="cs-CZ" dirty="0" smtClean="0"/>
              <a:t>Tyto verše vyjadřují kritický postoj vůči </a:t>
            </a:r>
            <a:r>
              <a:rPr lang="cs-CZ" dirty="0" err="1" smtClean="0"/>
              <a:t>mýtickému</a:t>
            </a:r>
            <a:r>
              <a:rPr lang="cs-CZ" dirty="0" smtClean="0"/>
              <a:t> </a:t>
            </a:r>
          </a:p>
          <a:p>
            <a:pPr marL="514350" indent="-514350" algn="just">
              <a:buNone/>
            </a:pPr>
            <a:r>
              <a:rPr lang="cs-CZ" dirty="0"/>
              <a:t>p</a:t>
            </a:r>
            <a:r>
              <a:rPr lang="cs-CZ" dirty="0" smtClean="0"/>
              <a:t>odání. </a:t>
            </a:r>
            <a:r>
              <a:rPr lang="cs-CZ" dirty="0" err="1" smtClean="0"/>
              <a:t>Hésiodos</a:t>
            </a:r>
            <a:r>
              <a:rPr lang="cs-CZ" dirty="0" smtClean="0"/>
              <a:t> se táže po pravdě a prohlašuje, že </a:t>
            </a:r>
          </a:p>
          <a:p>
            <a:pPr marL="514350" indent="-514350" algn="just">
              <a:buNone/>
            </a:pPr>
            <a:r>
              <a:rPr lang="cs-CZ" dirty="0"/>
              <a:t>z</a:t>
            </a:r>
            <a:r>
              <a:rPr lang="cs-CZ" dirty="0" smtClean="0"/>
              <a:t>pívá o věcech skutečných.</a:t>
            </a:r>
          </a:p>
          <a:p>
            <a:pPr marL="514350" indent="-514350" algn="just">
              <a:buAutoNum type="arabicPeriod"/>
            </a:pPr>
            <a:endParaRPr lang="cs-CZ" b="1" dirty="0" smtClean="0"/>
          </a:p>
          <a:p>
            <a:pPr marL="514350" indent="-514350" algn="just">
              <a:buNone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00163" y="-428652"/>
            <a:ext cx="357190" cy="184629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2400" dirty="0" smtClean="0"/>
          </a:p>
          <a:p>
            <a:pPr algn="just">
              <a:buNone/>
            </a:pPr>
            <a:endParaRPr lang="cs-CZ" sz="2400" dirty="0" smtClean="0"/>
          </a:p>
          <a:p>
            <a:pPr algn="just">
              <a:buNone/>
            </a:pPr>
            <a:endParaRPr lang="cs-CZ" sz="2400" dirty="0" smtClean="0"/>
          </a:p>
          <a:p>
            <a:pPr algn="just">
              <a:buNone/>
            </a:pPr>
            <a:r>
              <a:rPr lang="cs-CZ" sz="2400" b="1" dirty="0" smtClean="0"/>
              <a:t>Správná odpověď:</a:t>
            </a:r>
          </a:p>
          <a:p>
            <a:pPr algn="just">
              <a:buNone/>
            </a:pPr>
            <a:r>
              <a:rPr lang="cs-CZ" sz="2400" dirty="0" err="1" smtClean="0"/>
              <a:t>Předsókratovská</a:t>
            </a:r>
            <a:r>
              <a:rPr lang="cs-CZ" sz="2400" dirty="0" smtClean="0"/>
              <a:t> filosofie se vyvinula z mýtů.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-642974" y="274638"/>
            <a:ext cx="71438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2. Co považuje většina myslitelů za základ všeho bytí?</a:t>
            </a:r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dirty="0" smtClean="0"/>
              <a:t>Prvním filosofům v Řecku se často říká filosofové přírody, protože se </a:t>
            </a:r>
          </a:p>
          <a:p>
            <a:pPr algn="just">
              <a:buNone/>
            </a:pPr>
            <a:r>
              <a:rPr lang="cs-CZ" sz="2400" dirty="0" smtClean="0"/>
              <a:t>zajímali především o vysvětlení přírodních procesů. Viděli na vlastní oči,</a:t>
            </a:r>
          </a:p>
          <a:p>
            <a:pPr algn="just">
              <a:buNone/>
            </a:pPr>
            <a:r>
              <a:rPr lang="cs-CZ" sz="2400" dirty="0" smtClean="0"/>
              <a:t>že v přírodě neustále dochází k proměnám a sdíleli představu, že za </a:t>
            </a:r>
          </a:p>
          <a:p>
            <a:pPr algn="just">
              <a:buNone/>
            </a:pPr>
            <a:r>
              <a:rPr lang="cs-CZ" sz="2400" dirty="0" smtClean="0"/>
              <a:t>všemi proměnami v přírodě je nějaká pralátka. Muselo podle nich </a:t>
            </a:r>
          </a:p>
          <a:p>
            <a:pPr algn="just">
              <a:buNone/>
            </a:pPr>
            <a:r>
              <a:rPr lang="cs-CZ" sz="2400" dirty="0" smtClean="0"/>
              <a:t>existovat něco, z čeho všechno vycházelo a zase se k tomu vracelo. 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28727" y="274638"/>
            <a:ext cx="45719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b="1" dirty="0" smtClean="0"/>
              <a:t>Správná odpověď:</a:t>
            </a:r>
          </a:p>
          <a:p>
            <a:pPr algn="just">
              <a:buNone/>
            </a:pPr>
            <a:r>
              <a:rPr lang="cs-CZ" sz="2400" dirty="0" smtClean="0"/>
              <a:t>Za základ všeho bytí považují přírodní filosofové pralátku.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-714412" y="274638"/>
            <a:ext cx="214314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3. Uveďte, co je vlastně pramenem k </a:t>
            </a:r>
            <a:r>
              <a:rPr lang="cs-CZ" sz="2400" b="1" dirty="0" err="1" smtClean="0"/>
              <a:t>předsókratovské</a:t>
            </a:r>
            <a:r>
              <a:rPr lang="cs-CZ" sz="2400" b="1" dirty="0" smtClean="0"/>
              <a:t> filosofii:</a:t>
            </a:r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dirty="0" smtClean="0"/>
              <a:t>Díla myslitelů, jimiž podle Aristotela začínají dějiny filosofie, se nám </a:t>
            </a:r>
          </a:p>
          <a:p>
            <a:pPr algn="just">
              <a:buNone/>
            </a:pPr>
            <a:r>
              <a:rPr lang="cs-CZ" sz="2400" dirty="0" smtClean="0"/>
              <a:t>nedochovala v úplnosti. Vlastníme zlomky, které se nacházejí ve spisech</a:t>
            </a:r>
          </a:p>
          <a:p>
            <a:pPr algn="just">
              <a:buNone/>
            </a:pPr>
            <a:r>
              <a:rPr lang="cs-CZ" sz="2400" dirty="0" smtClean="0"/>
              <a:t>od Platóna až po byzantské autory. Stáří není vždy kritériem přesnosti </a:t>
            </a:r>
          </a:p>
          <a:p>
            <a:pPr algn="just">
              <a:buNone/>
            </a:pPr>
            <a:r>
              <a:rPr lang="cs-CZ" sz="2400" dirty="0" smtClean="0"/>
              <a:t>citátu. Často je obtížné oddělit doslovnou citaci od referujícího a para-</a:t>
            </a:r>
          </a:p>
          <a:p>
            <a:pPr algn="just">
              <a:buNone/>
            </a:pPr>
            <a:r>
              <a:rPr lang="cs-CZ" sz="2400" dirty="0" smtClean="0"/>
              <a:t>frázujícího kontextu. Antičtí autoři necitují vždy podle originálních spisů,</a:t>
            </a:r>
          </a:p>
          <a:p>
            <a:pPr algn="just">
              <a:buNone/>
            </a:pPr>
            <a:r>
              <a:rPr lang="cs-CZ" sz="2400" dirty="0" smtClean="0"/>
              <a:t>nýbrž i podle příruček a antologií. 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7358146" y="285728"/>
            <a:ext cx="2928958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b="1" dirty="0" smtClean="0"/>
              <a:t>Správná odpověď:</a:t>
            </a:r>
          </a:p>
          <a:p>
            <a:pPr algn="just">
              <a:buNone/>
            </a:pPr>
            <a:r>
              <a:rPr lang="cs-CZ" sz="2400" dirty="0" smtClean="0"/>
              <a:t>Pramenem k </a:t>
            </a:r>
            <a:r>
              <a:rPr lang="cs-CZ" sz="2400" dirty="0" err="1" smtClean="0"/>
              <a:t>předsókratovské</a:t>
            </a:r>
            <a:r>
              <a:rPr lang="cs-CZ" sz="2400" dirty="0" smtClean="0"/>
              <a:t> filosofii jsou zlomky.</a:t>
            </a:r>
            <a:endParaRPr lang="cs-CZ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-785849" y="274638"/>
            <a:ext cx="71438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70009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400" b="1" dirty="0" smtClean="0"/>
              <a:t>4. Na základě informací z výše uvedených textů správně doplňte:</a:t>
            </a:r>
          </a:p>
          <a:p>
            <a:pPr algn="just">
              <a:buNone/>
            </a:pPr>
            <a:endParaRPr lang="cs-CZ" sz="2400" b="1" dirty="0" smtClean="0"/>
          </a:p>
          <a:p>
            <a:pPr marL="457200" indent="-457200" algn="just">
              <a:buAutoNum type="arabicPeriod"/>
            </a:pPr>
            <a:r>
              <a:rPr lang="cs-CZ" sz="2400" dirty="0" err="1" smtClean="0"/>
              <a:t>Předsókratovská</a:t>
            </a:r>
            <a:r>
              <a:rPr lang="cs-CZ" sz="2400" dirty="0" smtClean="0"/>
              <a:t> filosofie se vyvinula z …………………… </a:t>
            </a:r>
          </a:p>
          <a:p>
            <a:pPr marL="457200" indent="-457200" algn="just">
              <a:buAutoNum type="arabicPeriod" startAt="2"/>
            </a:pPr>
            <a:r>
              <a:rPr lang="cs-CZ" sz="2400" dirty="0" smtClean="0"/>
              <a:t>Prvním filosofům v Řecku se často říká filosofové …………</a:t>
            </a:r>
          </a:p>
          <a:p>
            <a:pPr marL="457200" indent="-457200" algn="just">
              <a:buAutoNum type="arabicPeriod" startAt="2"/>
            </a:pPr>
            <a:r>
              <a:rPr lang="cs-CZ" sz="2400" dirty="0" smtClean="0"/>
              <a:t>Zajímali se o vysvětlení …………………………………………………</a:t>
            </a:r>
          </a:p>
          <a:p>
            <a:pPr marL="457200" indent="-457200" algn="just">
              <a:buAutoNum type="arabicPeriod" startAt="2"/>
            </a:pPr>
            <a:r>
              <a:rPr lang="cs-CZ" sz="2400" dirty="0" smtClean="0"/>
              <a:t>Za základ všeho bytí pokládali …………………………………………</a:t>
            </a:r>
          </a:p>
          <a:p>
            <a:pPr marL="457200" indent="-457200" algn="just">
              <a:buAutoNum type="arabicPeriod" startAt="2"/>
            </a:pPr>
            <a:r>
              <a:rPr lang="cs-CZ" sz="2400" dirty="0" smtClean="0"/>
              <a:t>Spisy raných řeckých myslitelů se dochovaly pouze ve …….</a:t>
            </a:r>
          </a:p>
          <a:p>
            <a:pPr marL="457200" indent="-457200" algn="just">
              <a:buAutoNum type="arabicPeriod" startAt="2"/>
            </a:pPr>
            <a:endParaRPr lang="cs-CZ" sz="2400" dirty="0" smtClean="0"/>
          </a:p>
          <a:p>
            <a:pPr marL="457200" indent="-457200" algn="just">
              <a:buNone/>
            </a:pPr>
            <a:endParaRPr lang="cs-CZ" sz="2400" dirty="0" smtClean="0"/>
          </a:p>
          <a:p>
            <a:pPr marL="457200" indent="-457200" algn="just">
              <a:buAutoNum type="arabicPeriod"/>
            </a:pPr>
            <a:endParaRPr lang="cs-CZ" sz="2400" dirty="0" smtClean="0"/>
          </a:p>
          <a:p>
            <a:pPr marL="457200" indent="-457200" algn="just">
              <a:buAutoNum type="arabicPeriod"/>
            </a:pPr>
            <a:endParaRPr lang="cs-CZ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-928726" y="274638"/>
            <a:ext cx="71438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endParaRPr lang="cs-CZ" sz="2400" b="1" dirty="0" smtClean="0"/>
          </a:p>
          <a:p>
            <a:pPr algn="just">
              <a:buNone/>
            </a:pPr>
            <a:r>
              <a:rPr lang="cs-CZ" sz="2400" b="1" dirty="0" smtClean="0"/>
              <a:t>Správné odpovědi:</a:t>
            </a:r>
          </a:p>
          <a:p>
            <a:pPr marL="457200" indent="-457200" algn="just">
              <a:buAutoNum type="arabicPeriod"/>
            </a:pPr>
            <a:r>
              <a:rPr lang="cs-CZ" sz="2400" dirty="0" smtClean="0"/>
              <a:t>….. z mýtů.</a:t>
            </a:r>
          </a:p>
          <a:p>
            <a:pPr marL="457200" indent="-457200" algn="just">
              <a:buAutoNum type="arabicPeriod"/>
            </a:pPr>
            <a:r>
              <a:rPr lang="cs-CZ" sz="2400" dirty="0" smtClean="0"/>
              <a:t>….. přírody.</a:t>
            </a:r>
          </a:p>
          <a:p>
            <a:pPr marL="457200" indent="-457200" algn="just">
              <a:buAutoNum type="arabicPeriod"/>
            </a:pPr>
            <a:r>
              <a:rPr lang="cs-CZ" sz="2400" dirty="0" smtClean="0"/>
              <a:t>….. přírodních jevů.</a:t>
            </a:r>
          </a:p>
          <a:p>
            <a:pPr marL="457200" indent="-457200" algn="just">
              <a:buAutoNum type="arabicPeriod"/>
            </a:pPr>
            <a:r>
              <a:rPr lang="cs-CZ" sz="2400" dirty="0" smtClean="0"/>
              <a:t>….. jakousi pralátku.</a:t>
            </a:r>
          </a:p>
          <a:p>
            <a:pPr marL="457200" indent="-457200" algn="just">
              <a:buAutoNum type="arabicPeriod"/>
            </a:pPr>
            <a:r>
              <a:rPr lang="cs-CZ" sz="2400" dirty="0" smtClean="0"/>
              <a:t>….. ve zlomcích.</a:t>
            </a:r>
            <a:endParaRPr lang="cs-CZ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GAARDER, </a:t>
            </a:r>
            <a:r>
              <a:rPr lang="cs-CZ" dirty="0" err="1" smtClean="0"/>
              <a:t>Jostein</a:t>
            </a:r>
            <a:r>
              <a:rPr lang="cs-CZ" dirty="0" smtClean="0"/>
              <a:t>. </a:t>
            </a:r>
            <a:r>
              <a:rPr lang="cs-CZ" i="1" dirty="0" smtClean="0"/>
              <a:t>Sofiin svět: Román o dějinách filosofie</a:t>
            </a:r>
            <a:r>
              <a:rPr lang="cs-CZ" dirty="0" smtClean="0"/>
              <a:t>. První vydání. Košice: Knižná </a:t>
            </a:r>
            <a:r>
              <a:rPr lang="cs-CZ" dirty="0" err="1" smtClean="0"/>
              <a:t>dielňa</a:t>
            </a:r>
            <a:r>
              <a:rPr lang="cs-CZ" dirty="0" smtClean="0"/>
              <a:t> </a:t>
            </a:r>
            <a:r>
              <a:rPr lang="cs-CZ" dirty="0" err="1" smtClean="0"/>
              <a:t>Timotej</a:t>
            </a:r>
            <a:r>
              <a:rPr lang="cs-CZ" dirty="0" smtClean="0"/>
              <a:t>, 1995.</a:t>
            </a:r>
          </a:p>
          <a:p>
            <a:r>
              <a:rPr lang="cs-CZ" dirty="0" smtClean="0"/>
              <a:t>NOVOTNÝ, Zdeněk. </a:t>
            </a:r>
            <a:r>
              <a:rPr lang="cs-CZ" i="1" dirty="0" smtClean="0"/>
              <a:t>Jak (se) učit filosofii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David </a:t>
            </a:r>
            <a:r>
              <a:rPr lang="cs-CZ" dirty="0" err="1" smtClean="0"/>
              <a:t>Mik</a:t>
            </a:r>
            <a:r>
              <a:rPr lang="cs-CZ" dirty="0" smtClean="0"/>
              <a:t>. Olomouc: Nakladatelství Olomouc, 2004, 143 s. Dějiny filosofie (Olomouc), díl 1. ISBN 80-718-2179-9.</a:t>
            </a:r>
          </a:p>
          <a:p>
            <a:r>
              <a:rPr lang="cs-CZ" dirty="0" smtClean="0"/>
              <a:t>RICKEN, </a:t>
            </a:r>
            <a:r>
              <a:rPr lang="cs-CZ" dirty="0" err="1" smtClean="0"/>
              <a:t>Friedo</a:t>
            </a:r>
            <a:r>
              <a:rPr lang="cs-CZ" dirty="0" smtClean="0"/>
              <a:t>. </a:t>
            </a:r>
            <a:r>
              <a:rPr lang="cs-CZ" i="1" dirty="0" smtClean="0"/>
              <a:t>Antická filosofie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David </a:t>
            </a:r>
            <a:r>
              <a:rPr lang="cs-CZ" dirty="0" err="1" smtClean="0"/>
              <a:t>Mik</a:t>
            </a:r>
            <a:r>
              <a:rPr lang="cs-CZ" dirty="0" smtClean="0"/>
              <a:t>. Olomouc: Nakladatelství Olomouc, 1999, 230 s. díl 1. ISBN 80-718-2092-X.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513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Calibri</vt:lpstr>
      <vt:lpstr>Motiv sady Office</vt:lpstr>
      <vt:lpstr>Prezentace aplikace PowerPoint</vt:lpstr>
      <vt:lpstr>Přesókratovská  filosofie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</vt:lpstr>
    </vt:vector>
  </TitlesOfParts>
  <Company>mgo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Přesókratovská  filosofie</dc:title>
  <dc:creator>trckova</dc:creator>
  <cp:lastModifiedBy>Fismol Tomáš</cp:lastModifiedBy>
  <cp:revision>21</cp:revision>
  <dcterms:created xsi:type="dcterms:W3CDTF">2013-03-16T14:16:45Z</dcterms:created>
  <dcterms:modified xsi:type="dcterms:W3CDTF">2014-05-13T09:59:09Z</dcterms:modified>
</cp:coreProperties>
</file>