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544D2-00B4-4108-96EF-72A201DE0A5A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F4545-0A92-4C96-BEC4-3E096C26D6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084914"/>
              </p:ext>
            </p:extLst>
          </p:nvPr>
        </p:nvGraphicFramePr>
        <p:xfrm>
          <a:off x="665163" y="836613"/>
          <a:ext cx="7621613" cy="4082851"/>
        </p:xfrm>
        <a:graphic>
          <a:graphicData uri="http://schemas.openxmlformats.org/drawingml/2006/table">
            <a:tbl>
              <a:tblPr/>
              <a:tblGrid>
                <a:gridCol w="1283688"/>
                <a:gridCol w="6337925"/>
              </a:tblGrid>
              <a:tr h="63828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969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Pýthagorás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Hérakleitos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z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Efesu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Jana Trčková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6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vybraných textech je vysvětlován základ  filosofie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Pýthagora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Hérakleita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Efesu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9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texty jsou doplněny otázkami, které pomáhají lépe pochopit podstatu uvedeného tématu. Dále zde jsou správné odpovědi, otázky k přemýšlení i závěrečné úkoly, jež prověřují pochopení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předloženého tématu.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8344" y="908049"/>
            <a:ext cx="504056" cy="50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Pýthagorás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Herakleitos</a:t>
            </a:r>
            <a:r>
              <a:rPr lang="cs-CZ" sz="3200" b="1" dirty="0" smtClean="0"/>
              <a:t> z </a:t>
            </a:r>
            <a:r>
              <a:rPr lang="cs-CZ" sz="3200" b="1" dirty="0" err="1" smtClean="0"/>
              <a:t>Efesu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14477" y="0"/>
            <a:ext cx="214314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457200" indent="-457200" algn="just">
              <a:buAutoNum type="arabicPeriod"/>
            </a:pPr>
            <a:r>
              <a:rPr lang="cs-CZ" sz="2400" b="1" dirty="0" smtClean="0"/>
              <a:t>Pozorně si prostudujte následující text:</a:t>
            </a:r>
          </a:p>
          <a:p>
            <a:pPr marL="457200" indent="-457200" algn="just">
              <a:buNone/>
            </a:pPr>
            <a:endParaRPr lang="cs-CZ" sz="2400" b="1" dirty="0" smtClean="0"/>
          </a:p>
          <a:p>
            <a:pPr marL="457200" indent="-457200" algn="just">
              <a:buNone/>
            </a:pPr>
            <a:r>
              <a:rPr lang="cs-CZ" sz="2400" dirty="0" smtClean="0"/>
              <a:t>Proti neohraničenosti pralátky </a:t>
            </a:r>
            <a:r>
              <a:rPr lang="cs-CZ" sz="2400" dirty="0" err="1" smtClean="0"/>
              <a:t>milétských</a:t>
            </a:r>
            <a:r>
              <a:rPr lang="cs-CZ" sz="2400" dirty="0" smtClean="0"/>
              <a:t> filosofů postavil </a:t>
            </a:r>
            <a:r>
              <a:rPr lang="cs-CZ" sz="2400" dirty="0" err="1" smtClean="0"/>
              <a:t>Pýthagorás</a:t>
            </a:r>
            <a:endParaRPr lang="cs-CZ" sz="2400" dirty="0" smtClean="0"/>
          </a:p>
          <a:p>
            <a:pPr marL="457200" indent="-457200"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rotiklad neomezeného a omezujícího. Samo číslo, počínaje jednotkou,</a:t>
            </a:r>
          </a:p>
          <a:p>
            <a:pPr marL="457200" indent="-457200"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e už principem omezujícím a zmíněný protiklad se projevuje např. li-</a:t>
            </a:r>
          </a:p>
          <a:p>
            <a:pPr marL="457200" indent="-457200" algn="just">
              <a:buNone/>
            </a:pPr>
            <a:r>
              <a:rPr lang="cs-CZ" sz="2400" dirty="0" err="1" smtClean="0"/>
              <a:t>ché</a:t>
            </a:r>
            <a:r>
              <a:rPr lang="cs-CZ" sz="2400" dirty="0" smtClean="0"/>
              <a:t> a sudé, jedno a mnohé, pravé a levé, přímé a křivé, čtverec a ob-</a:t>
            </a:r>
          </a:p>
          <a:p>
            <a:pPr marL="457200" indent="-457200" algn="just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élník</a:t>
            </a:r>
            <a:r>
              <a:rPr lang="cs-CZ" sz="2400" dirty="0" smtClean="0"/>
              <a:t>. Svět a vše v něm se skládá ze dvou prvků: z Neomezeného a </a:t>
            </a:r>
          </a:p>
          <a:p>
            <a:pPr marL="457200" indent="-457200" algn="just">
              <a:buNone/>
            </a:pPr>
            <a:r>
              <a:rPr lang="cs-CZ" sz="2400" dirty="0" smtClean="0"/>
              <a:t>Omezujícího. Protnutím obou vzniká Jedno, to se může zmnožovat a</a:t>
            </a:r>
          </a:p>
          <a:p>
            <a:pPr marL="457200" indent="-457200" algn="just">
              <a:buNone/>
            </a:pPr>
            <a:r>
              <a:rPr lang="cs-CZ" sz="2400" dirty="0"/>
              <a:t>v</a:t>
            </a:r>
            <a:r>
              <a:rPr lang="cs-CZ" sz="2400" dirty="0" smtClean="0"/>
              <a:t>znikají body. Dokonalé číslo je desítka, je součtem prvních čtyř čísel </a:t>
            </a:r>
          </a:p>
          <a:p>
            <a:pPr marL="457200" indent="-457200" algn="just">
              <a:buNone/>
            </a:pPr>
            <a:r>
              <a:rPr lang="cs-CZ" sz="2400" dirty="0" smtClean="0"/>
              <a:t>a zobrazuje se pomocí rovnostranného trojúhelníka, jehož strany vždy</a:t>
            </a:r>
          </a:p>
          <a:p>
            <a:pPr marL="457200" indent="-457200" algn="just">
              <a:buNone/>
            </a:pPr>
            <a:r>
              <a:rPr lang="cs-CZ" sz="2400" dirty="0"/>
              <a:t>t</a:t>
            </a:r>
            <a:r>
              <a:rPr lang="cs-CZ" sz="2400" dirty="0" smtClean="0"/>
              <a:t>voří čtyřku.  </a:t>
            </a:r>
          </a:p>
          <a:p>
            <a:pPr marL="457200" indent="-457200" algn="just">
              <a:buNone/>
            </a:pPr>
            <a:endParaRPr lang="cs-CZ" sz="2400" b="1" dirty="0" smtClean="0"/>
          </a:p>
          <a:p>
            <a:pPr marL="457200" indent="-457200" algn="just">
              <a:buNone/>
            </a:pPr>
            <a:endParaRPr lang="cs-CZ" sz="2400" dirty="0" smtClean="0"/>
          </a:p>
          <a:p>
            <a:pPr marL="457200" indent="-457200" algn="just">
              <a:buNone/>
            </a:pPr>
            <a:endParaRPr lang="cs-CZ" sz="2400" b="1" dirty="0" smtClean="0"/>
          </a:p>
          <a:p>
            <a:pPr marL="457200" indent="-457200" algn="just">
              <a:buAutoNum type="arabicPeriod"/>
            </a:pPr>
            <a:endParaRPr lang="cs-CZ" sz="2400" b="1" dirty="0" smtClean="0"/>
          </a:p>
          <a:p>
            <a:pPr marL="457200" indent="-457200" algn="just">
              <a:buAutoNum type="arabicPeriod"/>
            </a:pP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85851" y="357166"/>
            <a:ext cx="45719" cy="10604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Odpovězte: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S jakým základním protikladem </a:t>
            </a:r>
            <a:r>
              <a:rPr lang="cs-CZ" sz="2400" dirty="0" err="1" smtClean="0"/>
              <a:t>Pýthagorás</a:t>
            </a:r>
            <a:r>
              <a:rPr lang="cs-CZ" sz="2400" dirty="0" smtClean="0"/>
              <a:t> pracuje?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Jak vzniká Jedno?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O jakém dokonalém čísle hovoří a co znamená?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3" y="0"/>
            <a:ext cx="285752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Základním protikladem je neomezené a omezující.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Jedno vzniká protnutím Neomezeného a Omezujícího.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Dokonalým číslem je desítka, je to součet prvních čtyř čísel.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1285915" y="0"/>
            <a:ext cx="285752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072338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2. Pozorujte, jak pythagorejci požadovali harmonii a poznatelnost</a:t>
            </a:r>
          </a:p>
          <a:p>
            <a:pPr algn="just">
              <a:buNone/>
            </a:pPr>
            <a:r>
              <a:rPr lang="cs-CZ" sz="2400" b="1" dirty="0" smtClean="0"/>
              <a:t>Skutečnosti: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dirty="0" smtClean="0"/>
              <a:t>Neomezené a Omezující jsou vzájemně nerovné, je zapotřebí něčeho </a:t>
            </a:r>
          </a:p>
          <a:p>
            <a:pPr algn="just">
              <a:buNone/>
            </a:pPr>
            <a:r>
              <a:rPr lang="cs-CZ" sz="2400" dirty="0" smtClean="0"/>
              <a:t>Spojujícího. Je potřeba harmonie, např. hudební intervaly (oktávy,</a:t>
            </a:r>
          </a:p>
          <a:p>
            <a:pPr algn="just">
              <a:buNone/>
            </a:pPr>
            <a:r>
              <a:rPr lang="cs-CZ" sz="2400" dirty="0" smtClean="0"/>
              <a:t>kvinty, kvarty). Má-li být skutečnost poznatelná, musí být matematicky </a:t>
            </a:r>
          </a:p>
          <a:p>
            <a:pPr algn="just">
              <a:buNone/>
            </a:pPr>
            <a:r>
              <a:rPr lang="cs-CZ" sz="2400" dirty="0"/>
              <a:t>s</a:t>
            </a:r>
            <a:r>
              <a:rPr lang="cs-CZ" sz="2400" dirty="0" smtClean="0"/>
              <a:t>trukturovaná.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644030" y="0"/>
            <a:ext cx="7572428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Odpovězte: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Jak pythagorejci řešili nerovnost Neomezeného a Omezujícího?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Kdy je podle nich skutečnost poznatelná?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644030" y="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Nerovnost Neomezeného a Omezujícího řešili Spojujícím, např.</a:t>
            </a:r>
          </a:p>
          <a:p>
            <a:pPr marL="457200" indent="-457200" algn="just">
              <a:buNone/>
            </a:pPr>
            <a:r>
              <a:rPr lang="cs-CZ" sz="2400" dirty="0"/>
              <a:t>h</a:t>
            </a:r>
            <a:r>
              <a:rPr lang="cs-CZ" sz="2400" dirty="0" smtClean="0"/>
              <a:t>udební harmonií.</a:t>
            </a:r>
          </a:p>
          <a:p>
            <a:pPr marL="457200" indent="-457200" algn="just">
              <a:buNone/>
            </a:pPr>
            <a:r>
              <a:rPr lang="cs-CZ" sz="2400" dirty="0" smtClean="0"/>
              <a:t>b)   Skutečnost je poznatelná, pokud je matematicky strukturovaná.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28725" y="0"/>
            <a:ext cx="214314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28665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3. A nyní </a:t>
            </a:r>
            <a:r>
              <a:rPr lang="cs-CZ" sz="2400" b="1" dirty="0" err="1" smtClean="0"/>
              <a:t>Hérakleitova</a:t>
            </a:r>
            <a:r>
              <a:rPr lang="cs-CZ" sz="2400" b="1" dirty="0" smtClean="0"/>
              <a:t> filosofie: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err="1" smtClean="0"/>
              <a:t>Hérakleitos</a:t>
            </a:r>
            <a:r>
              <a:rPr lang="cs-CZ" sz="2400" dirty="0" smtClean="0"/>
              <a:t> se zabývá protiklady prožívání. Prožívání prostupuje člověka,</a:t>
            </a:r>
          </a:p>
          <a:p>
            <a:pPr algn="just">
              <a:buNone/>
            </a:pPr>
            <a:r>
              <a:rPr lang="cs-CZ" sz="2400" dirty="0"/>
              <a:t>j</a:t>
            </a:r>
            <a:r>
              <a:rPr lang="cs-CZ" sz="2400" dirty="0" smtClean="0"/>
              <a:t>eho svět a spojuje je v jednotu. Způsob, jakým člověk zakouší sám sebe,</a:t>
            </a:r>
          </a:p>
          <a:p>
            <a:pPr algn="just">
              <a:buNone/>
            </a:pPr>
            <a:r>
              <a:rPr lang="cs-CZ" sz="2400" dirty="0"/>
              <a:t>u</a:t>
            </a:r>
            <a:r>
              <a:rPr lang="cs-CZ" sz="2400" dirty="0" smtClean="0"/>
              <a:t>rčuje, jak prožívá svět. Životní pocit a svět zdravého jsou jiné než v pří-</a:t>
            </a:r>
          </a:p>
          <a:p>
            <a:pPr algn="just">
              <a:buNone/>
            </a:pPr>
            <a:r>
              <a:rPr lang="cs-CZ" sz="2400" dirty="0" err="1"/>
              <a:t>p</a:t>
            </a:r>
            <a:r>
              <a:rPr lang="cs-CZ" sz="2400" dirty="0" err="1" smtClean="0"/>
              <a:t>adě</a:t>
            </a:r>
            <a:r>
              <a:rPr lang="cs-CZ" sz="2400" dirty="0" smtClean="0"/>
              <a:t> nemocného. </a:t>
            </a:r>
            <a:r>
              <a:rPr lang="cs-CZ" sz="2400" dirty="0" err="1" smtClean="0"/>
              <a:t>Hérakleitos</a:t>
            </a:r>
            <a:r>
              <a:rPr lang="cs-CZ" sz="2400" dirty="0" smtClean="0"/>
              <a:t> tak zkoumá hlad, válku, život, smrt aj.</a:t>
            </a:r>
          </a:p>
          <a:p>
            <a:pPr algn="just">
              <a:buNone/>
            </a:pPr>
            <a:r>
              <a:rPr lang="cs-CZ" sz="2400" dirty="0" smtClean="0"/>
              <a:t>Zdůrazňuje význam empirického vědění:,,Co lze vidět, slyšet, poznat, </a:t>
            </a:r>
          </a:p>
          <a:p>
            <a:pPr algn="just">
              <a:buNone/>
            </a:pPr>
            <a:r>
              <a:rPr lang="cs-CZ" sz="2400" dirty="0"/>
              <a:t>t</a:t>
            </a:r>
            <a:r>
              <a:rPr lang="cs-CZ" sz="2400" dirty="0" smtClean="0"/>
              <a:t>omu dávám přednost.“ Smysly mohou zachytit odpovídajícím způsobem 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roměnlivost skutečnosti. Důležité je však i porozumění skutečnosti.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43041" y="142852"/>
            <a:ext cx="214315" cy="12747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Odpovězte: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Čím se </a:t>
            </a:r>
            <a:r>
              <a:rPr lang="cs-CZ" sz="2400" dirty="0" err="1" smtClean="0"/>
              <a:t>Hérakleitos</a:t>
            </a:r>
            <a:r>
              <a:rPr lang="cs-CZ" sz="2400" dirty="0" smtClean="0"/>
              <a:t> ve své filosofii zabývá?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Jak máme podle autora poznávat skutečnost?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4" y="274638"/>
            <a:ext cx="45719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marL="457200" indent="-457200" algn="just">
              <a:buAutoNum type="alphaLcParenR"/>
            </a:pPr>
            <a:r>
              <a:rPr lang="cs-CZ" sz="2400" dirty="0" err="1" smtClean="0"/>
              <a:t>Hérakleitos</a:t>
            </a:r>
            <a:r>
              <a:rPr lang="cs-CZ" sz="2400" dirty="0" smtClean="0"/>
              <a:t> se zabývá protiklady prožívání, např. zdraví a nemoc.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Skutečnost máme poznávat smysly i porozuměním.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85916" y="0"/>
            <a:ext cx="285752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4. V tomto textu pozorujte </a:t>
            </a:r>
            <a:r>
              <a:rPr lang="cs-CZ" sz="2400" b="1" dirty="0" err="1" smtClean="0"/>
              <a:t>Hérakleitovu</a:t>
            </a:r>
            <a:r>
              <a:rPr lang="cs-CZ" sz="2400" b="1" dirty="0" smtClean="0"/>
              <a:t> dialektiku: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Podstatou skutečnosti je podle </a:t>
            </a:r>
            <a:r>
              <a:rPr lang="cs-CZ" sz="2400" dirty="0" err="1" smtClean="0"/>
              <a:t>Hérakleita</a:t>
            </a:r>
            <a:r>
              <a:rPr lang="cs-CZ" sz="2400" dirty="0" smtClean="0"/>
              <a:t> jednota protikladů. To, co je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rotikladné, zároveň tvoří jednotu. Intenzita života je možná jen v pro-</a:t>
            </a:r>
          </a:p>
          <a:p>
            <a:pPr algn="just">
              <a:buNone/>
            </a:pPr>
            <a:r>
              <a:rPr lang="cs-CZ" sz="2400" dirty="0"/>
              <a:t>ž</a:t>
            </a:r>
            <a:r>
              <a:rPr lang="cs-CZ" sz="2400" dirty="0" smtClean="0"/>
              <a:t>ívání protikladů, jen na pozadí negativního lze prožívat pozitivní. Obra-</a:t>
            </a:r>
          </a:p>
          <a:p>
            <a:pPr algn="just">
              <a:buNone/>
            </a:pPr>
            <a:r>
              <a:rPr lang="cs-CZ" sz="2400" dirty="0"/>
              <a:t>z</a:t>
            </a:r>
            <a:r>
              <a:rPr lang="cs-CZ" sz="2400" dirty="0" smtClean="0"/>
              <a:t>em života jako jednoty plnosti a nenaplnění je oheň. Ten existuje jen </a:t>
            </a:r>
          </a:p>
          <a:p>
            <a:pPr algn="just">
              <a:buNone/>
            </a:pPr>
            <a:r>
              <a:rPr lang="cs-CZ" sz="2400" dirty="0"/>
              <a:t>t</a:t>
            </a:r>
            <a:r>
              <a:rPr lang="cs-CZ" sz="2400" dirty="0" smtClean="0"/>
              <a:t>ak, že tím, že něco stravuje, se sytí. Je v něm pohyb, prolínání </a:t>
            </a:r>
            <a:r>
              <a:rPr lang="cs-CZ" sz="2400" dirty="0" err="1" smtClean="0"/>
              <a:t>protikla</a:t>
            </a:r>
            <a:r>
              <a:rPr lang="cs-CZ" sz="2400" dirty="0" smtClean="0"/>
              <a:t>-</a:t>
            </a:r>
          </a:p>
          <a:p>
            <a:pPr algn="just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ů</a:t>
            </a:r>
            <a:r>
              <a:rPr lang="cs-CZ" sz="2400" dirty="0" smtClean="0"/>
              <a:t>. Právě zdůrazňováním protikladů a proměnlivostí dějů se stal </a:t>
            </a:r>
            <a:r>
              <a:rPr lang="cs-CZ" sz="2400" dirty="0" err="1" smtClean="0"/>
              <a:t>zakla</a:t>
            </a:r>
            <a:r>
              <a:rPr lang="cs-CZ" sz="2400" dirty="0" smtClean="0"/>
              <a:t>-</a:t>
            </a:r>
          </a:p>
          <a:p>
            <a:pPr algn="just">
              <a:buNone/>
            </a:pPr>
            <a:r>
              <a:rPr lang="cs-CZ" sz="2400" dirty="0" err="1"/>
              <a:t>d</a:t>
            </a:r>
            <a:r>
              <a:rPr lang="cs-CZ" sz="2400" dirty="0" err="1" smtClean="0"/>
              <a:t>atelem</a:t>
            </a:r>
            <a:r>
              <a:rPr lang="cs-CZ" sz="2400" dirty="0" smtClean="0"/>
              <a:t> dialektiky.  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928726" y="214290"/>
            <a:ext cx="71438" cy="12033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143776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Důležité otázky: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Co je podstatou autorovy myšlenky jednoty protikladů?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Objasněte symbol ohně u </a:t>
            </a:r>
            <a:r>
              <a:rPr lang="cs-CZ" sz="2400" dirty="0" err="1" smtClean="0"/>
              <a:t>Hérakleita</a:t>
            </a:r>
            <a:r>
              <a:rPr lang="cs-CZ" sz="2400" dirty="0" smtClean="0"/>
              <a:t>.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Svou naukou se stal zakladatelem určitého pohledu na svět, formu-</a:t>
            </a:r>
          </a:p>
          <a:p>
            <a:pPr marL="457200" indent="-457200" algn="just">
              <a:buNone/>
            </a:pPr>
            <a:r>
              <a:rPr lang="cs-CZ" sz="2400" dirty="0" err="1"/>
              <a:t>l</a:t>
            </a:r>
            <a:r>
              <a:rPr lang="cs-CZ" sz="2400" dirty="0" err="1" smtClean="0"/>
              <a:t>ujte</a:t>
            </a:r>
            <a:r>
              <a:rPr lang="cs-CZ" sz="2400" dirty="0" smtClean="0"/>
              <a:t> jakého a co je jeho podstatou.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4" y="0"/>
            <a:ext cx="71438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35809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Co je protikladné, tvoří zároveň jednotu, např. hlad a sytost.</a:t>
            </a:r>
          </a:p>
          <a:p>
            <a:pPr marL="457200" indent="-457200" algn="just">
              <a:buAutoNum type="alphaLcParenR"/>
            </a:pPr>
            <a:r>
              <a:rPr lang="cs-CZ" sz="2400" dirty="0" smtClean="0"/>
              <a:t>V ohni je neustálý pohyb, neustálá proměnlivost.</a:t>
            </a:r>
          </a:p>
          <a:p>
            <a:pPr marL="457200" indent="-457200" algn="just">
              <a:buAutoNum type="alphaLcParenR"/>
            </a:pPr>
            <a:r>
              <a:rPr lang="cs-CZ" sz="2400" dirty="0" err="1" smtClean="0"/>
              <a:t>Hérakleitos</a:t>
            </a:r>
            <a:r>
              <a:rPr lang="cs-CZ" sz="2400" dirty="0" smtClean="0"/>
              <a:t> je zakladatelem dialektiky, vědy o vývoji.</a:t>
            </a:r>
            <a:endParaRPr lang="cs-CZ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43039" y="-357214"/>
            <a:ext cx="71438" cy="17748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5. Pozorně si přečtěte poslední text k </a:t>
            </a:r>
            <a:r>
              <a:rPr lang="cs-CZ" sz="2400" b="1" dirty="0" err="1" smtClean="0"/>
              <a:t>Hérakleitově</a:t>
            </a:r>
            <a:r>
              <a:rPr lang="cs-CZ" sz="2400" b="1" dirty="0" smtClean="0"/>
              <a:t> filosofii: 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Neustálé rozněcování a uhasínání protikladů se děje podle míry, kterou </a:t>
            </a:r>
          </a:p>
          <a:p>
            <a:pPr algn="just">
              <a:buNone/>
            </a:pPr>
            <a:r>
              <a:rPr lang="cs-CZ" sz="2400" dirty="0"/>
              <a:t>u</a:t>
            </a:r>
            <a:r>
              <a:rPr lang="cs-CZ" sz="2400" dirty="0" smtClean="0"/>
              <a:t>rčuje Logos, jemuž je všechno podřízeno. Každý člověk má na Logu </a:t>
            </a:r>
          </a:p>
          <a:p>
            <a:pPr algn="just">
              <a:buNone/>
            </a:pPr>
            <a:r>
              <a:rPr lang="cs-CZ" sz="2400" dirty="0"/>
              <a:t>ú</a:t>
            </a:r>
            <a:r>
              <a:rPr lang="cs-CZ" sz="2400" dirty="0" smtClean="0"/>
              <a:t>čast, vede k němu hledání sebe sama. Následovat Logos je ústředním</a:t>
            </a:r>
          </a:p>
          <a:p>
            <a:pPr algn="just">
              <a:buNone/>
            </a:pPr>
            <a:r>
              <a:rPr lang="cs-CZ" sz="2400" dirty="0"/>
              <a:t>p</a:t>
            </a:r>
            <a:r>
              <a:rPr lang="cs-CZ" sz="2400" dirty="0" smtClean="0"/>
              <a:t>ožadavkem </a:t>
            </a:r>
            <a:r>
              <a:rPr lang="cs-CZ" sz="2400" dirty="0" err="1" smtClean="0"/>
              <a:t>Hérakleitovy</a:t>
            </a:r>
            <a:r>
              <a:rPr lang="cs-CZ" sz="2400" dirty="0" smtClean="0"/>
              <a:t> etiky. </a:t>
            </a:r>
          </a:p>
          <a:p>
            <a:pPr algn="just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43039" y="-214338"/>
            <a:ext cx="285752" cy="16319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286652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Odpovězte:</a:t>
            </a:r>
          </a:p>
          <a:p>
            <a:pPr algn="just">
              <a:buNone/>
            </a:pPr>
            <a:r>
              <a:rPr lang="cs-CZ" sz="2400" dirty="0" smtClean="0"/>
              <a:t>Co je podstatou </a:t>
            </a:r>
            <a:r>
              <a:rPr lang="cs-CZ" sz="2400" dirty="0" err="1" smtClean="0"/>
              <a:t>Hérakleitova</a:t>
            </a:r>
            <a:r>
              <a:rPr lang="cs-CZ" sz="2400" dirty="0" smtClean="0"/>
              <a:t> učení o Logu?</a:t>
            </a:r>
            <a:endParaRPr lang="cs-CZ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14479" y="0"/>
            <a:ext cx="214315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215214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Správná odpověď:</a:t>
            </a:r>
          </a:p>
          <a:p>
            <a:pPr algn="just">
              <a:buNone/>
            </a:pPr>
            <a:r>
              <a:rPr lang="cs-CZ" sz="2400" dirty="0" smtClean="0"/>
              <a:t>Logos je základní princip, je mu vše podřízeno.</a:t>
            </a:r>
            <a:endParaRPr lang="cs-CZ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14478" y="0"/>
            <a:ext cx="357190" cy="14176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6. A na závěr přemýšlejte a nahlas odkrývejte význam </a:t>
            </a:r>
            <a:r>
              <a:rPr lang="cs-CZ" sz="2400" b="1" dirty="0" err="1" smtClean="0"/>
              <a:t>Hérakleitových</a:t>
            </a:r>
            <a:endParaRPr lang="cs-CZ" sz="2400" b="1" dirty="0" smtClean="0"/>
          </a:p>
          <a:p>
            <a:pPr algn="just">
              <a:buNone/>
            </a:pPr>
            <a:r>
              <a:rPr lang="cs-CZ" sz="2400" b="1" dirty="0"/>
              <a:t>s</a:t>
            </a:r>
            <a:r>
              <a:rPr lang="cs-CZ" sz="2400" b="1" dirty="0" smtClean="0"/>
              <a:t>lov:</a:t>
            </a:r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dirty="0" smtClean="0"/>
              <a:t>,,Špatnými svědky jsou lidem oči a uši, mají-li barbarské duše.“</a:t>
            </a:r>
          </a:p>
          <a:p>
            <a:pPr algn="just">
              <a:buNone/>
            </a:pPr>
            <a:endParaRPr lang="cs-CZ" sz="2400" dirty="0"/>
          </a:p>
          <a:p>
            <a:pPr algn="just">
              <a:buNone/>
            </a:pPr>
            <a:r>
              <a:rPr lang="cs-CZ" sz="2400" dirty="0" smtClean="0"/>
              <a:t>,,Všechno plyne.“</a:t>
            </a:r>
          </a:p>
          <a:p>
            <a:pPr algn="just">
              <a:buNone/>
            </a:pPr>
            <a:endParaRPr lang="cs-CZ" sz="2400" dirty="0"/>
          </a:p>
          <a:p>
            <a:pPr algn="just">
              <a:buNone/>
            </a:pPr>
            <a:r>
              <a:rPr lang="cs-CZ" sz="2400" dirty="0" smtClean="0"/>
              <a:t>,,Nevstoupíš dvakrát do téže řeky.“</a:t>
            </a:r>
          </a:p>
          <a:p>
            <a:pPr algn="just">
              <a:buNone/>
            </a:pPr>
            <a:endParaRPr lang="cs-CZ" sz="2400" dirty="0"/>
          </a:p>
          <a:p>
            <a:pPr algn="just">
              <a:buNone/>
            </a:pPr>
            <a:r>
              <a:rPr lang="cs-CZ" sz="2400" dirty="0" smtClean="0"/>
              <a:t>,,Boj je </a:t>
            </a:r>
            <a:r>
              <a:rPr lang="cs-CZ" sz="2400" smtClean="0"/>
              <a:t>otcem všeho.“</a:t>
            </a:r>
            <a:endParaRPr lang="cs-CZ" sz="2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878</Words>
  <Application>Microsoft Office PowerPoint</Application>
  <PresentationFormat>Předvádění na obrazovce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Calibri</vt:lpstr>
      <vt:lpstr>Motiv sady Office</vt:lpstr>
      <vt:lpstr>Prezentace aplikace PowerPoint</vt:lpstr>
      <vt:lpstr>Pýthagorás, Herakleitos z Efesu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Pýthagorás, Herakleitos z Efesu</dc:title>
  <dc:creator>trckova</dc:creator>
  <cp:lastModifiedBy>Fismol Tomáš</cp:lastModifiedBy>
  <cp:revision>30</cp:revision>
  <dcterms:created xsi:type="dcterms:W3CDTF">2013-03-17T04:20:31Z</dcterms:created>
  <dcterms:modified xsi:type="dcterms:W3CDTF">2014-05-13T10:00:29Z</dcterms:modified>
</cp:coreProperties>
</file>