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8"/>
  </p:notesMasterIdLst>
  <p:sldIdLst>
    <p:sldId id="259" r:id="rId3"/>
    <p:sldId id="265" r:id="rId4"/>
    <p:sldId id="256" r:id="rId5"/>
    <p:sldId id="258" r:id="rId6"/>
    <p:sldId id="260" r:id="rId7"/>
    <p:sldId id="263" r:id="rId8"/>
    <p:sldId id="262" r:id="rId9"/>
    <p:sldId id="261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A7E29-2CCB-4B7C-93DD-0128151D228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C67899-F2B8-4A19-B62F-68282A91C8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602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5598344"/>
      </p:ext>
    </p:extLst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102993"/>
      </p:ext>
    </p:extLst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1218852"/>
      </p:ext>
    </p:extLst>
  </p:cSld>
  <p:clrMapOvr>
    <a:masterClrMapping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3020338"/>
      </p:ext>
    </p:extLst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118277"/>
      </p:ext>
    </p:extLst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430880"/>
      </p:ext>
    </p:extLst>
  </p:cSld>
  <p:clrMapOvr>
    <a:masterClrMapping/>
  </p:clrMapOvr>
  <p:transition spd="slow">
    <p:randomBar dir="vert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7664719"/>
      </p:ext>
    </p:extLst>
  </p:cSld>
  <p:clrMapOvr>
    <a:masterClrMapping/>
  </p:clrMapOvr>
  <p:transition spd="slow">
    <p:randomBar dir="vert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2399365"/>
      </p:ext>
    </p:extLst>
  </p:cSld>
  <p:clrMapOvr>
    <a:masterClrMapping/>
  </p:clrMapOvr>
  <p:transition spd="slow">
    <p:randomBar dir="vert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6059344"/>
      </p:ext>
    </p:extLst>
  </p:cSld>
  <p:clrMapOvr>
    <a:masterClrMapping/>
  </p:clrMapOvr>
  <p:transition spd="slow">
    <p:randomBar dir="vert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4246246"/>
      </p:ext>
    </p:extLst>
  </p:cSld>
  <p:clrMapOvr>
    <a:masterClrMapping/>
  </p:clrMapOvr>
  <p:transition spd="slow">
    <p:randomBar dir="vert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0849717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AEACBF5-EF3A-433D-A549-CAFC8A32D6B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DA99ED7-58E2-44DA-A539-3650E88AA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1424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randomBar dir="vert"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VY_32_INOVACE_17_10_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Světová náboženství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K výkladu učební látky světová náboženství. Žák pozná světová náboženství, jejich základní znaky, kulturu, tradice.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09908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988840"/>
            <a:ext cx="7406640" cy="1472184"/>
          </a:xfrm>
        </p:spPr>
        <p:txBody>
          <a:bodyPr/>
          <a:lstStyle/>
          <a:p>
            <a:r>
              <a:rPr lang="cs-CZ" dirty="0" smtClean="0"/>
              <a:t>SVĚTOVÁ NÁBOŽENSTVÍ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700115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836854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náboženství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850064"/>
            <a:ext cx="7920880" cy="3091104"/>
          </a:xfrm>
        </p:spPr>
        <p:txBody>
          <a:bodyPr>
            <a:normAutofit lnSpcReduction="10000"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formy náboženství:</a:t>
            </a:r>
          </a:p>
          <a:p>
            <a:r>
              <a:rPr lang="cs-CZ" sz="3200" i="1" u="sng" dirty="0" smtClean="0"/>
              <a:t>Animismus: </a:t>
            </a:r>
            <a:r>
              <a:rPr lang="cs-CZ" sz="3200" dirty="0" smtClean="0"/>
              <a:t>víra v existenci nadpřirozených sil</a:t>
            </a:r>
          </a:p>
          <a:p>
            <a:r>
              <a:rPr lang="cs-CZ" sz="3200" i="1" u="sng" dirty="0" smtClean="0"/>
              <a:t>Totemismus: </a:t>
            </a:r>
            <a:r>
              <a:rPr lang="cs-CZ" sz="3200" dirty="0" smtClean="0"/>
              <a:t>nadpřirozené síly jsou uctívány jako zvířata a rostliny – totemy</a:t>
            </a:r>
          </a:p>
          <a:p>
            <a:r>
              <a:rPr lang="cs-CZ" sz="3200" i="1" u="sng" dirty="0" smtClean="0"/>
              <a:t>Fetišismus: </a:t>
            </a:r>
            <a:r>
              <a:rPr lang="cs-CZ" sz="3200" dirty="0" smtClean="0"/>
              <a:t>uctívání předmětů</a:t>
            </a:r>
            <a:endParaRPr lang="cs-CZ" sz="3200" dirty="0"/>
          </a:p>
        </p:txBody>
      </p:sp>
      <p:pic>
        <p:nvPicPr>
          <p:cNvPr id="1026" name="Picture 2" descr="C:\Users\Kabinet\AppData\Local\Temp\MP9002893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21088"/>
            <a:ext cx="1998957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binet\AppData\Local\Temp\MC90043899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837040"/>
            <a:ext cx="3096344" cy="202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91522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922432"/>
          </a:xfrm>
        </p:spPr>
        <p:txBody>
          <a:bodyPr/>
          <a:lstStyle/>
          <a:p>
            <a:r>
              <a:rPr lang="cs-CZ" dirty="0" smtClean="0"/>
              <a:t>Světová náboženství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124744"/>
            <a:ext cx="8100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Dokážeš k obrázkům přiřadit správně náboženství?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205" y="1592861"/>
            <a:ext cx="2267893" cy="2267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Kabinet\AppData\Local\Temp\MP90044912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6626" y="1988840"/>
            <a:ext cx="215319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81128"/>
            <a:ext cx="2556068" cy="2130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4098" y="2516086"/>
            <a:ext cx="1838498" cy="2736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Users\Kabinet\AppData\Local\Temp\MP90043888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437112"/>
            <a:ext cx="3200400" cy="2130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21642" y="2015805"/>
            <a:ext cx="1217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křesťanství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92085" y="4690709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islám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51013" y="6265788"/>
            <a:ext cx="1166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budhismus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93804" y="3532366"/>
            <a:ext cx="1084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judaismus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5252455"/>
            <a:ext cx="1217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hinduismus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15437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3024336" cy="90872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Judaismus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340768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Židovské náboženství</a:t>
            </a:r>
          </a:p>
          <a:p>
            <a:r>
              <a:rPr lang="cs-CZ" sz="3000" dirty="0" smtClean="0"/>
              <a:t>Monoteistické náboženství</a:t>
            </a:r>
          </a:p>
          <a:p>
            <a:r>
              <a:rPr lang="cs-CZ" sz="3000" dirty="0" smtClean="0"/>
              <a:t>Založeno na desatero božích přikázáních.</a:t>
            </a:r>
          </a:p>
          <a:p>
            <a:r>
              <a:rPr lang="cs-CZ" sz="3000" dirty="0" smtClean="0"/>
              <a:t>Desatero předal bůh Mojžíšovi na hoře Sinaj.</a:t>
            </a:r>
          </a:p>
          <a:p>
            <a:r>
              <a:rPr lang="cs-CZ" sz="3000" dirty="0" smtClean="0"/>
              <a:t>Bůh je Jahve.</a:t>
            </a:r>
          </a:p>
          <a:p>
            <a:r>
              <a:rPr lang="cs-CZ" sz="3000" dirty="0" smtClean="0"/>
              <a:t>Písmo svaté = Hebrejská Bible (ze tří částí)</a:t>
            </a:r>
          </a:p>
          <a:p>
            <a:r>
              <a:rPr lang="cs-CZ" sz="3000" dirty="0" smtClean="0"/>
              <a:t>Jedna z částí je Tóra (zákon)</a:t>
            </a:r>
          </a:p>
        </p:txBody>
      </p:sp>
      <p:pic>
        <p:nvPicPr>
          <p:cNvPr id="1026" name="Picture 2" descr="C:\Users\Kabinet\AppData\Local\Temp\MP90031379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5587" y="116632"/>
            <a:ext cx="2520280" cy="168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288340"/>
            <a:ext cx="77048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i="1" dirty="0" smtClean="0"/>
              <a:t>Co Ti říkají slova:</a:t>
            </a:r>
          </a:p>
          <a:p>
            <a:r>
              <a:rPr lang="cs-CZ" sz="3000" i="1" dirty="0" smtClean="0"/>
              <a:t>Synagoga, Rabín, Šabat, Chanuka, </a:t>
            </a:r>
            <a:r>
              <a:rPr lang="cs-CZ" sz="3000" i="1" dirty="0" err="1" smtClean="0"/>
              <a:t>Barmicva</a:t>
            </a:r>
            <a:r>
              <a:rPr lang="cs-CZ" sz="3000" i="1" dirty="0" smtClean="0"/>
              <a:t>, židovská hvězda</a:t>
            </a:r>
            <a:endParaRPr lang="cs-CZ" sz="3000" i="1" dirty="0"/>
          </a:p>
        </p:txBody>
      </p:sp>
    </p:spTree>
    <p:extLst>
      <p:ext uri="{BB962C8B-B14F-4D97-AF65-F5344CB8AC3E}">
        <p14:creationId xmlns:p14="http://schemas.microsoft.com/office/powerpoint/2010/main" xmlns="" val="21479150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04664"/>
            <a:ext cx="784887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/>
              <a:t>Synagoga</a:t>
            </a:r>
            <a:r>
              <a:rPr lang="cs-CZ" sz="3200" dirty="0" smtClean="0"/>
              <a:t> – budova sloužící k bohoslužbám a setkávání</a:t>
            </a:r>
          </a:p>
          <a:p>
            <a:r>
              <a:rPr lang="cs-CZ" sz="3200" i="1" u="sng" dirty="0" smtClean="0"/>
              <a:t>Rabín</a:t>
            </a:r>
            <a:r>
              <a:rPr lang="cs-CZ" sz="3200" dirty="0" smtClean="0"/>
              <a:t> – kazatel, vykladač Zákona, kantor, hlava židovské obce</a:t>
            </a:r>
          </a:p>
          <a:p>
            <a:r>
              <a:rPr lang="cs-CZ" sz="3200" i="1" u="sng" dirty="0" smtClean="0"/>
              <a:t>Šabat</a:t>
            </a:r>
            <a:r>
              <a:rPr lang="cs-CZ" sz="3200" dirty="0" smtClean="0"/>
              <a:t> – vyvrcholení židovského týdne (neděle), sváteční den odpočinku</a:t>
            </a:r>
          </a:p>
          <a:p>
            <a:r>
              <a:rPr lang="cs-CZ" sz="3200" i="1" u="sng" dirty="0" smtClean="0"/>
              <a:t>Chanuka</a:t>
            </a:r>
            <a:r>
              <a:rPr lang="cs-CZ" sz="3200" dirty="0" smtClean="0"/>
              <a:t> – svátek světel, na začátku zimy</a:t>
            </a:r>
          </a:p>
          <a:p>
            <a:r>
              <a:rPr lang="cs-CZ" sz="3200" i="1" u="sng" dirty="0" smtClean="0"/>
              <a:t>Pesach</a:t>
            </a:r>
            <a:r>
              <a:rPr lang="cs-CZ" sz="3200" dirty="0" smtClean="0"/>
              <a:t> – velikonoce</a:t>
            </a:r>
          </a:p>
        </p:txBody>
      </p:sp>
      <p:pic>
        <p:nvPicPr>
          <p:cNvPr id="1026" name="Picture 2" descr="C:\Users\Kabinet\AppData\Local\Temp\MP9004316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4389" y="4437112"/>
            <a:ext cx="2570165" cy="2439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59832" y="4797152"/>
            <a:ext cx="583264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/>
              <a:t>Znaky: obřízka u chlapců, </a:t>
            </a:r>
            <a:r>
              <a:rPr lang="cs-CZ" sz="2800" i="1" dirty="0" err="1"/>
              <a:t>barmicva</a:t>
            </a:r>
            <a:r>
              <a:rPr lang="cs-CZ" sz="2800" i="1" dirty="0"/>
              <a:t>, košer pokrmy, pokrývka hlavy u mužů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13593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498080" cy="864096"/>
          </a:xfrm>
        </p:spPr>
        <p:txBody>
          <a:bodyPr/>
          <a:lstStyle/>
          <a:p>
            <a:r>
              <a:rPr lang="cs-CZ" b="1" dirty="0" smtClean="0"/>
              <a:t>Křesťanství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052736"/>
            <a:ext cx="79208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Náboženství vyplývající z učení Ježíše Krista.</a:t>
            </a:r>
          </a:p>
          <a:p>
            <a:r>
              <a:rPr lang="cs-CZ" sz="3200" dirty="0" smtClean="0"/>
              <a:t>Monoteistické náboženství.</a:t>
            </a:r>
          </a:p>
          <a:p>
            <a:r>
              <a:rPr lang="cs-CZ" sz="3200" dirty="0" smtClean="0"/>
              <a:t>NEJROZŠÍŘENĚJŠÍ náboženství světa.</a:t>
            </a:r>
          </a:p>
          <a:p>
            <a:r>
              <a:rPr lang="cs-CZ" sz="3200" dirty="0" smtClean="0"/>
              <a:t>Hlavní církve jsou: pravoslavná, protestantská a římskokatolická.</a:t>
            </a:r>
          </a:p>
          <a:p>
            <a:r>
              <a:rPr lang="cs-CZ" sz="3200" dirty="0" smtClean="0"/>
              <a:t>DESATERO BOŽÍCH PŘIKÁZÁNÍ</a:t>
            </a:r>
          </a:p>
        </p:txBody>
      </p:sp>
      <p:pic>
        <p:nvPicPr>
          <p:cNvPr id="1026" name="Picture 2" descr="C:\Users\Kabinet\AppData\Local\Temp\MP90038489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221088"/>
            <a:ext cx="1690582" cy="239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4795897"/>
            <a:ext cx="47525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Bůh</a:t>
            </a:r>
            <a:r>
              <a:rPr lang="cs-CZ" sz="3200" dirty="0"/>
              <a:t> – Ježíš Kristus</a:t>
            </a:r>
          </a:p>
          <a:p>
            <a:r>
              <a:rPr lang="cs-CZ" sz="3200" dirty="0"/>
              <a:t>kniha – </a:t>
            </a:r>
            <a:r>
              <a:rPr lang="cs-CZ" sz="3200" b="1" u="sng" dirty="0"/>
              <a:t>Bible</a:t>
            </a:r>
            <a:r>
              <a:rPr lang="cs-CZ" sz="3200" dirty="0"/>
              <a:t> (Starý a Nový zákon)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70706897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Svátky křesťanství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00808"/>
            <a:ext cx="792088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Vánoce: </a:t>
            </a:r>
            <a:r>
              <a:rPr lang="cs-CZ" sz="3200" dirty="0" smtClean="0"/>
              <a:t>narození Kristovo</a:t>
            </a:r>
          </a:p>
          <a:p>
            <a:r>
              <a:rPr lang="cs-CZ" sz="3200" b="1" i="1" dirty="0" smtClean="0"/>
              <a:t>Velikonoce: </a:t>
            </a:r>
            <a:r>
              <a:rPr lang="cs-CZ" sz="3200" dirty="0" smtClean="0"/>
              <a:t>umučení a vzkříšení Krista</a:t>
            </a:r>
          </a:p>
          <a:p>
            <a:endParaRPr lang="cs-CZ" sz="3200" dirty="0" smtClean="0"/>
          </a:p>
          <a:p>
            <a:r>
              <a:rPr lang="cs-CZ" sz="3200" b="1" i="1" dirty="0" smtClean="0"/>
              <a:t>Bohoslužba</a:t>
            </a:r>
            <a:r>
              <a:rPr lang="cs-CZ" sz="3200" dirty="0" smtClean="0"/>
              <a:t>: je veřejná, spojená s kázáním…</a:t>
            </a:r>
          </a:p>
          <a:p>
            <a:endParaRPr lang="cs-CZ" sz="3200" dirty="0" smtClean="0"/>
          </a:p>
          <a:p>
            <a:r>
              <a:rPr lang="cs-CZ" sz="3200" dirty="0" smtClean="0"/>
              <a:t>Svátečním dnem je neděle, slavena na památku Kristova zmrtvýchvstání.</a:t>
            </a:r>
          </a:p>
          <a:p>
            <a:endParaRPr lang="cs-CZ" sz="3200" dirty="0"/>
          </a:p>
          <a:p>
            <a:r>
              <a:rPr lang="cs-CZ" sz="3000" i="1" dirty="0" smtClean="0"/>
              <a:t>Křest, biřmování, pokání, svátost manželská</a:t>
            </a:r>
            <a:endParaRPr lang="cs-CZ" sz="30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04621"/>
            <a:ext cx="2232248" cy="2048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559807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ISLÁM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412776"/>
            <a:ext cx="78488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Nejmladší monoteistické náboženství.</a:t>
            </a:r>
          </a:p>
          <a:p>
            <a:r>
              <a:rPr lang="cs-CZ" sz="3200" dirty="0" smtClean="0"/>
              <a:t>Víra v jediného boha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Alláha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Jeho prorok Mohamed.</a:t>
            </a:r>
          </a:p>
          <a:p>
            <a:r>
              <a:rPr lang="cs-CZ" sz="3200" dirty="0" smtClean="0"/>
              <a:t>Svatá kniha – Korán</a:t>
            </a:r>
          </a:p>
          <a:p>
            <a:endParaRPr lang="cs-CZ" sz="3200" dirty="0"/>
          </a:p>
          <a:p>
            <a:r>
              <a:rPr lang="cs-CZ" sz="3200" dirty="0" smtClean="0"/>
              <a:t>Korán rozdělen do 114 kapitol zvaných Súry.</a:t>
            </a:r>
          </a:p>
          <a:p>
            <a:endParaRPr lang="cs-CZ" sz="3200" dirty="0"/>
          </a:p>
          <a:p>
            <a:r>
              <a:rPr lang="cs-CZ" sz="3200" dirty="0" smtClean="0"/>
              <a:t>Islám je nejen náboženstvím, ale i právním a mravním systémem, způsobem života a kulturou.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16832"/>
            <a:ext cx="1838325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435342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Náboženství a etiketa Islámu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340768"/>
            <a:ext cx="78488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Modlitba: </a:t>
            </a:r>
            <a:r>
              <a:rPr lang="cs-CZ" sz="3200" dirty="0" smtClean="0"/>
              <a:t>pětkrát denně, čelem k </a:t>
            </a:r>
            <a:r>
              <a:rPr lang="cs-CZ" sz="3200" dirty="0" err="1" smtClean="0"/>
              <a:t>Mecce</a:t>
            </a:r>
            <a:endParaRPr lang="cs-CZ" sz="3200" dirty="0" smtClean="0"/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Dobročinnost: </a:t>
            </a:r>
            <a:r>
              <a:rPr lang="cs-CZ" sz="3200" dirty="0" smtClean="0"/>
              <a:t>bohatí muslimové odevzdávají část majetku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Půst: </a:t>
            </a:r>
            <a:r>
              <a:rPr lang="cs-CZ" sz="3200" dirty="0" smtClean="0"/>
              <a:t>v měsíci ramadánu, od V do Z slunce zákaz jídla, pití, kouření, pohlavního styku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Pouť: </a:t>
            </a:r>
            <a:r>
              <a:rPr lang="cs-CZ" sz="3200" dirty="0" smtClean="0"/>
              <a:t>každý Muslim musí jednou za život do Mekky.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97152"/>
            <a:ext cx="2205512" cy="19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5229200"/>
            <a:ext cx="48245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i="1" dirty="0" smtClean="0"/>
              <a:t>Islám dovoluje polygamii, rozvod, ženy mají druhořadé pořadí.</a:t>
            </a:r>
            <a:endParaRPr lang="cs-CZ" sz="3000" i="1" dirty="0"/>
          </a:p>
        </p:txBody>
      </p:sp>
    </p:spTree>
    <p:extLst>
      <p:ext uri="{BB962C8B-B14F-4D97-AF65-F5344CB8AC3E}">
        <p14:creationId xmlns:p14="http://schemas.microsoft.com/office/powerpoint/2010/main" xmlns="" val="16049772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Budhismus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412776"/>
            <a:ext cx="777686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Zakladatel </a:t>
            </a:r>
            <a:r>
              <a:rPr lang="cs-CZ" sz="3200" dirty="0" err="1" smtClean="0"/>
              <a:t>Siddhárta</a:t>
            </a:r>
            <a:r>
              <a:rPr lang="cs-CZ" sz="3200" dirty="0" smtClean="0"/>
              <a:t> </a:t>
            </a:r>
            <a:r>
              <a:rPr lang="cs-CZ" sz="3200" dirty="0" err="1" smtClean="0"/>
              <a:t>Gautama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Buddha byl skutečně žijící osobností.</a:t>
            </a:r>
          </a:p>
          <a:p>
            <a:r>
              <a:rPr lang="cs-CZ" sz="3200" dirty="0" smtClean="0"/>
              <a:t>Polyteistické náboženství</a:t>
            </a:r>
          </a:p>
          <a:p>
            <a:endParaRPr lang="cs-CZ" sz="3200" dirty="0"/>
          </a:p>
          <a:p>
            <a:r>
              <a:rPr lang="cs-CZ" sz="3200" dirty="0" smtClean="0"/>
              <a:t>Buddha neučí náboženství, ale cestě, jak se osvobodit z utrpení.</a:t>
            </a:r>
          </a:p>
          <a:p>
            <a:endParaRPr lang="cs-CZ" sz="3200" dirty="0"/>
          </a:p>
          <a:p>
            <a:r>
              <a:rPr lang="cs-CZ" sz="3200" dirty="0" smtClean="0"/>
              <a:t>Princ </a:t>
            </a:r>
            <a:r>
              <a:rPr lang="cs-CZ" sz="3200" dirty="0" err="1" smtClean="0"/>
              <a:t>Siddhárta</a:t>
            </a:r>
            <a:r>
              <a:rPr lang="cs-CZ" sz="3200" dirty="0" smtClean="0"/>
              <a:t> </a:t>
            </a:r>
            <a:r>
              <a:rPr lang="cs-CZ" sz="3200" dirty="0" err="1" smtClean="0"/>
              <a:t>Gautama</a:t>
            </a:r>
            <a:r>
              <a:rPr lang="cs-CZ" sz="3200" dirty="0" smtClean="0"/>
              <a:t>, se v 29 letech rozhodl žít duchovním životem – dosáhl osvícení a stal se Buddhou.</a:t>
            </a:r>
          </a:p>
        </p:txBody>
      </p:sp>
      <p:pic>
        <p:nvPicPr>
          <p:cNvPr id="5122" name="Picture 2" descr="C:\Users\Kabinet\AppData\Local\Temp\MP9003999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56488" y="131942"/>
            <a:ext cx="1688964" cy="1856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22083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Etiketa Buddhistů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00808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dirty="0" smtClean="0"/>
              <a:t>Nezabíjet jakékoli bytosti a neubližovat jim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Nebrat si, co není dáno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Nedopouštět se pohlavní nemravnosti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Nelhat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Neužívat alkohol a jiné drogy</a:t>
            </a:r>
            <a:endParaRPr lang="cs-CZ" sz="3200" dirty="0"/>
          </a:p>
        </p:txBody>
      </p:sp>
      <p:pic>
        <p:nvPicPr>
          <p:cNvPr id="1026" name="Picture 2" descr="C:\Users\Kabinet\AppData\Local\Temp\MP9004307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7238" y="4653136"/>
            <a:ext cx="2141725" cy="216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4725144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Reinkarnace, Meditace, Askeze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8651133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Hinduismus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412776"/>
            <a:ext cx="777686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Náboženství, společenský systém, filozofie….</a:t>
            </a:r>
          </a:p>
          <a:p>
            <a:r>
              <a:rPr lang="cs-CZ" sz="3200" dirty="0" smtClean="0"/>
              <a:t>Vznikl v Indii.</a:t>
            </a:r>
          </a:p>
          <a:p>
            <a:r>
              <a:rPr lang="cs-CZ" sz="3200" dirty="0" smtClean="0"/>
              <a:t>Polyteistické náboženství – uznávají mnoho bohů</a:t>
            </a:r>
          </a:p>
          <a:p>
            <a:r>
              <a:rPr lang="cs-CZ" sz="3200" dirty="0" smtClean="0"/>
              <a:t>Nejvýznamnější bohové: </a:t>
            </a:r>
          </a:p>
          <a:p>
            <a:r>
              <a:rPr lang="cs-CZ" sz="3200" b="1" dirty="0" err="1" smtClean="0"/>
              <a:t>Brahma</a:t>
            </a:r>
            <a:r>
              <a:rPr lang="cs-CZ" sz="3200" dirty="0" smtClean="0"/>
              <a:t> - stvořitel</a:t>
            </a:r>
            <a:endParaRPr lang="cs-CZ" sz="3200" b="1" dirty="0" smtClean="0"/>
          </a:p>
          <a:p>
            <a:r>
              <a:rPr lang="cs-CZ" sz="3200" b="1" dirty="0" smtClean="0"/>
              <a:t>Višnu </a:t>
            </a:r>
            <a:r>
              <a:rPr lang="cs-CZ" sz="3200" dirty="0" smtClean="0"/>
              <a:t>– udržovatel světa</a:t>
            </a:r>
            <a:r>
              <a:rPr lang="cs-CZ" sz="3200" b="1" dirty="0" smtClean="0"/>
              <a:t> </a:t>
            </a:r>
          </a:p>
          <a:p>
            <a:r>
              <a:rPr lang="cs-CZ" sz="3200" b="1" dirty="0" smtClean="0"/>
              <a:t>Šiva</a:t>
            </a:r>
            <a:r>
              <a:rPr lang="cs-CZ" sz="3200" dirty="0" smtClean="0"/>
              <a:t> – bůh plodnosti a smrti</a:t>
            </a:r>
            <a:endParaRPr lang="cs-CZ" sz="3200" b="1" dirty="0" smtClean="0"/>
          </a:p>
          <a:p>
            <a:endParaRPr lang="cs-CZ" sz="3200" dirty="0"/>
          </a:p>
          <a:p>
            <a:r>
              <a:rPr lang="cs-CZ" sz="3200" dirty="0" smtClean="0"/>
              <a:t>Náboženské spisy =  </a:t>
            </a:r>
            <a:r>
              <a:rPr lang="cs-CZ" sz="3200" b="1" dirty="0" smtClean="0"/>
              <a:t>Védy</a:t>
            </a:r>
          </a:p>
        </p:txBody>
      </p:sp>
      <p:pic>
        <p:nvPicPr>
          <p:cNvPr id="2050" name="Picture 2" descr="C:\Users\Kabinet\AppData\Local\Temp\MP9002277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86200"/>
            <a:ext cx="216024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93470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Hinduistické svátky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00808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Náboženství je v celém životě indického člověka.</a:t>
            </a:r>
          </a:p>
          <a:p>
            <a:endParaRPr lang="cs-CZ" sz="3200" dirty="0"/>
          </a:p>
          <a:p>
            <a:r>
              <a:rPr lang="cs-CZ" sz="3200" dirty="0" smtClean="0"/>
              <a:t>11.2. – Svátek jara a bohyně modrosti </a:t>
            </a:r>
            <a:r>
              <a:rPr lang="cs-CZ" sz="3200" dirty="0" err="1" smtClean="0"/>
              <a:t>Sarasvatí</a:t>
            </a:r>
            <a:endParaRPr lang="cs-CZ" sz="3200" dirty="0" smtClean="0"/>
          </a:p>
          <a:p>
            <a:r>
              <a:rPr lang="cs-CZ" sz="3200" dirty="0" smtClean="0"/>
              <a:t>14.4. – Narození Boha Rámy</a:t>
            </a:r>
          </a:p>
          <a:p>
            <a:r>
              <a:rPr lang="cs-CZ" sz="3200" dirty="0" smtClean="0"/>
              <a:t>16.9.-29.9. – období věnované vzpomínce na předky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3421" y="0"/>
            <a:ext cx="174307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3296" y="5229200"/>
            <a:ext cx="1179183" cy="16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Kabinet\AppData\Local\Temp\MP90028905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136410"/>
            <a:ext cx="2952328" cy="1721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232483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00808"/>
            <a:ext cx="79208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Obrázky použity ze sady Office</a:t>
            </a:r>
          </a:p>
          <a:p>
            <a:endParaRPr lang="cs-CZ" sz="2000" dirty="0"/>
          </a:p>
          <a:p>
            <a:r>
              <a:rPr lang="cs-CZ" sz="2000" dirty="0"/>
              <a:t>Není-li uvedeno jinak je materiál dílem autorky podle učebních osnov odpovídajících ŠVP vyučovaných podle učebnic:</a:t>
            </a:r>
          </a:p>
          <a:p>
            <a:r>
              <a:rPr lang="cs-CZ" sz="2000" dirty="0"/>
              <a:t>	JANOŠKOVÁ, D., ONDRÁČKOVÁ, M., ČEČILOVÁ, A. </a:t>
            </a:r>
            <a:r>
              <a:rPr lang="cs-CZ" sz="2000" i="1" dirty="0"/>
              <a:t>Občanská výchova 6 s blokem Rodinná výchova, učebnice pro základní školy a víceletá gymnázia.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Plzeň: Fraus, </a:t>
            </a:r>
            <a:r>
              <a:rPr lang="cs-CZ" sz="2000" dirty="0" smtClean="0"/>
              <a:t>2004. </a:t>
            </a:r>
            <a:r>
              <a:rPr lang="cs-CZ" sz="2000" dirty="0"/>
              <a:t>ISBN </a:t>
            </a:r>
            <a:r>
              <a:rPr lang="cs-CZ" sz="2000" dirty="0" smtClean="0"/>
              <a:t>80-7238-325-6.</a:t>
            </a:r>
          </a:p>
          <a:p>
            <a:endParaRPr lang="cs-CZ" sz="2000" dirty="0"/>
          </a:p>
          <a:p>
            <a:r>
              <a:rPr lang="cs-CZ" sz="2000" smtClean="0"/>
              <a:t>Citováno dne 13.12.2011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953579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459</TotalTime>
  <Words>557</Words>
  <Application>Microsoft Office PowerPoint</Application>
  <PresentationFormat>Předvádění na obrazovce (4:3)</PresentationFormat>
  <Paragraphs>101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Slunovrat</vt:lpstr>
      <vt:lpstr>Motiv systému Office</vt:lpstr>
      <vt:lpstr>Název školy: ZŠ Klášterec nad Ohří, Krátká 676 Autor: Mgr. Veronika Kubincová Název materiálu: VY_32_INOVACE_17_10_ Světová náboženství Číslo projektu: CZ.1.07/1.4.00/21.1115  </vt:lpstr>
      <vt:lpstr>SVĚTOVÁ NÁBOŽENSTVÍ</vt:lpstr>
      <vt:lpstr>Nejstarší náboženství</vt:lpstr>
      <vt:lpstr>Světová náboženství</vt:lpstr>
      <vt:lpstr>Judaismus</vt:lpstr>
      <vt:lpstr>Snímek 6</vt:lpstr>
      <vt:lpstr>Křesťanství</vt:lpstr>
      <vt:lpstr>Svátky křesťanství</vt:lpstr>
      <vt:lpstr>ISLÁM</vt:lpstr>
      <vt:lpstr>Náboženství a etiketa Islámu</vt:lpstr>
      <vt:lpstr>Budhismus</vt:lpstr>
      <vt:lpstr>Etiketa Buddhistů</vt:lpstr>
      <vt:lpstr>Hinduismus</vt:lpstr>
      <vt:lpstr>Hinduistické svátky</vt:lpstr>
      <vt:lpstr>Použitá literatura a odkazy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29</cp:revision>
  <dcterms:created xsi:type="dcterms:W3CDTF">2011-12-04T11:53:07Z</dcterms:created>
  <dcterms:modified xsi:type="dcterms:W3CDTF">2012-02-29T16:41:16Z</dcterms:modified>
</cp:coreProperties>
</file>