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182" autoAdjust="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1C8B9-A745-4779-A65A-F8ECCECF9A5E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69842-DB6C-4F63-888F-BDD420DD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1C8B9-A745-4779-A65A-F8ECCECF9A5E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69842-DB6C-4F63-888F-BDD420DD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1C8B9-A745-4779-A65A-F8ECCECF9A5E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69842-DB6C-4F63-888F-BDD420DD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1C8B9-A745-4779-A65A-F8ECCECF9A5E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69842-DB6C-4F63-888F-BDD420DD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1C8B9-A745-4779-A65A-F8ECCECF9A5E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69842-DB6C-4F63-888F-BDD420DD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1C8B9-A745-4779-A65A-F8ECCECF9A5E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69842-DB6C-4F63-888F-BDD420DD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1C8B9-A745-4779-A65A-F8ECCECF9A5E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69842-DB6C-4F63-888F-BDD420DD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1C8B9-A745-4779-A65A-F8ECCECF9A5E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69842-DB6C-4F63-888F-BDD420DD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1C8B9-A745-4779-A65A-F8ECCECF9A5E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69842-DB6C-4F63-888F-BDD420DD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1C8B9-A745-4779-A65A-F8ECCECF9A5E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69842-DB6C-4F63-888F-BDD420DD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1C8B9-A745-4779-A65A-F8ECCECF9A5E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69842-DB6C-4F63-888F-BDD420DD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A1C8B9-A745-4779-A65A-F8ECCECF9A5E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69842-DB6C-4F63-888F-BDD420DD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5854031"/>
              </p:ext>
            </p:extLst>
          </p:nvPr>
        </p:nvGraphicFramePr>
        <p:xfrm>
          <a:off x="1404921" y="764704"/>
          <a:ext cx="6407167" cy="4294505"/>
        </p:xfrm>
        <a:graphic>
          <a:graphicData uri="http://schemas.openxmlformats.org/drawingml/2006/table">
            <a:tbl>
              <a:tblPr/>
              <a:tblGrid>
                <a:gridCol w="1316037"/>
                <a:gridCol w="5091130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Empedoklés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Jana Trčková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Základy filosofie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16. 6. 2013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těchto pracovních listů je na konkrétních textech a s konkrétními úkoly pochopit přínos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Empedoklovy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filosofie.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Studenti mohou s pracovním listem smysluplně pracovat až po probrání základů filosofie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Empedokla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Jednotlivé úkoly pak slouží k procvičení a k nalezení širších souvislostí v celku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antické filosofie.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0350" y="5399484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64288" y="836712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/>
              <a:t>Empedoklés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Pracovní list</a:t>
            </a:r>
            <a:endParaRPr lang="cs-CZ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1. Pozorně si přečtěte text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dirty="0" err="1" smtClean="0"/>
              <a:t>Empedoklés</a:t>
            </a:r>
            <a:r>
              <a:rPr lang="cs-CZ" sz="2400" dirty="0" smtClean="0"/>
              <a:t> tvrdil, že hlavním důvodem neshody </a:t>
            </a:r>
            <a:r>
              <a:rPr lang="cs-CZ" sz="2400" dirty="0" err="1" smtClean="0"/>
              <a:t>Parmenida</a:t>
            </a:r>
            <a:r>
              <a:rPr lang="cs-CZ" sz="2400" dirty="0" smtClean="0"/>
              <a:t> a </a:t>
            </a:r>
          </a:p>
          <a:p>
            <a:pPr algn="just">
              <a:buNone/>
            </a:pPr>
            <a:r>
              <a:rPr lang="cs-CZ" sz="2400" dirty="0" err="1" smtClean="0"/>
              <a:t>Herakleita</a:t>
            </a:r>
            <a:r>
              <a:rPr lang="cs-CZ" sz="2400" dirty="0" smtClean="0"/>
              <a:t> je fakt, že předpokládají existenci jediného základního</a:t>
            </a:r>
          </a:p>
          <a:p>
            <a:pPr algn="just">
              <a:buNone/>
            </a:pPr>
            <a:r>
              <a:rPr lang="cs-CZ" sz="2400" dirty="0"/>
              <a:t>p</a:t>
            </a:r>
            <a:r>
              <a:rPr lang="cs-CZ" sz="2400" dirty="0" smtClean="0"/>
              <a:t>rvku. Kdyby takový prvek existoval, byla by propast mezi tím, co</a:t>
            </a:r>
          </a:p>
          <a:p>
            <a:pPr algn="just">
              <a:buNone/>
            </a:pPr>
            <a:r>
              <a:rPr lang="cs-CZ" sz="2400" dirty="0"/>
              <a:t>n</a:t>
            </a:r>
            <a:r>
              <a:rPr lang="cs-CZ" sz="2400" dirty="0" smtClean="0"/>
              <a:t>ám říká rozum, a tím, co vidíme na vlastní oči, nepřekonatelná.</a:t>
            </a:r>
          </a:p>
          <a:p>
            <a:pPr algn="just">
              <a:buNone/>
            </a:pPr>
            <a:r>
              <a:rPr lang="cs-CZ" sz="2400" dirty="0" smtClean="0"/>
              <a:t>Došel tedy k názoru, že představu jediného základního prvku je </a:t>
            </a:r>
          </a:p>
          <a:p>
            <a:pPr algn="just">
              <a:buNone/>
            </a:pPr>
            <a:r>
              <a:rPr lang="cs-CZ" sz="2400" dirty="0" smtClean="0"/>
              <a:t>třeba zavrhnout, v přírodě nemůže být jen jeden základní prvek. </a:t>
            </a:r>
          </a:p>
          <a:p>
            <a:pPr algn="just">
              <a:buNone/>
            </a:pPr>
            <a:r>
              <a:rPr lang="cs-CZ" sz="2400" dirty="0" smtClean="0"/>
              <a:t>Nacházejí se v ní celkem čtyři takové pralátky, živly nebo kořeny,</a:t>
            </a:r>
          </a:p>
          <a:p>
            <a:pPr algn="just">
              <a:buNone/>
            </a:pPr>
            <a:r>
              <a:rPr lang="cs-CZ" sz="2400" dirty="0" smtClean="0"/>
              <a:t>jak je nazýval. Pojmenoval je země, vzduch, oheň a voda. 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2. Odpovězte: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lphaLcParenR"/>
            </a:pPr>
            <a:r>
              <a:rPr lang="cs-CZ" sz="2400" dirty="0" smtClean="0"/>
              <a:t>Na koho z předchozích filosofů </a:t>
            </a:r>
            <a:r>
              <a:rPr lang="cs-CZ" sz="2400" dirty="0" err="1" smtClean="0"/>
              <a:t>Empedoklés</a:t>
            </a:r>
            <a:r>
              <a:rPr lang="cs-CZ" sz="2400" dirty="0" smtClean="0"/>
              <a:t> zjevně navazuje?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Vyjmenujte jeho základní živly.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Do které filosofické kategorie ho řadíme, jestliže má více základních prvků?</a:t>
            </a:r>
          </a:p>
          <a:p>
            <a:pPr marL="457200" indent="-457200"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3. Správné odpovědi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lphaLcParenR"/>
            </a:pPr>
            <a:r>
              <a:rPr lang="cs-CZ" sz="2400" dirty="0" err="1" smtClean="0"/>
              <a:t>Empedoklés</a:t>
            </a:r>
            <a:r>
              <a:rPr lang="cs-CZ" sz="2400" dirty="0" smtClean="0"/>
              <a:t> navazuje na </a:t>
            </a:r>
            <a:r>
              <a:rPr lang="cs-CZ" sz="2400" dirty="0" err="1" smtClean="0"/>
              <a:t>Thaléta</a:t>
            </a:r>
            <a:r>
              <a:rPr lang="cs-CZ" sz="2400" dirty="0" smtClean="0"/>
              <a:t>, </a:t>
            </a:r>
            <a:r>
              <a:rPr lang="cs-CZ" sz="2400" dirty="0" err="1" smtClean="0"/>
              <a:t>Anaximena</a:t>
            </a:r>
            <a:r>
              <a:rPr lang="cs-CZ" sz="2400" dirty="0" smtClean="0"/>
              <a:t>, </a:t>
            </a:r>
            <a:r>
              <a:rPr lang="cs-CZ" sz="2400" dirty="0" err="1" smtClean="0"/>
              <a:t>Hérakleita</a:t>
            </a:r>
            <a:r>
              <a:rPr lang="cs-CZ" sz="2400" dirty="0" smtClean="0"/>
              <a:t>.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Jeho základní živly jsou země, vzduch, oheň a voda.</a:t>
            </a:r>
          </a:p>
          <a:p>
            <a:pPr marL="457200" indent="-457200">
              <a:buAutoNum type="alphaLcParenR"/>
            </a:pPr>
            <a:r>
              <a:rPr lang="cs-CZ" sz="2400" dirty="0" err="1" smtClean="0"/>
              <a:t>Empedoklés</a:t>
            </a:r>
            <a:r>
              <a:rPr lang="cs-CZ" sz="2400" dirty="0" smtClean="0"/>
              <a:t> pracuje s více základními prvky, je tedy pluralista.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4. Opět prostudujte následující text: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Všechny přeměny v přírodě jsou tedy vyvolány tím, že tyto čtyři </a:t>
            </a:r>
          </a:p>
          <a:p>
            <a:pPr>
              <a:buNone/>
            </a:pPr>
            <a:r>
              <a:rPr lang="cs-CZ" sz="2400" dirty="0" smtClean="0"/>
              <a:t>pralátky se spolu slučují a zase oddělují. Neboť všechno se skládá</a:t>
            </a:r>
          </a:p>
          <a:p>
            <a:pPr>
              <a:buNone/>
            </a:pPr>
            <a:r>
              <a:rPr lang="cs-CZ" sz="2400" dirty="0" smtClean="0"/>
              <a:t>ze země i ze vzduchu, z ohně i z vody, ale v různě namíchaném</a:t>
            </a:r>
          </a:p>
          <a:p>
            <a:pPr>
              <a:buNone/>
            </a:pPr>
            <a:r>
              <a:rPr lang="cs-CZ" sz="2400" dirty="0" smtClean="0"/>
              <a:t>poměru. Když květina nebo zvíře zemře, všechny čtyři prvky se </a:t>
            </a:r>
          </a:p>
          <a:p>
            <a:pPr>
              <a:buNone/>
            </a:pPr>
            <a:r>
              <a:rPr lang="cs-CZ" sz="2400" dirty="0" smtClean="0"/>
              <a:t>zase od sebe oddělí. Takové změny můžeme pozorovat pouhým</a:t>
            </a:r>
          </a:p>
          <a:p>
            <a:pPr>
              <a:buNone/>
            </a:pPr>
            <a:r>
              <a:rPr lang="cs-CZ" sz="2400" dirty="0" smtClean="0"/>
              <a:t>okem. </a:t>
            </a:r>
            <a:r>
              <a:rPr lang="cs-CZ" sz="2400" dirty="0" err="1" smtClean="0"/>
              <a:t>Empedoklés</a:t>
            </a:r>
            <a:r>
              <a:rPr lang="cs-CZ" sz="2400" dirty="0" smtClean="0"/>
              <a:t> možná pozoroval, jak hoří kus dřeva, při němž</a:t>
            </a:r>
          </a:p>
          <a:p>
            <a:pPr>
              <a:buNone/>
            </a:pPr>
            <a:r>
              <a:rPr lang="cs-CZ" sz="2400" dirty="0" smtClean="0"/>
              <a:t>probíhá rozkládání látek. Dřevo syčí a prská, to je voda. Vychází</a:t>
            </a:r>
          </a:p>
          <a:p>
            <a:pPr>
              <a:buNone/>
            </a:pPr>
            <a:r>
              <a:rPr lang="cs-CZ" sz="2400" dirty="0" smtClean="0"/>
              <a:t>z něj kouř, to je vzduch. Oheň vidíme a nakonec, když plamen </a:t>
            </a:r>
          </a:p>
          <a:p>
            <a:pPr>
              <a:buNone/>
            </a:pPr>
            <a:r>
              <a:rPr lang="cs-CZ" sz="2400" dirty="0" smtClean="0"/>
              <a:t>uhasne, zůstane na něm něco ležet – popel neboli země.  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5. Odpovězte: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a) Které poznání, rozdílně od </a:t>
            </a:r>
            <a:r>
              <a:rPr lang="cs-CZ" dirty="0" err="1" smtClean="0"/>
              <a:t>eleatů</a:t>
            </a:r>
            <a:r>
              <a:rPr lang="cs-CZ" dirty="0" smtClean="0"/>
              <a:t>, </a:t>
            </a:r>
            <a:r>
              <a:rPr lang="cs-CZ" dirty="0" err="1" smtClean="0"/>
              <a:t>Empedoklés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také uznává? Doložte z textu.</a:t>
            </a:r>
          </a:p>
          <a:p>
            <a:pPr>
              <a:buNone/>
            </a:pPr>
            <a:r>
              <a:rPr lang="cs-CZ" dirty="0" smtClean="0"/>
              <a:t>b) Jakým způsobem jsou vyvolány přeměny </a:t>
            </a:r>
          </a:p>
          <a:p>
            <a:pPr>
              <a:buNone/>
            </a:pPr>
            <a:r>
              <a:rPr lang="cs-CZ" dirty="0" smtClean="0"/>
              <a:t>v přírodě?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6. Správné odpovědi: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err="1" smtClean="0"/>
              <a:t>Empedoklés</a:t>
            </a:r>
            <a:r>
              <a:rPr lang="cs-CZ" dirty="0" smtClean="0"/>
              <a:t> uznává také poznání smyslové –</a:t>
            </a:r>
          </a:p>
          <a:p>
            <a:pPr marL="514350" indent="-514350">
              <a:buNone/>
            </a:pPr>
            <a:r>
              <a:rPr lang="cs-CZ" dirty="0" smtClean="0"/>
              <a:t>oko (vidí), ucho (poslouchá), hmat (popel)…….</a:t>
            </a:r>
          </a:p>
          <a:p>
            <a:pPr marL="514350" indent="-514350">
              <a:buNone/>
            </a:pPr>
            <a:r>
              <a:rPr lang="cs-CZ" dirty="0" smtClean="0"/>
              <a:t>b) Všechny přeměny v přírodě jsou vyvolány </a:t>
            </a:r>
          </a:p>
          <a:p>
            <a:pPr marL="514350" indent="-514350">
              <a:buNone/>
            </a:pPr>
            <a:r>
              <a:rPr lang="cs-CZ" dirty="0" smtClean="0"/>
              <a:t>slučováním a oddělováním jednotlivých pralátek.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7. Pozorně přečtěte: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err="1" smtClean="0"/>
              <a:t>Empedoklés</a:t>
            </a:r>
            <a:r>
              <a:rPr lang="cs-CZ" sz="2400" dirty="0" smtClean="0"/>
              <a:t> přemýšlel také nad tím, jaká je skutečná příčina,</a:t>
            </a:r>
          </a:p>
          <a:p>
            <a:pPr>
              <a:buNone/>
            </a:pPr>
            <a:r>
              <a:rPr lang="cs-CZ" sz="2400" dirty="0" smtClean="0"/>
              <a:t>že spojí-li se prvky dohromady, vznikne nový život? A co </a:t>
            </a:r>
            <a:r>
              <a:rPr lang="cs-CZ" sz="2400" dirty="0" err="1" smtClean="0"/>
              <a:t>způso</a:t>
            </a:r>
            <a:r>
              <a:rPr lang="cs-CZ" sz="2400" dirty="0" smtClean="0"/>
              <a:t> –</a:t>
            </a:r>
          </a:p>
          <a:p>
            <a:pPr>
              <a:buNone/>
            </a:pPr>
            <a:r>
              <a:rPr lang="cs-CZ" sz="2400" dirty="0" smtClean="0"/>
              <a:t>buje, že tato směs, kupříkladu květina, se znovu rozloží? Napadlo </a:t>
            </a:r>
          </a:p>
          <a:p>
            <a:pPr>
              <a:buNone/>
            </a:pPr>
            <a:r>
              <a:rPr lang="cs-CZ" sz="2400" dirty="0" smtClean="0"/>
              <a:t>ho, že v přírodě musí působit dvě různé síly. Nazval je láskou a </a:t>
            </a:r>
          </a:p>
          <a:p>
            <a:pPr>
              <a:buNone/>
            </a:pPr>
            <a:r>
              <a:rPr lang="cs-CZ" sz="2400" dirty="0" smtClean="0"/>
              <a:t>svárem. Spojování živlů je projevem lásky a rozkládání projevem</a:t>
            </a:r>
          </a:p>
          <a:p>
            <a:pPr>
              <a:buNone/>
            </a:pPr>
            <a:r>
              <a:rPr lang="cs-CZ" sz="2400" dirty="0" smtClean="0"/>
              <a:t>sváru.</a:t>
            </a:r>
          </a:p>
          <a:p>
            <a:pPr>
              <a:buNone/>
            </a:pPr>
            <a:r>
              <a:rPr lang="cs-CZ" sz="2400" dirty="0" smtClean="0"/>
              <a:t>Rozlišuje mezi látkou (čtyři živly) a silou (láska a svár). I dnešní </a:t>
            </a:r>
          </a:p>
          <a:p>
            <a:pPr>
              <a:buNone/>
            </a:pPr>
            <a:r>
              <a:rPr lang="cs-CZ" sz="2400" dirty="0" smtClean="0"/>
              <a:t>věda rozlišuje mezi základními živly a </a:t>
            </a:r>
            <a:r>
              <a:rPr lang="cs-CZ" sz="2400" smtClean="0"/>
              <a:t>přírodními silami.   </a:t>
            </a:r>
            <a:endParaRPr lang="cs-CZ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           8. Odpovězte: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lphaLcParenR"/>
            </a:pPr>
            <a:r>
              <a:rPr lang="cs-CZ" sz="2400" dirty="0" smtClean="0"/>
              <a:t>Co podle </a:t>
            </a:r>
            <a:r>
              <a:rPr lang="cs-CZ" sz="2400" dirty="0" err="1" smtClean="0"/>
              <a:t>Empedokla</a:t>
            </a:r>
            <a:r>
              <a:rPr lang="cs-CZ" sz="2400" dirty="0" smtClean="0"/>
              <a:t> vlastně způsobuje v přírodě vznikání a</a:t>
            </a:r>
          </a:p>
          <a:p>
            <a:pPr marL="457200" indent="-457200">
              <a:buNone/>
            </a:pPr>
            <a:r>
              <a:rPr lang="cs-CZ" sz="2400" dirty="0" smtClean="0"/>
              <a:t>zanikání?</a:t>
            </a:r>
          </a:p>
          <a:p>
            <a:pPr marL="457200" indent="-457200">
              <a:buAutoNum type="alphaLcParenR" startAt="2"/>
            </a:pPr>
            <a:r>
              <a:rPr lang="cs-CZ" sz="2400" dirty="0" smtClean="0"/>
              <a:t>Jak nazývá spojování živlů a jak rozkládání živlů?</a:t>
            </a:r>
          </a:p>
          <a:p>
            <a:pPr marL="457200" indent="-457200">
              <a:buAutoNum type="alphaLcParenR" startAt="2"/>
            </a:pPr>
            <a:r>
              <a:rPr lang="cs-CZ" sz="2400" dirty="0" smtClean="0"/>
              <a:t>Čím je autor blízký současné přírodovědě?</a:t>
            </a:r>
          </a:p>
          <a:p>
            <a:pPr marL="457200" indent="-457200">
              <a:buNone/>
            </a:pPr>
            <a:endParaRPr lang="cs-CZ" sz="2400" dirty="0" smtClean="0"/>
          </a:p>
          <a:p>
            <a:pPr marL="457200" indent="-457200"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 9. Správné odpovědi: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lphaLcParenR"/>
            </a:pPr>
            <a:r>
              <a:rPr lang="cs-CZ" sz="2400" dirty="0" smtClean="0"/>
              <a:t>Vznikání a zanikání v přírodě způsobují dvě síly, jedna spojuje </a:t>
            </a:r>
          </a:p>
          <a:p>
            <a:pPr marL="457200" indent="-457200">
              <a:buNone/>
            </a:pPr>
            <a:r>
              <a:rPr lang="cs-CZ" sz="2400" dirty="0" smtClean="0"/>
              <a:t>a druhá rozkládá.</a:t>
            </a:r>
          </a:p>
          <a:p>
            <a:pPr marL="457200" indent="-457200">
              <a:buAutoNum type="alphaLcParenR" startAt="2"/>
            </a:pPr>
            <a:r>
              <a:rPr lang="cs-CZ" sz="2400" dirty="0" smtClean="0"/>
              <a:t>Spojování živlů pak nazývá láskou a jejich rozkládání svárem.</a:t>
            </a:r>
          </a:p>
          <a:p>
            <a:pPr marL="457200" indent="-457200">
              <a:buAutoNum type="alphaLcParenR" startAt="2"/>
            </a:pPr>
            <a:r>
              <a:rPr lang="cs-CZ" sz="2400" dirty="0" smtClean="0"/>
              <a:t>Moderní přírodovědě je blízký tím, že počítá s látkami, živly,</a:t>
            </a:r>
          </a:p>
          <a:p>
            <a:pPr marL="457200" indent="-457200">
              <a:buNone/>
            </a:pPr>
            <a:r>
              <a:rPr lang="cs-CZ" sz="2400" dirty="0" smtClean="0"/>
              <a:t>a s přírodními silami, láskou a svárem.</a:t>
            </a:r>
          </a:p>
          <a:p>
            <a:pPr marL="457200" indent="-457200"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10. Správně přiřaďte:   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1 látka (živly)     2 podle počtu pralátek    3 síly    4 poznání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A láska a svár    B pluralista    C uznává smysly    D země, vzduch,</a:t>
            </a:r>
          </a:p>
          <a:p>
            <a:pPr>
              <a:buNone/>
            </a:pPr>
            <a:r>
              <a:rPr lang="cs-CZ" sz="2400" dirty="0" smtClean="0"/>
              <a:t>oheň, voda</a:t>
            </a:r>
            <a:endParaRPr lang="cs-CZ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   11. Správné odpovědi: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endParaRPr lang="cs-CZ" sz="2400" dirty="0" smtClean="0"/>
          </a:p>
          <a:p>
            <a:pPr algn="just">
              <a:buNone/>
            </a:pPr>
            <a:endParaRPr lang="cs-CZ" sz="2400" dirty="0" smtClean="0"/>
          </a:p>
          <a:p>
            <a:pPr algn="just">
              <a:buNone/>
            </a:pPr>
            <a:r>
              <a:rPr lang="cs-CZ" sz="2400" dirty="0" smtClean="0"/>
              <a:t>1d     2B     3A     4C</a:t>
            </a:r>
            <a:endParaRPr lang="cs-CZ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 12. Doplňte: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endParaRPr lang="cs-CZ" sz="2400" dirty="0" smtClean="0"/>
          </a:p>
          <a:p>
            <a:pPr algn="just">
              <a:buNone/>
            </a:pPr>
            <a:r>
              <a:rPr lang="cs-CZ" sz="2400" dirty="0" smtClean="0"/>
              <a:t>1. Všechny přeměny v přírodě jsou vyvolány tím, že čtyři pralátky</a:t>
            </a:r>
          </a:p>
          <a:p>
            <a:pPr algn="just">
              <a:buNone/>
            </a:pPr>
            <a:r>
              <a:rPr lang="cs-CZ" sz="2400" dirty="0" smtClean="0"/>
              <a:t>se spolu ………. a zase ………… .</a:t>
            </a:r>
          </a:p>
          <a:p>
            <a:pPr algn="just">
              <a:buNone/>
            </a:pPr>
            <a:r>
              <a:rPr lang="cs-CZ" sz="2400" dirty="0" smtClean="0"/>
              <a:t>2. Spojování živlů je projevem …….. a jejich rozkládání zase ……….</a:t>
            </a:r>
          </a:p>
          <a:p>
            <a:pPr algn="just">
              <a:buNone/>
            </a:pPr>
            <a:r>
              <a:rPr lang="cs-CZ" sz="2400" dirty="0" smtClean="0"/>
              <a:t>3. </a:t>
            </a:r>
            <a:r>
              <a:rPr lang="cs-CZ" sz="2400" dirty="0" err="1" smtClean="0"/>
              <a:t>Empedoklés</a:t>
            </a:r>
            <a:r>
              <a:rPr lang="cs-CZ" sz="2400" dirty="0" smtClean="0"/>
              <a:t> svým učením o základních prvcích navazuje na</a:t>
            </a:r>
          </a:p>
          <a:p>
            <a:pPr algn="just">
              <a:buNone/>
            </a:pPr>
            <a:r>
              <a:rPr lang="cs-CZ" sz="2400" dirty="0" smtClean="0"/>
              <a:t>…………. .</a:t>
            </a:r>
          </a:p>
          <a:p>
            <a:pPr algn="just">
              <a:buNone/>
            </a:pPr>
            <a:r>
              <a:rPr lang="cs-CZ" sz="2400" dirty="0" smtClean="0"/>
              <a:t>4. Rozdílně od </a:t>
            </a:r>
            <a:r>
              <a:rPr lang="cs-CZ" sz="2400" dirty="0" err="1" smtClean="0"/>
              <a:t>eleatů</a:t>
            </a:r>
            <a:r>
              <a:rPr lang="cs-CZ" sz="2400" dirty="0" smtClean="0"/>
              <a:t> však prosazoval také poznání ……….. .</a:t>
            </a:r>
            <a:endParaRPr lang="cs-CZ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 13. Správné odpovědi: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Slučují a zase oddělují.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Lásky a sváru.</a:t>
            </a:r>
          </a:p>
          <a:p>
            <a:pPr marL="457200" indent="-457200">
              <a:buAutoNum type="arabicPeriod"/>
            </a:pPr>
            <a:r>
              <a:rPr lang="cs-CZ" sz="2400" dirty="0" err="1" smtClean="0"/>
              <a:t>Tháleta</a:t>
            </a:r>
            <a:r>
              <a:rPr lang="cs-CZ" sz="2400" dirty="0" smtClean="0"/>
              <a:t>, </a:t>
            </a:r>
            <a:r>
              <a:rPr lang="cs-CZ" sz="2400" dirty="0" err="1" smtClean="0"/>
              <a:t>Anaximena</a:t>
            </a:r>
            <a:r>
              <a:rPr lang="cs-CZ" sz="2400" dirty="0" smtClean="0"/>
              <a:t>, </a:t>
            </a:r>
            <a:r>
              <a:rPr lang="cs-CZ" sz="2400" dirty="0" err="1" smtClean="0"/>
              <a:t>Hérakleita</a:t>
            </a:r>
            <a:r>
              <a:rPr lang="cs-CZ" sz="2400" dirty="0" smtClean="0"/>
              <a:t>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Smyslové.</a:t>
            </a:r>
            <a:endParaRPr lang="cs-CZ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 14. A na závěr jedna zajímavost: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endParaRPr lang="cs-CZ" sz="2400" dirty="0" smtClean="0"/>
          </a:p>
          <a:p>
            <a:pPr algn="just">
              <a:buNone/>
            </a:pPr>
            <a:r>
              <a:rPr lang="cs-CZ" sz="2400" dirty="0" smtClean="0"/>
              <a:t>S úmyslem posílit rozšířený názor, že je bohem (</a:t>
            </a:r>
            <a:r>
              <a:rPr lang="cs-CZ" sz="2400" dirty="0" err="1" smtClean="0"/>
              <a:t>Empedoklés</a:t>
            </a:r>
            <a:r>
              <a:rPr lang="cs-CZ" sz="2400" dirty="0" smtClean="0"/>
              <a:t> sám</a:t>
            </a:r>
          </a:p>
          <a:p>
            <a:pPr algn="just">
              <a:buNone/>
            </a:pPr>
            <a:r>
              <a:rPr lang="cs-CZ" sz="2400" dirty="0" smtClean="0"/>
              <a:t>byl o svém božství přesvědčen), vrhl se prý podle antické tradice</a:t>
            </a:r>
          </a:p>
          <a:p>
            <a:pPr algn="just">
              <a:buNone/>
            </a:pPr>
            <a:r>
              <a:rPr lang="cs-CZ" sz="2400" dirty="0" smtClean="0"/>
              <a:t>do kráteru Etny, aby tak byly zahlazeny všechny stopy o jeho </a:t>
            </a:r>
          </a:p>
          <a:p>
            <a:pPr algn="just">
              <a:buNone/>
            </a:pPr>
            <a:r>
              <a:rPr lang="cs-CZ" sz="2400" dirty="0" smtClean="0"/>
              <a:t>smrti a mohla se vytvořit legenda o jeho nadpřirozeném konci.</a:t>
            </a:r>
          </a:p>
          <a:p>
            <a:pPr algn="just">
              <a:buNone/>
            </a:pPr>
            <a:r>
              <a:rPr lang="cs-CZ" sz="2400" dirty="0" smtClean="0"/>
              <a:t>Sopka prý však jeho záměr zmařila tím, že vyvrhla jeden jeho </a:t>
            </a:r>
          </a:p>
          <a:p>
            <a:pPr algn="just">
              <a:buNone/>
            </a:pPr>
            <a:r>
              <a:rPr lang="cs-CZ" sz="2400" smtClean="0"/>
              <a:t>střevíc.</a:t>
            </a:r>
            <a:endParaRPr lang="cs-CZ" sz="24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GAARDER, </a:t>
            </a:r>
            <a:r>
              <a:rPr lang="cs-CZ" dirty="0" err="1" smtClean="0"/>
              <a:t>Jostein</a:t>
            </a:r>
            <a:r>
              <a:rPr lang="cs-CZ" dirty="0" smtClean="0"/>
              <a:t>. </a:t>
            </a:r>
            <a:r>
              <a:rPr lang="cs-CZ" i="1" dirty="0" smtClean="0"/>
              <a:t>Sofiin svět: Román o dějinách filosofie</a:t>
            </a:r>
            <a:r>
              <a:rPr lang="cs-CZ" dirty="0" smtClean="0"/>
              <a:t>. První vydání. Košice: Knižná </a:t>
            </a:r>
            <a:r>
              <a:rPr lang="cs-CZ" dirty="0" err="1" smtClean="0"/>
              <a:t>dielňa</a:t>
            </a:r>
            <a:r>
              <a:rPr lang="cs-CZ" dirty="0" smtClean="0"/>
              <a:t> </a:t>
            </a:r>
            <a:r>
              <a:rPr lang="cs-CZ" dirty="0" err="1" smtClean="0"/>
              <a:t>Timotej</a:t>
            </a:r>
            <a:r>
              <a:rPr lang="cs-CZ" dirty="0" smtClean="0"/>
              <a:t>, 1995.</a:t>
            </a:r>
          </a:p>
          <a:p>
            <a:r>
              <a:rPr lang="cs-CZ" dirty="0" smtClean="0"/>
              <a:t>NOVOTNÝ, Zdeněk. </a:t>
            </a:r>
            <a:r>
              <a:rPr lang="cs-CZ" i="1" dirty="0" smtClean="0"/>
              <a:t>Jak (se) učit filosofii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David </a:t>
            </a:r>
            <a:r>
              <a:rPr lang="cs-CZ" dirty="0" err="1" smtClean="0"/>
              <a:t>Mik</a:t>
            </a:r>
            <a:r>
              <a:rPr lang="cs-CZ" dirty="0" smtClean="0"/>
              <a:t>. Olomouc: Nakladatelství Olomouc, 2004, 143 s. Dějiny filosofie (Olomouc), díl 1. ISBN 80-718-2179-9.</a:t>
            </a:r>
          </a:p>
          <a:p>
            <a:r>
              <a:rPr lang="cs-CZ" dirty="0" smtClean="0"/>
              <a:t>RICKEN, </a:t>
            </a:r>
            <a:r>
              <a:rPr lang="cs-CZ" dirty="0" err="1" smtClean="0"/>
              <a:t>Friedo</a:t>
            </a:r>
            <a:r>
              <a:rPr lang="cs-CZ" dirty="0" smtClean="0"/>
              <a:t>. </a:t>
            </a:r>
            <a:r>
              <a:rPr lang="cs-CZ" i="1" dirty="0" smtClean="0"/>
              <a:t>Antická filosofie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David </a:t>
            </a:r>
            <a:r>
              <a:rPr lang="cs-CZ" dirty="0" err="1" smtClean="0"/>
              <a:t>Mik</a:t>
            </a:r>
            <a:r>
              <a:rPr lang="cs-CZ" dirty="0" smtClean="0"/>
              <a:t>. Olomouc: Nakladatelství Olomouc, 1999, 230 s. díl 1. ISBN 80-718-2092-X.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950</Words>
  <Application>Microsoft Office PowerPoint</Application>
  <PresentationFormat>Předvádění na obrazovce (4:3)</PresentationFormat>
  <Paragraphs>117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Arial</vt:lpstr>
      <vt:lpstr>Calibri</vt:lpstr>
      <vt:lpstr>Motiv sady Office</vt:lpstr>
      <vt:lpstr>Prezentace aplikace PowerPoint</vt:lpstr>
      <vt:lpstr>Empedoklés</vt:lpstr>
      <vt:lpstr>1. Pozorně si přečtěte text</vt:lpstr>
      <vt:lpstr>2. Odpovězte:</vt:lpstr>
      <vt:lpstr>3. Správné odpovědi</vt:lpstr>
      <vt:lpstr>4. Opět prostudujte následující text:</vt:lpstr>
      <vt:lpstr>5. Odpovězte:</vt:lpstr>
      <vt:lpstr>6. Správné odpovědi:</vt:lpstr>
      <vt:lpstr>7. Pozorně přečtěte:</vt:lpstr>
      <vt:lpstr>               8. Odpovězte:</vt:lpstr>
      <vt:lpstr>     9. Správné odpovědi:</vt:lpstr>
      <vt:lpstr>    10. Správně přiřaďte:    </vt:lpstr>
      <vt:lpstr>       11. Správné odpovědi:</vt:lpstr>
      <vt:lpstr>     12. Doplňte:</vt:lpstr>
      <vt:lpstr>     13. Správné odpovědi:</vt:lpstr>
      <vt:lpstr>     14. A na závěr jedna zajímavost:</vt:lpstr>
      <vt:lpstr>Použitá literatura</vt:lpstr>
    </vt:vector>
  </TitlesOfParts>
  <Company>mgo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Empedoklés</dc:title>
  <dc:creator>trckova</dc:creator>
  <cp:lastModifiedBy>Fismol Tomáš</cp:lastModifiedBy>
  <cp:revision>52</cp:revision>
  <dcterms:created xsi:type="dcterms:W3CDTF">2013-06-12T09:04:41Z</dcterms:created>
  <dcterms:modified xsi:type="dcterms:W3CDTF">2014-05-13T10:01:48Z</dcterms:modified>
</cp:coreProperties>
</file>