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076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6978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421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905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069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775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58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3040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340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530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33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58C1F-366F-407C-8BEA-0F69F5317C5E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03F24-D3F7-410E-BA82-3AC24FA6CB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693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555912"/>
              </p:ext>
            </p:extLst>
          </p:nvPr>
        </p:nvGraphicFramePr>
        <p:xfrm>
          <a:off x="2143125" y="785813"/>
          <a:ext cx="6407150" cy="4294203"/>
        </p:xfrm>
        <a:graphic>
          <a:graphicData uri="http://schemas.openxmlformats.org/drawingml/2006/table">
            <a:tbl>
              <a:tblPr/>
              <a:tblGrid>
                <a:gridCol w="1316034"/>
                <a:gridCol w="5091116"/>
              </a:tblGrid>
              <a:tr h="67621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Dr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Šmerala 25/2565, 728 04, Ostrava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Platón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Jana Trčková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společenských věd – Základy filosofie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ročník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15. 9. 2013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Cílem tohoto pracovního listu je na jednotlivých úkolech lépe pochopit základy Platónovy filosofie.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6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Studenti mohou s pracovním listem smysluplně pracovat až po probrání základů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Platónovy filosofie.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Jednotlivé úkoly pak slouží k procvičení a k nalezení širších souvislostí v celku antické filosofie.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836712"/>
            <a:ext cx="57626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403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Platón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3698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Platónova akademie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Platónova hlavní díla se dochovala, což souvisí zřejmě s tím, že založil kousek za Aténami vlastní filosofickou školu. Byla v malém hájku pojmenovaném po řeckém bájném hrdinovi, jenž se jmenoval </a:t>
            </a:r>
            <a:r>
              <a:rPr lang="cs-CZ" sz="2800" dirty="0" err="1" smtClean="0"/>
              <a:t>Akadémos</a:t>
            </a:r>
            <a:r>
              <a:rPr lang="cs-CZ" sz="2800" dirty="0" smtClean="0"/>
              <a:t> (od té doby mluvíme o akademickém životě, akademickém přístupu). Vyučovala se zde filosofie, matematika, zejména geometrie, a gymnastika. I když vyučování možná není to správné slovo, nejdůležitější byl totiž živý rozhovor s žáky. Není tedy náhodou, že Platónovou nejběžnější formou vyjadřování se stal dialog.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89047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Otázky k textu: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2800" b="1" dirty="0" smtClean="0"/>
              <a:t>Zamyslete se nad složením vyučovacích předmětů, </a:t>
            </a:r>
          </a:p>
          <a:p>
            <a:pPr marL="0" indent="0">
              <a:buNone/>
            </a:pPr>
            <a:r>
              <a:rPr lang="cs-CZ" sz="2800" b="1" dirty="0"/>
              <a:t>o</a:t>
            </a:r>
            <a:r>
              <a:rPr lang="cs-CZ" sz="2800" b="1" dirty="0" smtClean="0"/>
              <a:t> čem svědčí?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/>
              <a:t>2. Na koho zjevně Platón svou formou vyjadřování pomocí dialogu navazuje?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620061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Správné odpovědi: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Svědčí o praktickém naplňování řeckého ideálu </a:t>
            </a:r>
            <a:r>
              <a:rPr lang="cs-CZ" sz="2800" dirty="0" err="1" smtClean="0"/>
              <a:t>kalokaghátie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2. Platón navázal na svého učitele </a:t>
            </a:r>
            <a:r>
              <a:rPr lang="cs-CZ" sz="2800" dirty="0" err="1" smtClean="0"/>
              <a:t>Sókrata</a:t>
            </a:r>
            <a:r>
              <a:rPr lang="cs-CZ" sz="2800" dirty="0" smtClean="0"/>
              <a:t>, který zemřel v jeho 29 letech.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26899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Platónova ontologie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Platón v oblasti ontologie usiloval o pravé, jisté vědění, které se může týkat jen pravého, trvalého jsoucna (vliv </a:t>
            </a:r>
            <a:r>
              <a:rPr lang="cs-CZ" sz="2800" dirty="0" err="1" smtClean="0"/>
              <a:t>eleatů</a:t>
            </a:r>
            <a:r>
              <a:rPr lang="cs-CZ" sz="2800" dirty="0" smtClean="0"/>
              <a:t>). Právě pro toto jsoucno používá výraz idea (</a:t>
            </a:r>
            <a:r>
              <a:rPr lang="cs-CZ" sz="2800" dirty="0" err="1" smtClean="0"/>
              <a:t>eidos</a:t>
            </a:r>
            <a:r>
              <a:rPr lang="cs-CZ" sz="2800" dirty="0" smtClean="0"/>
              <a:t>), odvozuje ho z řeckého </a:t>
            </a:r>
            <a:r>
              <a:rPr lang="cs-CZ" sz="2800" dirty="0" err="1" smtClean="0"/>
              <a:t>idein</a:t>
            </a:r>
            <a:r>
              <a:rPr lang="cs-CZ" sz="2800" dirty="0" smtClean="0"/>
              <a:t>=vidět. Je to schopnost vidět přes pomíjivost smyslových věcí ono neproměnné, stálé. </a:t>
            </a:r>
          </a:p>
          <a:p>
            <a:pPr marL="0" indent="0">
              <a:buNone/>
            </a:pPr>
            <a:r>
              <a:rPr lang="cs-CZ" sz="2800" dirty="0" smtClean="0"/>
              <a:t>Tedy schopnost nikoli smyslů, ale rozumu. To znamená, že máme co činit s dvojím odlišným jsoucnem.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13762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Platónovo dvojí odlišné jsoucno: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Jedná se o svět idejí (původnost, stálost, vyšší hodnota) a svět smyslově vnímatelných věcí (odvozenost, pomíjivost, nižší hodnota).</a:t>
            </a:r>
          </a:p>
          <a:p>
            <a:pPr marL="0" indent="0">
              <a:buNone/>
            </a:pPr>
            <a:r>
              <a:rPr lang="cs-CZ" sz="2800" dirty="0" smtClean="0"/>
              <a:t>To, co považujeme v běžném životě za skutečné, jsou pouze jakási zdánlivá jsoucna, pravý, objektivně existující je svět idejí, který je </a:t>
            </a:r>
            <a:r>
              <a:rPr lang="cs-CZ" sz="2800" dirty="0" err="1" smtClean="0"/>
              <a:t>hiearchicky</a:t>
            </a:r>
            <a:r>
              <a:rPr lang="cs-CZ" sz="2800" dirty="0" smtClean="0"/>
              <a:t> uspořádán, a na nejvyšším místě se nachází idea dobra.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31240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Správně doplňte: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Platón při hledání pravého poznání používá pojem ……., který je odvozen z řeckého slova…………….. .</a:t>
            </a:r>
          </a:p>
          <a:p>
            <a:pPr marL="0" indent="0">
              <a:buNone/>
            </a:pPr>
            <a:r>
              <a:rPr lang="cs-CZ" sz="2800" dirty="0" smtClean="0"/>
              <a:t>Pravý, objektivně existující svět poznáme ……………………,</a:t>
            </a:r>
          </a:p>
          <a:p>
            <a:pPr marL="0" indent="0">
              <a:buNone/>
            </a:pPr>
            <a:r>
              <a:rPr lang="cs-CZ" sz="2800" dirty="0"/>
              <a:t>t</a:t>
            </a:r>
            <a:r>
              <a:rPr lang="cs-CZ" sz="2800" dirty="0" smtClean="0"/>
              <a:t>en pomíjivý vnímáme ………………. .</a:t>
            </a:r>
          </a:p>
          <a:p>
            <a:pPr marL="0" indent="0">
              <a:buNone/>
            </a:pPr>
            <a:r>
              <a:rPr lang="cs-CZ" sz="2800" dirty="0" smtClean="0"/>
              <a:t>Nejvyšší idea je …………………………. 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07012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Správné doplnění: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Platón při hledání pravého poznání používá pojem idea, který je odvozen z řeckého slova </a:t>
            </a:r>
            <a:r>
              <a:rPr lang="cs-CZ" sz="2800" dirty="0" err="1" smtClean="0"/>
              <a:t>idein</a:t>
            </a:r>
            <a:r>
              <a:rPr lang="cs-CZ" sz="2800" dirty="0" smtClean="0"/>
              <a:t>=vidět.</a:t>
            </a:r>
          </a:p>
          <a:p>
            <a:pPr marL="0" indent="0">
              <a:buNone/>
            </a:pPr>
            <a:r>
              <a:rPr lang="cs-CZ" sz="2800" dirty="0" smtClean="0"/>
              <a:t>Pravý, objektivně existující svět poznáme rozumem, ten pomíjivý vnímáme smysly.</a:t>
            </a:r>
          </a:p>
          <a:p>
            <a:pPr marL="0" indent="0">
              <a:buNone/>
            </a:pPr>
            <a:r>
              <a:rPr lang="cs-CZ" sz="2800" dirty="0" smtClean="0"/>
              <a:t>Nejvyšší idea je idea dobra.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82221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Úkol: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Zařaďte Platóna z hlediska poznání světa do zavedených filosofických kategorií.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30811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Správná odpověď: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Platóna řadíme z hlediska poznání světa k idealistům, přesněji k objektivním idealistům.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9786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Platónova představa státu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Vybudování státu přirovnává ke své představě o lidském těle. Tělo je rozděleno do tří částí: hlavy, hrudi a břicha. Každé z těchto částí odpovídá i některá duševní vlastnost. K hlavě patří rozum, k hrudi vůle a k břichu žádostivost. Ke každé z těchto vlastností patří nějaká ctnost. Rozum míří k moudrosti, vůle k odvaze a vášeň je třeba krotit, aby člověk prokázal uměřenost. Jako má tělo hlavu, hruď a břicho, má stát vládce, strážce a výrobce. Dobrý stát je řízen pomocí rozumu a společnost by měli řídit filosofové (sofokracie).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36532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Doplňte tabulku vztahů: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Tělo          Duše          Ctnost          Stát</a:t>
            </a:r>
          </a:p>
          <a:p>
            <a:pPr marL="0" indent="0">
              <a:buNone/>
            </a:pPr>
            <a:r>
              <a:rPr lang="cs-CZ" sz="2800" dirty="0"/>
              <a:t>h</a:t>
            </a:r>
            <a:r>
              <a:rPr lang="cs-CZ" sz="2800" dirty="0" smtClean="0"/>
              <a:t>lava        rozum        ………..          vládci</a:t>
            </a:r>
          </a:p>
          <a:p>
            <a:pPr marL="0" indent="0">
              <a:buNone/>
            </a:pPr>
            <a:r>
              <a:rPr lang="cs-CZ" sz="2800" dirty="0" smtClean="0"/>
              <a:t>………        vůle            odvaha        ……….</a:t>
            </a:r>
          </a:p>
          <a:p>
            <a:pPr marL="0" indent="0">
              <a:buNone/>
            </a:pPr>
            <a:r>
              <a:rPr lang="cs-CZ" sz="2800" dirty="0"/>
              <a:t>b</a:t>
            </a:r>
            <a:r>
              <a:rPr lang="cs-CZ" sz="2800" dirty="0" smtClean="0"/>
              <a:t>řicho      ……..           ………….       výrobci  </a:t>
            </a:r>
          </a:p>
          <a:p>
            <a:pPr marL="0" indent="0">
              <a:buNone/>
            </a:pPr>
            <a:r>
              <a:rPr lang="cs-CZ" sz="2800" dirty="0" smtClean="0"/>
              <a:t> </a:t>
            </a:r>
          </a:p>
          <a:p>
            <a:pPr marL="0" indent="0">
              <a:buNone/>
            </a:pPr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11609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Doplněná tabulka vztahů: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Tělo          Duše          Ctnost          Stát</a:t>
            </a:r>
          </a:p>
          <a:p>
            <a:pPr marL="0" indent="0">
              <a:buNone/>
            </a:pPr>
            <a:r>
              <a:rPr lang="cs-CZ" sz="2800" dirty="0"/>
              <a:t>h</a:t>
            </a:r>
            <a:r>
              <a:rPr lang="cs-CZ" sz="2800" dirty="0" smtClean="0"/>
              <a:t>lava        rozum        moudrost     vládci</a:t>
            </a:r>
          </a:p>
          <a:p>
            <a:pPr marL="0" indent="0">
              <a:buNone/>
            </a:pPr>
            <a:r>
              <a:rPr lang="cs-CZ" sz="2800" dirty="0"/>
              <a:t>h</a:t>
            </a:r>
            <a:r>
              <a:rPr lang="cs-CZ" sz="2800" dirty="0" smtClean="0"/>
              <a:t>ruď         vůle           odvaha          strážci</a:t>
            </a:r>
          </a:p>
          <a:p>
            <a:pPr marL="0" indent="0">
              <a:buNone/>
            </a:pPr>
            <a:r>
              <a:rPr lang="cs-CZ" sz="2800" dirty="0"/>
              <a:t>b</a:t>
            </a:r>
            <a:r>
              <a:rPr lang="cs-CZ" sz="2800" dirty="0" smtClean="0"/>
              <a:t>řicho     žádostivost vášeň            výrobci </a:t>
            </a:r>
          </a:p>
          <a:p>
            <a:pPr marL="0" indent="0">
              <a:buNone/>
            </a:pPr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21715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Závěrečný úkol pro diskusi: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dirty="0" smtClean="0"/>
              <a:t>Pokuste se komentovat slova britského matematika a filosofa A. N. </a:t>
            </a:r>
            <a:r>
              <a:rPr lang="cs-CZ" sz="2800" dirty="0" err="1" smtClean="0"/>
              <a:t>Whiteheada</a:t>
            </a:r>
            <a:r>
              <a:rPr lang="cs-CZ" sz="2800" dirty="0" smtClean="0"/>
              <a:t> (1861 – 1947):</a:t>
            </a:r>
          </a:p>
          <a:p>
            <a:pPr marL="0" indent="0">
              <a:buNone/>
            </a:pPr>
            <a:r>
              <a:rPr lang="cs-CZ" sz="2800" dirty="0" smtClean="0"/>
              <a:t>…… Celé dějiny filosofie jsou vlastně pár poznámek </a:t>
            </a:r>
            <a:r>
              <a:rPr lang="cs-CZ" sz="2800" smtClean="0"/>
              <a:t>k Platónovi.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5134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GAARDER, </a:t>
            </a:r>
            <a:r>
              <a:rPr lang="cs-CZ" dirty="0" err="1" smtClean="0"/>
              <a:t>Jostein</a:t>
            </a:r>
            <a:r>
              <a:rPr lang="cs-CZ" dirty="0" smtClean="0"/>
              <a:t>. </a:t>
            </a:r>
            <a:r>
              <a:rPr lang="cs-CZ" i="1" dirty="0" smtClean="0"/>
              <a:t>Sofiin svět: Román o dějinách filosofie</a:t>
            </a:r>
            <a:r>
              <a:rPr lang="cs-CZ" dirty="0" smtClean="0"/>
              <a:t>. První vydání. Košice: Knižná </a:t>
            </a:r>
            <a:r>
              <a:rPr lang="cs-CZ" dirty="0" err="1" smtClean="0"/>
              <a:t>dielňa</a:t>
            </a:r>
            <a:r>
              <a:rPr lang="cs-CZ" dirty="0" smtClean="0"/>
              <a:t> </a:t>
            </a:r>
            <a:r>
              <a:rPr lang="cs-CZ" dirty="0" err="1" smtClean="0"/>
              <a:t>Timotej</a:t>
            </a:r>
            <a:r>
              <a:rPr lang="cs-CZ" dirty="0" smtClean="0"/>
              <a:t>, 1995.</a:t>
            </a:r>
          </a:p>
          <a:p>
            <a:r>
              <a:rPr lang="cs-CZ" dirty="0" smtClean="0"/>
              <a:t>NOVOTNÝ, Zdeněk. </a:t>
            </a:r>
            <a:r>
              <a:rPr lang="cs-CZ" i="1" dirty="0" smtClean="0"/>
              <a:t>Jak (se) učit filosofii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2004, 143 s. Dějiny filosofie (Olomouc), díl 1. ISBN 80-718-2179-9.</a:t>
            </a:r>
          </a:p>
          <a:p>
            <a:r>
              <a:rPr lang="cs-CZ" dirty="0" smtClean="0"/>
              <a:t>RICKEN, </a:t>
            </a:r>
            <a:r>
              <a:rPr lang="cs-CZ" dirty="0" err="1" smtClean="0"/>
              <a:t>Friedo</a:t>
            </a:r>
            <a:r>
              <a:rPr lang="cs-CZ" dirty="0" smtClean="0"/>
              <a:t>. </a:t>
            </a:r>
            <a:r>
              <a:rPr lang="cs-CZ" i="1" dirty="0" smtClean="0"/>
              <a:t>Antická filosofie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1999, 230 s. díl 1. ISBN 80-718-2092-X.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54652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104</TotalTime>
  <Words>790</Words>
  <Application>Microsoft Office PowerPoint</Application>
  <PresentationFormat>Předvádění na obrazovce (4:3)</PresentationFormat>
  <Paragraphs>79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Calibri</vt:lpstr>
      <vt:lpstr>Motiv systému Office</vt:lpstr>
      <vt:lpstr>Prezentace aplikace PowerPoint</vt:lpstr>
      <vt:lpstr>Platón</vt:lpstr>
      <vt:lpstr>Platónova akademie</vt:lpstr>
      <vt:lpstr>Otázky k textu:</vt:lpstr>
      <vt:lpstr>Správné odpovědi:</vt:lpstr>
      <vt:lpstr>Platónova ontologie</vt:lpstr>
      <vt:lpstr>Platónovo dvojí odlišné jsoucno:</vt:lpstr>
      <vt:lpstr>Správně doplňte:</vt:lpstr>
      <vt:lpstr>Správné doplnění:</vt:lpstr>
      <vt:lpstr>Úkol:</vt:lpstr>
      <vt:lpstr>Správná odpověď:</vt:lpstr>
      <vt:lpstr>Platónova představa státu</vt:lpstr>
      <vt:lpstr>Doplňte tabulku vztahů:</vt:lpstr>
      <vt:lpstr>Doplněná tabulka vztahů:</vt:lpstr>
      <vt:lpstr>Závěrečný úkol pro diskusi:</vt:lpstr>
      <vt:lpstr>Použitá literatura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Platón</dc:title>
  <dc:creator>Jana Trčková</dc:creator>
  <cp:lastModifiedBy>Fismol Tomáš</cp:lastModifiedBy>
  <cp:revision>17</cp:revision>
  <dcterms:created xsi:type="dcterms:W3CDTF">2013-09-14T13:24:01Z</dcterms:created>
  <dcterms:modified xsi:type="dcterms:W3CDTF">2014-05-13T10:05:05Z</dcterms:modified>
</cp:coreProperties>
</file>