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A2FA-2FE5-4A2F-A604-9FF58AEB3DA3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2E5B-5F4C-4F06-9694-9F3337F88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914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A2FA-2FE5-4A2F-A604-9FF58AEB3DA3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2E5B-5F4C-4F06-9694-9F3337F88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378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A2FA-2FE5-4A2F-A604-9FF58AEB3DA3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2E5B-5F4C-4F06-9694-9F3337F88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054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A2FA-2FE5-4A2F-A604-9FF58AEB3DA3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2E5B-5F4C-4F06-9694-9F3337F88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153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A2FA-2FE5-4A2F-A604-9FF58AEB3DA3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2E5B-5F4C-4F06-9694-9F3337F88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33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A2FA-2FE5-4A2F-A604-9FF58AEB3DA3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2E5B-5F4C-4F06-9694-9F3337F88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30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A2FA-2FE5-4A2F-A604-9FF58AEB3DA3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2E5B-5F4C-4F06-9694-9F3337F88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953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A2FA-2FE5-4A2F-A604-9FF58AEB3DA3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2E5B-5F4C-4F06-9694-9F3337F88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395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A2FA-2FE5-4A2F-A604-9FF58AEB3DA3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2E5B-5F4C-4F06-9694-9F3337F88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360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A2FA-2FE5-4A2F-A604-9FF58AEB3DA3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2E5B-5F4C-4F06-9694-9F3337F88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607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3A2FA-2FE5-4A2F-A604-9FF58AEB3DA3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52E5B-5F4C-4F06-9694-9F3337F88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0978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BCE1BC-4A5F-4B53-9E35-180006CF338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03511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142653-049B-4305-8EED-3434D8183DC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4695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B59BD8-C190-4EBB-8F81-EB201F13D1F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8077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15E44A-2D16-4CC1-8FF7-251BC3BFC26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2456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97502-8015-4A9A-AE6A-10E4A99F510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1320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BE61FE-9ED1-44D3-85B9-E3D9F8F3D40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3422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7F96BD-1C76-4AA1-A8BC-06A08E47933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1950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01AFE7-2EA4-4A74-9DDB-E126629BF45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4429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8A30F2-6CBD-446A-A59B-4EDBCB2C52C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6233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6B5C6-80A4-401C-9A75-520F31F213B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6190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3BDCD0-B373-445B-8D42-F7D4B2DADAE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16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3A2FA-2FE5-4A2F-A604-9FF58AEB3DA3}" type="datetimeFigureOut">
              <a:rPr lang="cs-CZ" smtClean="0"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152E5B-5F4C-4F06-9694-9F3337F88A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06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658505F-221C-42EB-8E1D-66E4DE2303D4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73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1028712"/>
              </p:ext>
            </p:extLst>
          </p:nvPr>
        </p:nvGraphicFramePr>
        <p:xfrm>
          <a:off x="2143125" y="785813"/>
          <a:ext cx="6407150" cy="4294191"/>
        </p:xfrm>
        <a:graphic>
          <a:graphicData uri="http://schemas.openxmlformats.org/drawingml/2006/table">
            <a:tbl>
              <a:tblPr/>
              <a:tblGrid>
                <a:gridCol w="1316034"/>
                <a:gridCol w="5091116"/>
              </a:tblGrid>
              <a:tr h="676211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2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Helenistické období 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Základy filosofie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15. 9. 2013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těchto pracovních listů je na konkrétních textech a s konkrétními úkoly pochopit přínos helenistické filosofie.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Studenti mohou s pracovním listem smysluplně pracovat až po probrání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základů helenistické filosofie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Jednotlivé úkoly pak slouží k procvičení a k nalezení širších souvislostí v celku antické filosofie.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37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836712"/>
            <a:ext cx="576262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7143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Helenistické období I.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Pracovní list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08146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Společenské podmínky helénismu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Myšlení tohoto období (4.stol.př.n.l.-1.stol.n.l.) je ovlivněno zánikem samostatného Řecka, jeho vzdělanost a kultura se šíří dál do světa. V podmínkách politické nejistoty řeší filosofie otázky soukromého života a osobní morálky. Hlavní disciplínou se stává etika. Mezi nejvýznamnější filosofické směry pak patří skepticismus, </a:t>
            </a:r>
            <a:r>
              <a:rPr lang="cs-CZ" sz="2800" dirty="0" err="1" smtClean="0"/>
              <a:t>epikúreismus</a:t>
            </a:r>
            <a:r>
              <a:rPr lang="cs-CZ" sz="2800" dirty="0" smtClean="0"/>
              <a:t> a stoicismus. Tehdejší poměry způsobují zvláštní zaměření a povahu filosofie.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15914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Správně doplňte: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Helenistická filosofie v podmínkách politické nejistoty řeší otázky ……………. a ……………….. .</a:t>
            </a:r>
          </a:p>
          <a:p>
            <a:pPr marL="0" indent="0">
              <a:buNone/>
            </a:pPr>
            <a:r>
              <a:rPr lang="cs-CZ" sz="2800" dirty="0" smtClean="0"/>
              <a:t>Hlavní disciplínou se pak stává …………… .</a:t>
            </a:r>
          </a:p>
          <a:p>
            <a:pPr marL="0" indent="0">
              <a:buNone/>
            </a:pPr>
            <a:r>
              <a:rPr lang="cs-CZ" sz="2800" dirty="0" smtClean="0"/>
              <a:t>Mezi nejvýznamnější filosofické směry tehdejší doby patří ……………, ……………………. a ………………………. </a:t>
            </a:r>
            <a:r>
              <a:rPr lang="cs-CZ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19308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Správné doplnění: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Helenistická filosofie v podmínkách filosofické nejistoty řeší otázky soukromého života a osobní morálky.</a:t>
            </a:r>
          </a:p>
          <a:p>
            <a:pPr marL="0" indent="0">
              <a:buNone/>
            </a:pPr>
            <a:r>
              <a:rPr lang="cs-CZ" sz="2800" dirty="0" smtClean="0"/>
              <a:t>Hlavní disciplínou se pak stává etika.</a:t>
            </a:r>
          </a:p>
          <a:p>
            <a:pPr marL="0" indent="0">
              <a:buNone/>
            </a:pPr>
            <a:r>
              <a:rPr lang="cs-CZ" sz="2800" dirty="0" smtClean="0"/>
              <a:t>Mezi nejvýznamnější filosofické směry tehdejší doby patří skepticismus, epikureismus a stoicismus.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73581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Skeptici (</a:t>
            </a:r>
            <a:r>
              <a:rPr lang="cs-CZ" sz="3200" dirty="0" err="1" smtClean="0"/>
              <a:t>skeptomai</a:t>
            </a:r>
            <a:r>
              <a:rPr lang="cs-CZ" sz="3200" dirty="0" smtClean="0"/>
              <a:t>=být na rozpacích)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Skeptici, pochybující o možnosti poznání, mají své předchůdce už v sofistech. Používali tzv. </a:t>
            </a:r>
            <a:r>
              <a:rPr lang="cs-CZ" sz="2800" dirty="0" err="1" smtClean="0"/>
              <a:t>trópy</a:t>
            </a:r>
            <a:r>
              <a:rPr lang="cs-CZ" sz="2800" dirty="0" smtClean="0"/>
              <a:t>, argumenty proti možnosti poznání.</a:t>
            </a:r>
          </a:p>
          <a:p>
            <a:pPr marL="0" indent="0">
              <a:buNone/>
            </a:pPr>
            <a:r>
              <a:rPr lang="cs-CZ" sz="2800" dirty="0" smtClean="0"/>
              <a:t>Např. první </a:t>
            </a:r>
            <a:r>
              <a:rPr lang="cs-CZ" sz="2800" dirty="0" err="1" smtClean="0"/>
              <a:t>tropos</a:t>
            </a:r>
            <a:r>
              <a:rPr lang="cs-CZ" sz="2800" dirty="0" smtClean="0"/>
              <a:t> poukazuje na rozdílnost živých tvorů, ta způsobuje, že tytéž věci se různým tvorům jeví rozdílně. Druhý </a:t>
            </a:r>
            <a:r>
              <a:rPr lang="cs-CZ" sz="2800" dirty="0" err="1" smtClean="0"/>
              <a:t>tropos</a:t>
            </a:r>
            <a:r>
              <a:rPr lang="cs-CZ" sz="2800" dirty="0" smtClean="0"/>
              <a:t> se odvolává na rozdílnost lidí mezi sebou. Třetí pak poukazuje na odlišnou stavbu smyslových orgánů.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616212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Úkol: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Vysvětlete, jak jsou skeptiky míněny ony tři uvedené </a:t>
            </a:r>
            <a:r>
              <a:rPr lang="cs-CZ" sz="2800" dirty="0" err="1" smtClean="0"/>
              <a:t>trópy</a:t>
            </a:r>
            <a:r>
              <a:rPr lang="cs-CZ" sz="2800" dirty="0" smtClean="0"/>
              <a:t> (argumenty).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35760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První </a:t>
            </a:r>
            <a:r>
              <a:rPr lang="cs-CZ" sz="2800" dirty="0" err="1" smtClean="0"/>
              <a:t>trópos</a:t>
            </a:r>
            <a:r>
              <a:rPr lang="cs-CZ" sz="2800" dirty="0" smtClean="0"/>
              <a:t>: Poukazuje na to, že jsme jen lidé a neznáme způsob chápání a hodnocení, který je vlastní jiným bytostem.</a:t>
            </a:r>
          </a:p>
          <a:p>
            <a:pPr marL="0" indent="0">
              <a:buNone/>
            </a:pPr>
            <a:r>
              <a:rPr lang="cs-CZ" sz="2800" dirty="0" smtClean="0"/>
              <a:t>Druhý: Jako lidé jsme individuálně odlišní, jsme různě zaměřeni, máme rozdílné představy.</a:t>
            </a:r>
          </a:p>
          <a:p>
            <a:pPr marL="0" indent="0">
              <a:buNone/>
            </a:pPr>
            <a:r>
              <a:rPr lang="cs-CZ" sz="2800" dirty="0" smtClean="0"/>
              <a:t>Třetí: Věci mění své stavy a pak se nám jeví různě (moře klidné a rozbouřené). I tutéž věc vnímáme různými smysly rozdílně (med chutný je hmatem nepříjemný).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35070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Epikúrejci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err="1" smtClean="0"/>
              <a:t>Epikúrejci</a:t>
            </a:r>
            <a:r>
              <a:rPr lang="cs-CZ" sz="2800" dirty="0" smtClean="0"/>
              <a:t> nepožadovali jednostranné požitkářství, ale dosažení stavu bez bolesti těla a neklidu duše. K tomu má vést střízlivý úsudek. Důraz kladli na přátelství a život v soukromí, kterému dávali přednost před veřejnou politickou činností.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623974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Epikúros</a:t>
            </a:r>
            <a:r>
              <a:rPr lang="cs-CZ" sz="3200" dirty="0" smtClean="0"/>
              <a:t> v listu Hérodotovi: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Pokud však jde o složená tělesa, bude se jedno pohybovat rychleji než druhé, ačkoli mají všechny atomy stejnou rychlost, a to proto, že se ve složeninách pohybují atomy v nejmenším souvislém čase jedním směrem, kdežto v okamžicích postižitelných jen rozumem nejsou unášeny jedním směrem, nýbrž stále na sebe narážejí, dokud nevznikne souvislý pohyb smysly vnímatelný.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7758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Epikúros</a:t>
            </a:r>
            <a:r>
              <a:rPr lang="cs-CZ" sz="3200" dirty="0" smtClean="0"/>
              <a:t> v listu Hérodotovi (pokračování):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Neboť to, co přidáváme ze svého myšlení, soudíce o tom, co nevidíme, že se totiž uskutečňuje souvislý pohyb i v okamžicích jen rozumem postižitelných, není v takových případech pravdivé. </a:t>
            </a:r>
          </a:p>
          <a:p>
            <a:pPr marL="0" indent="0">
              <a:buNone/>
            </a:pPr>
            <a:r>
              <a:rPr lang="cs-CZ" sz="2800" dirty="0" smtClean="0"/>
              <a:t>Neboť pravdivé je zajisté jen to, co vnímáme smysly nebo co postihujeme myslí přiměřeně k činnosti smyslové.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37256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 k výše uvedenému textu: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Na koho evidentně </a:t>
            </a:r>
            <a:r>
              <a:rPr lang="cs-CZ" sz="2800" dirty="0" err="1" smtClean="0"/>
              <a:t>Epikúros</a:t>
            </a:r>
            <a:r>
              <a:rPr lang="cs-CZ" sz="2800" dirty="0" smtClean="0"/>
              <a:t> v oblasti ontologie navazuje?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Považuje za správné poznání smyslové či rozumové?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Všimněte si, je porušen </a:t>
            </a:r>
            <a:r>
              <a:rPr lang="cs-CZ" sz="2800" dirty="0" err="1" smtClean="0"/>
              <a:t>démokritovský</a:t>
            </a:r>
            <a:r>
              <a:rPr lang="cs-CZ" sz="2800" dirty="0" smtClean="0"/>
              <a:t> přísný determinismus v pohybu atomů, co tím </a:t>
            </a:r>
            <a:r>
              <a:rPr lang="cs-CZ" sz="2800" dirty="0" err="1" smtClean="0"/>
              <a:t>epikúrejci</a:t>
            </a:r>
            <a:r>
              <a:rPr lang="cs-CZ" sz="2800" dirty="0" smtClean="0"/>
              <a:t> vnášejí do pojetí světa?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314501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Správné odpovědi: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V oblasti ontologie </a:t>
            </a:r>
            <a:r>
              <a:rPr lang="cs-CZ" sz="2800" dirty="0" err="1" smtClean="0"/>
              <a:t>Epikúros</a:t>
            </a:r>
            <a:r>
              <a:rPr lang="cs-CZ" sz="2800" dirty="0" smtClean="0"/>
              <a:t> navazuje na atomisty.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Upřednostňuje poznání smyslové.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Tím, že porušili </a:t>
            </a:r>
            <a:r>
              <a:rPr lang="cs-CZ" sz="2800" dirty="0" err="1" smtClean="0"/>
              <a:t>démokritovský</a:t>
            </a:r>
            <a:r>
              <a:rPr lang="cs-CZ" sz="2800" dirty="0" smtClean="0"/>
              <a:t> přísný determinismus v pohybu atomů tzv. úchylkou, vnesli do pojetí světa </a:t>
            </a:r>
            <a:r>
              <a:rPr lang="cs-CZ" sz="2800" smtClean="0"/>
              <a:t>prvek svobody.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325784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GAARDER, </a:t>
            </a:r>
            <a:r>
              <a:rPr lang="cs-CZ" dirty="0" err="1" smtClean="0"/>
              <a:t>Jostein</a:t>
            </a:r>
            <a:r>
              <a:rPr lang="cs-CZ" dirty="0" smtClean="0"/>
              <a:t>. </a:t>
            </a:r>
            <a:r>
              <a:rPr lang="cs-CZ" i="1" dirty="0" smtClean="0"/>
              <a:t>Sofiin svět: Román o dějinách filosofie</a:t>
            </a:r>
            <a:r>
              <a:rPr lang="cs-CZ" dirty="0" smtClean="0"/>
              <a:t>. První vydání. Košice: Knižná </a:t>
            </a:r>
            <a:r>
              <a:rPr lang="cs-CZ" dirty="0" err="1" smtClean="0"/>
              <a:t>dielňa</a:t>
            </a:r>
            <a:r>
              <a:rPr lang="cs-CZ" dirty="0" smtClean="0"/>
              <a:t> </a:t>
            </a:r>
            <a:r>
              <a:rPr lang="cs-CZ" dirty="0" err="1" smtClean="0"/>
              <a:t>Timotej</a:t>
            </a:r>
            <a:r>
              <a:rPr lang="cs-CZ" dirty="0" smtClean="0"/>
              <a:t>, 1995.</a:t>
            </a:r>
          </a:p>
          <a:p>
            <a:r>
              <a:rPr lang="cs-CZ" dirty="0" smtClean="0"/>
              <a:t>NOVOTNÝ, Zdeněk. </a:t>
            </a:r>
            <a:r>
              <a:rPr lang="cs-CZ" i="1" dirty="0" smtClean="0"/>
              <a:t>Jak (se) učit filosofii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David </a:t>
            </a:r>
            <a:r>
              <a:rPr lang="cs-CZ" dirty="0" err="1" smtClean="0"/>
              <a:t>Mik</a:t>
            </a:r>
            <a:r>
              <a:rPr lang="cs-CZ" dirty="0" smtClean="0"/>
              <a:t>. Olomouc: Nakladatelství Olomouc, 2004, 143 s. Dějiny filosofie (Olomouc), díl 1. ISBN 80-718-2179-9.</a:t>
            </a:r>
          </a:p>
          <a:p>
            <a:r>
              <a:rPr lang="cs-CZ" dirty="0" smtClean="0"/>
              <a:t>RICKEN, </a:t>
            </a:r>
            <a:r>
              <a:rPr lang="cs-CZ" dirty="0" err="1" smtClean="0"/>
              <a:t>Friedo</a:t>
            </a:r>
            <a:r>
              <a:rPr lang="cs-CZ" dirty="0" smtClean="0"/>
              <a:t>. </a:t>
            </a:r>
            <a:r>
              <a:rPr lang="cs-CZ" i="1" dirty="0" smtClean="0"/>
              <a:t>Antická filosofie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David </a:t>
            </a:r>
            <a:r>
              <a:rPr lang="cs-CZ" dirty="0" err="1" smtClean="0"/>
              <a:t>Mik</a:t>
            </a:r>
            <a:r>
              <a:rPr lang="cs-CZ" dirty="0" smtClean="0"/>
              <a:t>. Olomouc: Nakladatelství Olomouc, 1999, 230 s. díl 1. ISBN 80-718-2092-X.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546525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761</Words>
  <Application>Microsoft Office PowerPoint</Application>
  <PresentationFormat>Předvádění na obrazovce (4:3)</PresentationFormat>
  <Paragraphs>69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Arial</vt:lpstr>
      <vt:lpstr>Calibri</vt:lpstr>
      <vt:lpstr>Motiv systému Office</vt:lpstr>
      <vt:lpstr>Výchozí návrh</vt:lpstr>
      <vt:lpstr>Prezentace aplikace PowerPoint</vt:lpstr>
      <vt:lpstr>Helenistické období I.</vt:lpstr>
      <vt:lpstr>Společenské podmínky helénismu</vt:lpstr>
      <vt:lpstr>Správně doplňte:</vt:lpstr>
      <vt:lpstr>Správné doplnění:</vt:lpstr>
      <vt:lpstr>Skeptici (skeptomai=být na rozpacích)</vt:lpstr>
      <vt:lpstr>Úkol: </vt:lpstr>
      <vt:lpstr>Řešení:</vt:lpstr>
      <vt:lpstr>Epikúrejci</vt:lpstr>
      <vt:lpstr>Epikúros v listu Hérodotovi:</vt:lpstr>
      <vt:lpstr>Epikúros v listu Hérodotovi (pokračování):</vt:lpstr>
      <vt:lpstr>Úkol k výše uvedenému textu:</vt:lpstr>
      <vt:lpstr>Správné odpovědi:</vt:lpstr>
      <vt:lpstr>Použitá literatura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Helenistické období I.</dc:title>
  <dc:creator>Jana Trčková</dc:creator>
  <cp:lastModifiedBy>Fismol Tomáš</cp:lastModifiedBy>
  <cp:revision>12</cp:revision>
  <dcterms:created xsi:type="dcterms:W3CDTF">2013-09-15T04:31:17Z</dcterms:created>
  <dcterms:modified xsi:type="dcterms:W3CDTF">2014-05-13T10:07:27Z</dcterms:modified>
</cp:coreProperties>
</file>