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67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138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55E319-21A0-4780-A987-92EDF5589A1A}" type="datetimeFigureOut">
              <a:rPr lang="cs-CZ" smtClean="0"/>
              <a:t>14. 5. 2014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701781-EF34-4EA1-83F5-8E1AC82C85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59017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55E319-21A0-4780-A987-92EDF5589A1A}" type="datetimeFigureOut">
              <a:rPr lang="cs-CZ" smtClean="0"/>
              <a:t>14. 5. 2014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701781-EF34-4EA1-83F5-8E1AC82C85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94066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55E319-21A0-4780-A987-92EDF5589A1A}" type="datetimeFigureOut">
              <a:rPr lang="cs-CZ" smtClean="0"/>
              <a:t>14. 5. 2014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701781-EF34-4EA1-83F5-8E1AC82C85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4724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55E319-21A0-4780-A987-92EDF5589A1A}" type="datetimeFigureOut">
              <a:rPr lang="cs-CZ" smtClean="0"/>
              <a:t>14. 5. 2014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701781-EF34-4EA1-83F5-8E1AC82C85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52476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55E319-21A0-4780-A987-92EDF5589A1A}" type="datetimeFigureOut">
              <a:rPr lang="cs-CZ" smtClean="0"/>
              <a:t>14. 5. 2014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701781-EF34-4EA1-83F5-8E1AC82C85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56245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55E319-21A0-4780-A987-92EDF5589A1A}" type="datetimeFigureOut">
              <a:rPr lang="cs-CZ" smtClean="0"/>
              <a:t>14. 5. 2014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701781-EF34-4EA1-83F5-8E1AC82C85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96891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55E319-21A0-4780-A987-92EDF5589A1A}" type="datetimeFigureOut">
              <a:rPr lang="cs-CZ" smtClean="0"/>
              <a:t>14. 5. 2014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701781-EF34-4EA1-83F5-8E1AC82C85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94206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55E319-21A0-4780-A987-92EDF5589A1A}" type="datetimeFigureOut">
              <a:rPr lang="cs-CZ" smtClean="0"/>
              <a:t>14. 5. 2014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701781-EF34-4EA1-83F5-8E1AC82C85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81393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55E319-21A0-4780-A987-92EDF5589A1A}" type="datetimeFigureOut">
              <a:rPr lang="cs-CZ" smtClean="0"/>
              <a:t>14. 5. 2014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701781-EF34-4EA1-83F5-8E1AC82C85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01077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55E319-21A0-4780-A987-92EDF5589A1A}" type="datetimeFigureOut">
              <a:rPr lang="cs-CZ" smtClean="0"/>
              <a:t>14. 5. 2014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701781-EF34-4EA1-83F5-8E1AC82C85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26055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55E319-21A0-4780-A987-92EDF5589A1A}" type="datetimeFigureOut">
              <a:rPr lang="cs-CZ" smtClean="0"/>
              <a:t>14. 5. 2014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701781-EF34-4EA1-83F5-8E1AC82C85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394147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F88E16B-3C67-49AC-A915-A5F0472AA335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9817735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2666B9C-DDD6-4AE8-8ED4-C32393AE18A2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0710291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597AFA2-25CE-400D-A140-46F1AE493946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3559410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BF4678-13E5-4AA4-8FA7-BD6BC351FDF6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8518998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0CB56DB-8FA4-4A0C-A764-B6520F12E622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3468605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0DE313F-6FAE-4828-A46F-B1089EAF9DB0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1885517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5ED69E3-3C82-449C-B75D-5979EE51E2CE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1568463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6DBC5DD-FDFE-4C34-A01B-C7BC8FD68554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702422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D504404-0569-4489-AA8B-AE4D61069D30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6650574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9EB0C82-5F64-406A-A059-CA6B673A88CB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2258795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C9AA3A0-B586-40BC-AE3C-57EA69F9CE19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09577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55E319-21A0-4780-A987-92EDF5589A1A}" type="datetimeFigureOut">
              <a:rPr lang="cs-CZ" smtClean="0"/>
              <a:t>14. 5. 2014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701781-EF34-4EA1-83F5-8E1AC82C85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30700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9D262B8C-5123-45B7-8747-2F0A3725F500}" type="slidenum">
              <a:rPr lang="cs-CZ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507651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240" name="Group 19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6829420"/>
              </p:ext>
            </p:extLst>
          </p:nvPr>
        </p:nvGraphicFramePr>
        <p:xfrm>
          <a:off x="1368425" y="868206"/>
          <a:ext cx="6407150" cy="4294191"/>
        </p:xfrm>
        <a:graphic>
          <a:graphicData uri="http://schemas.openxmlformats.org/drawingml/2006/table">
            <a:tbl>
              <a:tblPr/>
              <a:tblGrid>
                <a:gridCol w="1316034"/>
                <a:gridCol w="5091116"/>
              </a:tblGrid>
              <a:tr h="676211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DIGITÁLNÍ UČEBNÍ MATERIÁL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93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CZ.1.07/1.5.00/34.0967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3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projektu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Zlepšení podmínek pro vzdělávání na MGO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3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Matiční gymnázium Ostrava,Dr. Šmerala 25/2565, 728 04, Ostrava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572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Helenistické období II.</a:t>
                      </a: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3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Jana Trčková</a:t>
                      </a: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3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Základy společenských věd – Základy filosofie</a:t>
                      </a: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3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3. ročník</a:t>
                      </a: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3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Vytvořeno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15. 9. 2013</a:t>
                      </a: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719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Cílem těchto pracovních listů je na konkrétních textech a s konkrétními úkoly pochopit přínos helenistické filosofie .</a:t>
                      </a: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007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Studenti mohou s pracovním listem smysluplně pracovat až po probrání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základů helenistické filosofie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. Jednotlivé úkoly pak slouží k procvičení a k nalezení širších souvislostí v celku antické filosofie.</a:t>
                      </a: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374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Pokud není uvedeno jinak, použitý materiál je z vlastních zdrojů autora. </a:t>
                      </a: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089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0350" y="537210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90" name="Picture 190" descr="http://profile.ak.fbcdn.net/hprofile-ak-snc6/276521_333727723392674_859061856_q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46840" y="908720"/>
            <a:ext cx="576262" cy="576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827095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Helenistické období II.</a:t>
            </a:r>
            <a:endParaRPr lang="cs-CZ" sz="3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Pracovní list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6607746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Stoicismus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Byl nejvlivnějším směrem. Z koloběhu světa, ve kterém vládne účelný řád logos, vyplývá možnost svobodné volby jen potud, pokud člověk s vlastním souhlasem jedná tak, jak jednat musí. Moudrý člověk se nechá osudem vést, nemoudrý je jím vlečen. Žít ctnostně znamená žít v souladu s přirozeností, tj. v harmonii s rozumem ve světě, s přírodou (proto je nutná její znalost), ale i ve shodě se sebou samým. Proti rozumným náklonnostem duše (ctnostem), stojí nerozumná hnutí duše (afekty).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6071295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Pozorně si přečtěte </a:t>
            </a:r>
            <a:r>
              <a:rPr lang="cs-CZ" sz="3200" dirty="0" err="1" smtClean="0"/>
              <a:t>Senecovy</a:t>
            </a:r>
            <a:r>
              <a:rPr lang="cs-CZ" sz="3200" dirty="0" smtClean="0"/>
              <a:t> věty: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Věř mi, je tomu tak, jak píši. Někdy nás o čas oberou, někdy nám jej uzmou, někdy se nám sám vytratí. Nejhanebnější však je ztráta, která vzniká z netečnosti. </a:t>
            </a:r>
          </a:p>
          <a:p>
            <a:pPr marL="0" indent="0">
              <a:buNone/>
            </a:pPr>
            <a:r>
              <a:rPr lang="cs-CZ" sz="2800" dirty="0" smtClean="0"/>
              <a:t>A zamyslíš-li se, shledáš, že největší část života uniká těm, kdo dělají špatně, veliká část těm, kdo nedělají nic, celý život těm, kdo dělají, co dělat nemají.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89487580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Úkol k </a:t>
            </a:r>
            <a:r>
              <a:rPr lang="cs-CZ" sz="3200" dirty="0" err="1" smtClean="0"/>
              <a:t>Senecovu</a:t>
            </a:r>
            <a:r>
              <a:rPr lang="cs-CZ" sz="3200" dirty="0" smtClean="0"/>
              <a:t> textu: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O čem Seneca důrazně píše a před čím zvláště varuje?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97864809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Odpověď na výše položenou otázku: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Seneca píše o hodnotě času, vnímá ho jako prostor pro konání správných věcí. Varuje zvláště před lhostejností ze ztráty času.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51642317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Marcus Aurelius v Hovorech k sobě: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Tu trošku vědomostí, které ses naučil, měj rád a v ní hledej uspokojení. A ostatek svého života prožívej jako člověk, který všechno své svěřil z celé duše bohům. A nechtěj se stát ani tyranem, ani otrokem nikoho na světě!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82584416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Úkol k textu Hovory k sobě: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K čemu Marcus Aurelius vyzývá své čtenáře?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566261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Kontrola odpovědi: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Marcus Aurelius vyzývá své čtenáře k tomu, aby si cenili vzdělání, uznávali řád světa a pěstovali svobodu a rovnost.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44592282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Uvedené pojmy přiřaďte ke skepticismu, stoicismu či epikureismu: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Sociální etika, </a:t>
            </a:r>
            <a:r>
              <a:rPr lang="cs-CZ" sz="2800" dirty="0" err="1" smtClean="0"/>
              <a:t>trópy</a:t>
            </a:r>
            <a:r>
              <a:rPr lang="cs-CZ" sz="2800" dirty="0" smtClean="0"/>
              <a:t>, pochybování o možnostech poznání, důraz na přátelství a život v soukromí.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97827559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Správné přiřazení: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2800" dirty="0" smtClean="0"/>
              <a:t>Skepticismus: </a:t>
            </a:r>
            <a:r>
              <a:rPr lang="cs-CZ" sz="2800" dirty="0" err="1" smtClean="0"/>
              <a:t>trópy</a:t>
            </a:r>
            <a:r>
              <a:rPr lang="cs-CZ" sz="2800" dirty="0" smtClean="0"/>
              <a:t>, pochybování o možnostech poznání.</a:t>
            </a:r>
          </a:p>
          <a:p>
            <a:pPr marL="0" indent="0">
              <a:buNone/>
            </a:pPr>
            <a:r>
              <a:rPr lang="cs-CZ" sz="2800" dirty="0" smtClean="0"/>
              <a:t>Epikureismus: důraz na přátelství a život v soukromí.</a:t>
            </a:r>
          </a:p>
          <a:p>
            <a:pPr marL="0" indent="0">
              <a:buNone/>
            </a:pPr>
            <a:r>
              <a:rPr lang="cs-CZ" sz="2800" dirty="0" smtClean="0"/>
              <a:t>Stoicismus: sociální etika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19796177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Závěrem zajímavost ke stoikům: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Stoikové významně rozvinuli tři tehdejší disciplíny filosofie: logiku, fyziku a estetiku.</a:t>
            </a:r>
          </a:p>
          <a:p>
            <a:pPr marL="0" indent="0">
              <a:buNone/>
            </a:pPr>
            <a:r>
              <a:rPr lang="cs-CZ" sz="2800" dirty="0" smtClean="0"/>
              <a:t>Chápali je jako jednotný celek a srovnávali je s vejcem, kdy skořápka je logika, bílek fyzika </a:t>
            </a:r>
            <a:r>
              <a:rPr lang="cs-CZ" sz="2800" smtClean="0"/>
              <a:t>a žloutek etika.</a:t>
            </a:r>
            <a:endParaRPr lang="cs-CZ" sz="2800"/>
          </a:p>
        </p:txBody>
      </p:sp>
    </p:spTree>
    <p:extLst>
      <p:ext uri="{BB962C8B-B14F-4D97-AF65-F5344CB8AC3E}">
        <p14:creationId xmlns:p14="http://schemas.microsoft.com/office/powerpoint/2010/main" val="77910408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Použitá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GAARDER, </a:t>
            </a:r>
            <a:r>
              <a:rPr lang="cs-CZ" dirty="0" err="1" smtClean="0"/>
              <a:t>Jostein</a:t>
            </a:r>
            <a:r>
              <a:rPr lang="cs-CZ" dirty="0" smtClean="0"/>
              <a:t>. </a:t>
            </a:r>
            <a:r>
              <a:rPr lang="cs-CZ" i="1" dirty="0" smtClean="0"/>
              <a:t>Sofiin svět: Román o dějinách filosofie</a:t>
            </a:r>
            <a:r>
              <a:rPr lang="cs-CZ" dirty="0" smtClean="0"/>
              <a:t>. První vydání. Košice: Knižná </a:t>
            </a:r>
            <a:r>
              <a:rPr lang="cs-CZ" dirty="0" err="1" smtClean="0"/>
              <a:t>dielňa</a:t>
            </a:r>
            <a:r>
              <a:rPr lang="cs-CZ" dirty="0" smtClean="0"/>
              <a:t> </a:t>
            </a:r>
            <a:r>
              <a:rPr lang="cs-CZ" dirty="0" err="1" smtClean="0"/>
              <a:t>Timotej</a:t>
            </a:r>
            <a:r>
              <a:rPr lang="cs-CZ" dirty="0" smtClean="0"/>
              <a:t>, 1995.</a:t>
            </a:r>
          </a:p>
          <a:p>
            <a:r>
              <a:rPr lang="cs-CZ" dirty="0" smtClean="0"/>
              <a:t>NOVOTNÝ, Zdeněk. </a:t>
            </a:r>
            <a:r>
              <a:rPr lang="cs-CZ" i="1" dirty="0" smtClean="0"/>
              <a:t>Jak (se) učit filosofii</a:t>
            </a:r>
            <a:r>
              <a:rPr lang="cs-CZ" dirty="0" smtClean="0"/>
              <a:t>. 1. </a:t>
            </a:r>
            <a:r>
              <a:rPr lang="cs-CZ" dirty="0" err="1" smtClean="0"/>
              <a:t>vyd</a:t>
            </a:r>
            <a:r>
              <a:rPr lang="cs-CZ" dirty="0" smtClean="0"/>
              <a:t>. Překlad David </a:t>
            </a:r>
            <a:r>
              <a:rPr lang="cs-CZ" dirty="0" err="1" smtClean="0"/>
              <a:t>Mik</a:t>
            </a:r>
            <a:r>
              <a:rPr lang="cs-CZ" dirty="0" smtClean="0"/>
              <a:t>. Olomouc: Nakladatelství Olomouc, 2004, 143 s. Dějiny filosofie (Olomouc), díl 1. ISBN 80-718-2179-9.</a:t>
            </a:r>
          </a:p>
          <a:p>
            <a:r>
              <a:rPr lang="cs-CZ" dirty="0" smtClean="0"/>
              <a:t>RICKEN, </a:t>
            </a:r>
            <a:r>
              <a:rPr lang="cs-CZ" dirty="0" err="1" smtClean="0"/>
              <a:t>Friedo</a:t>
            </a:r>
            <a:r>
              <a:rPr lang="cs-CZ" dirty="0" smtClean="0"/>
              <a:t>. </a:t>
            </a:r>
            <a:r>
              <a:rPr lang="cs-CZ" i="1" dirty="0" smtClean="0"/>
              <a:t>Antická filosofie</a:t>
            </a:r>
            <a:r>
              <a:rPr lang="cs-CZ" dirty="0" smtClean="0"/>
              <a:t>. 1. </a:t>
            </a:r>
            <a:r>
              <a:rPr lang="cs-CZ" dirty="0" err="1" smtClean="0"/>
              <a:t>vyd</a:t>
            </a:r>
            <a:r>
              <a:rPr lang="cs-CZ" dirty="0" smtClean="0"/>
              <a:t>. Překlad David </a:t>
            </a:r>
            <a:r>
              <a:rPr lang="cs-CZ" dirty="0" err="1" smtClean="0"/>
              <a:t>Mik</a:t>
            </a:r>
            <a:r>
              <a:rPr lang="cs-CZ" dirty="0" smtClean="0"/>
              <a:t>. Olomouc: Nakladatelství Olomouc, 1999, 230 s. díl 1. ISBN 80-718-2092-X.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55465258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47</TotalTime>
  <Words>623</Words>
  <Application>Microsoft Office PowerPoint</Application>
  <PresentationFormat>Předvádění na obrazovce (4:3)</PresentationFormat>
  <Paragraphs>60</Paragraphs>
  <Slides>13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2</vt:i4>
      </vt:variant>
      <vt:variant>
        <vt:lpstr>Nadpisy snímků</vt:lpstr>
      </vt:variant>
      <vt:variant>
        <vt:i4>13</vt:i4>
      </vt:variant>
    </vt:vector>
  </HeadingPairs>
  <TitlesOfParts>
    <vt:vector size="17" baseType="lpstr">
      <vt:lpstr>Arial</vt:lpstr>
      <vt:lpstr>Calibri</vt:lpstr>
      <vt:lpstr>Motiv systému Office</vt:lpstr>
      <vt:lpstr>Výchozí návrh</vt:lpstr>
      <vt:lpstr>Prezentace aplikace PowerPoint</vt:lpstr>
      <vt:lpstr>Helenistické období II.</vt:lpstr>
      <vt:lpstr>Stoicismus</vt:lpstr>
      <vt:lpstr>Pozorně si přečtěte Senecovy věty:</vt:lpstr>
      <vt:lpstr>Úkol k Senecovu textu:</vt:lpstr>
      <vt:lpstr>Odpověď na výše položenou otázku:</vt:lpstr>
      <vt:lpstr>Marcus Aurelius v Hovorech k sobě:</vt:lpstr>
      <vt:lpstr>Úkol k textu Hovory k sobě:</vt:lpstr>
      <vt:lpstr>Kontrola odpovědi:</vt:lpstr>
      <vt:lpstr>Uvedené pojmy přiřaďte ke skepticismu, stoicismu či epikureismu:</vt:lpstr>
      <vt:lpstr>Správné přiřazení:</vt:lpstr>
      <vt:lpstr>Závěrem zajímavost ke stoikům:</vt:lpstr>
      <vt:lpstr>Použitá literatura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Helenistické období II.</dc:title>
  <dc:creator>Jana Trčková</dc:creator>
  <cp:lastModifiedBy>Fismol Tomáš</cp:lastModifiedBy>
  <cp:revision>10</cp:revision>
  <dcterms:created xsi:type="dcterms:W3CDTF">2013-09-15T05:52:19Z</dcterms:created>
  <dcterms:modified xsi:type="dcterms:W3CDTF">2014-05-14T07:34:27Z</dcterms:modified>
</cp:coreProperties>
</file>