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theme/theme2.xml" ContentType="application/vnd.openxmlformats-officedocument.them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  <p:sldMasterId id="2147483660" r:id="rId2"/>
  </p:sldMasterIdLst>
  <p:sldIdLst>
    <p:sldId id="267" r:id="rId3"/>
    <p:sldId id="256" r:id="rId4"/>
    <p:sldId id="257" r:id="rId5"/>
    <p:sldId id="258" r:id="rId6"/>
    <p:sldId id="259" r:id="rId7"/>
    <p:sldId id="260" r:id="rId8"/>
    <p:sldId id="261" r:id="rId9"/>
    <p:sldId id="262" r:id="rId10"/>
    <p:sldId id="263" r:id="rId11"/>
    <p:sldId id="264" r:id="rId12"/>
    <p:sldId id="265" r:id="rId13"/>
    <p:sldId id="266" r:id="rId14"/>
    <p:sldId id="268" r:id="rId15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70" d="100"/>
          <a:sy n="70" d="100"/>
        </p:scale>
        <p:origin x="1386" y="72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6.xml"/><Relationship Id="rId13" Type="http://schemas.openxmlformats.org/officeDocument/2006/relationships/slide" Target="slides/slide11.xml"/><Relationship Id="rId18" Type="http://schemas.openxmlformats.org/officeDocument/2006/relationships/theme" Target="theme/theme1.xml"/><Relationship Id="rId3" Type="http://schemas.openxmlformats.org/officeDocument/2006/relationships/slide" Target="slides/slide1.xml"/><Relationship Id="rId7" Type="http://schemas.openxmlformats.org/officeDocument/2006/relationships/slide" Target="slides/slide5.xml"/><Relationship Id="rId12" Type="http://schemas.openxmlformats.org/officeDocument/2006/relationships/slide" Target="slides/slide10.xml"/><Relationship Id="rId17" Type="http://schemas.openxmlformats.org/officeDocument/2006/relationships/viewProps" Target="viewProps.xml"/><Relationship Id="rId2" Type="http://schemas.openxmlformats.org/officeDocument/2006/relationships/slideMaster" Target="slideMasters/slideMaster2.xml"/><Relationship Id="rId16" Type="http://schemas.openxmlformats.org/officeDocument/2006/relationships/presProps" Target="pres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4.xml"/><Relationship Id="rId11" Type="http://schemas.openxmlformats.org/officeDocument/2006/relationships/slide" Target="slides/slide9.xml"/><Relationship Id="rId5" Type="http://schemas.openxmlformats.org/officeDocument/2006/relationships/slide" Target="slides/slide3.xml"/><Relationship Id="rId15" Type="http://schemas.openxmlformats.org/officeDocument/2006/relationships/slide" Target="slides/slide13.xml"/><Relationship Id="rId10" Type="http://schemas.openxmlformats.org/officeDocument/2006/relationships/slide" Target="slides/slide8.xml"/><Relationship Id="rId19" Type="http://schemas.openxmlformats.org/officeDocument/2006/relationships/tableStyles" Target="tableStyles.xml"/><Relationship Id="rId4" Type="http://schemas.openxmlformats.org/officeDocument/2006/relationships/slide" Target="slides/slide2.xml"/><Relationship Id="rId9" Type="http://schemas.openxmlformats.org/officeDocument/2006/relationships/slide" Target="slides/slide7.xml"/><Relationship Id="rId14" Type="http://schemas.openxmlformats.org/officeDocument/2006/relationships/slide" Target="slides/slide12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B24DE05-7896-4A2E-8895-FDC880F45240}" type="datetimeFigureOut">
              <a:rPr lang="cs-CZ" smtClean="0"/>
              <a:t>14. 5. 2014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353E860-9781-478E-AA50-28F98D993B29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034969741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B24DE05-7896-4A2E-8895-FDC880F45240}" type="datetimeFigureOut">
              <a:rPr lang="cs-CZ" smtClean="0"/>
              <a:t>14. 5. 2014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353E860-9781-478E-AA50-28F98D993B29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440763249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B24DE05-7896-4A2E-8895-FDC880F45240}" type="datetimeFigureOut">
              <a:rPr lang="cs-CZ" smtClean="0"/>
              <a:t>14. 5. 2014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353E860-9781-478E-AA50-28F98D993B29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787625457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B24DE05-7896-4A2E-8895-FDC880F45240}" type="datetimeFigureOut">
              <a:rPr lang="cs-CZ" smtClean="0"/>
              <a:t>14. 5. 2014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353E860-9781-478E-AA50-28F98D993B29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610870247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B24DE05-7896-4A2E-8895-FDC880F45240}" type="datetimeFigureOut">
              <a:rPr lang="cs-CZ" smtClean="0"/>
              <a:t>14. 5. 2014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353E860-9781-478E-AA50-28F98D993B29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129718883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B24DE05-7896-4A2E-8895-FDC880F45240}" type="datetimeFigureOut">
              <a:rPr lang="cs-CZ" smtClean="0"/>
              <a:t>14. 5. 2014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353E860-9781-478E-AA50-28F98D993B29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607699638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B24DE05-7896-4A2E-8895-FDC880F45240}" type="datetimeFigureOut">
              <a:rPr lang="cs-CZ" smtClean="0"/>
              <a:t>14. 5. 2014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353E860-9781-478E-AA50-28F98D993B29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170606808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B24DE05-7896-4A2E-8895-FDC880F45240}" type="datetimeFigureOut">
              <a:rPr lang="cs-CZ" smtClean="0"/>
              <a:t>14. 5. 2014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353E860-9781-478E-AA50-28F98D993B29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506512625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B24DE05-7896-4A2E-8895-FDC880F45240}" type="datetimeFigureOut">
              <a:rPr lang="cs-CZ" smtClean="0"/>
              <a:t>14. 5. 2014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353E860-9781-478E-AA50-28F98D993B29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809442623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B24DE05-7896-4A2E-8895-FDC880F45240}" type="datetimeFigureOut">
              <a:rPr lang="cs-CZ" smtClean="0"/>
              <a:t>14. 5. 2014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353E860-9781-478E-AA50-28F98D993B29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473804039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B24DE05-7896-4A2E-8895-FDC880F45240}" type="datetimeFigureOut">
              <a:rPr lang="cs-CZ" smtClean="0"/>
              <a:t>14. 5. 2014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353E860-9781-478E-AA50-28F98D993B29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531301956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  <a:lvl6pPr marL="2286000" indent="0" algn="ctr">
              <a:buNone/>
              <a:defRPr/>
            </a:lvl6pPr>
            <a:lvl7pPr marL="2743200" indent="0" algn="ctr">
              <a:buNone/>
              <a:defRPr/>
            </a:lvl7pPr>
            <a:lvl8pPr marL="3200400" indent="0" algn="ctr">
              <a:buNone/>
              <a:defRPr/>
            </a:lvl8pPr>
            <a:lvl9pPr marL="3657600" indent="0" algn="ctr">
              <a:buNone/>
              <a:defRPr/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srgbClr val="000000"/>
              </a:solidFill>
            </a:endParaRPr>
          </a:p>
        </p:txBody>
      </p:sp>
      <p:sp>
        <p:nvSpPr>
          <p:cNvPr id="5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srgbClr val="000000"/>
              </a:solidFill>
            </a:endParaRPr>
          </a:p>
        </p:txBody>
      </p:sp>
      <p:sp>
        <p:nvSpPr>
          <p:cNvPr id="6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F87D418F-5B99-4498-9DA5-6F30CCFD7D8E}" type="slidenum">
              <a:rPr lang="cs-CZ">
                <a:solidFill>
                  <a:srgbClr val="000000"/>
                </a:solidFill>
              </a:rPr>
              <a:pPr>
                <a:defRPr/>
              </a:pPr>
              <a:t>‹#›</a:t>
            </a:fld>
            <a:endParaRPr lang="cs-CZ">
              <a:solidFill>
                <a:srgbClr val="00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692745994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srgbClr val="000000"/>
              </a:solidFill>
            </a:endParaRPr>
          </a:p>
        </p:txBody>
      </p:sp>
      <p:sp>
        <p:nvSpPr>
          <p:cNvPr id="5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srgbClr val="000000"/>
              </a:solidFill>
            </a:endParaRPr>
          </a:p>
        </p:txBody>
      </p:sp>
      <p:sp>
        <p:nvSpPr>
          <p:cNvPr id="6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80A2C8DC-4A99-4204-AAE5-A370A62992CF}" type="slidenum">
              <a:rPr lang="cs-CZ">
                <a:solidFill>
                  <a:srgbClr val="000000"/>
                </a:solidFill>
              </a:rPr>
              <a:pPr>
                <a:defRPr/>
              </a:pPr>
              <a:t>‹#›</a:t>
            </a:fld>
            <a:endParaRPr lang="cs-CZ">
              <a:solidFill>
                <a:srgbClr val="00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525686476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/>
            </a:lvl1pPr>
            <a:lvl2pPr marL="457200" indent="0">
              <a:buNone/>
              <a:defRPr sz="1800"/>
            </a:lvl2pPr>
            <a:lvl3pPr marL="914400" indent="0">
              <a:buNone/>
              <a:defRPr sz="1600"/>
            </a:lvl3pPr>
            <a:lvl4pPr marL="1371600" indent="0">
              <a:buNone/>
              <a:defRPr sz="1400"/>
            </a:lvl4pPr>
            <a:lvl5pPr marL="1828800" indent="0">
              <a:buNone/>
              <a:defRPr sz="1400"/>
            </a:lvl5pPr>
            <a:lvl6pPr marL="2286000" indent="0">
              <a:buNone/>
              <a:defRPr sz="1400"/>
            </a:lvl6pPr>
            <a:lvl7pPr marL="2743200" indent="0">
              <a:buNone/>
              <a:defRPr sz="1400"/>
            </a:lvl7pPr>
            <a:lvl8pPr marL="3200400" indent="0">
              <a:buNone/>
              <a:defRPr sz="1400"/>
            </a:lvl8pPr>
            <a:lvl9pPr marL="3657600" indent="0">
              <a:buNone/>
              <a:defRPr sz="14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srgbClr val="000000"/>
              </a:solidFill>
            </a:endParaRPr>
          </a:p>
        </p:txBody>
      </p:sp>
      <p:sp>
        <p:nvSpPr>
          <p:cNvPr id="5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srgbClr val="000000"/>
              </a:solidFill>
            </a:endParaRPr>
          </a:p>
        </p:txBody>
      </p:sp>
      <p:sp>
        <p:nvSpPr>
          <p:cNvPr id="6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37FA235E-3CC3-4CEE-93E0-96CB9923222D}" type="slidenum">
              <a:rPr lang="cs-CZ">
                <a:solidFill>
                  <a:srgbClr val="000000"/>
                </a:solidFill>
              </a:rPr>
              <a:pPr>
                <a:defRPr/>
              </a:pPr>
              <a:t>‹#›</a:t>
            </a:fld>
            <a:endParaRPr lang="cs-CZ">
              <a:solidFill>
                <a:srgbClr val="00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783359384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srgbClr val="000000"/>
              </a:solidFill>
            </a:endParaRPr>
          </a:p>
        </p:txBody>
      </p:sp>
      <p:sp>
        <p:nvSpPr>
          <p:cNvPr id="6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srgbClr val="000000"/>
              </a:solidFill>
            </a:endParaRPr>
          </a:p>
        </p:txBody>
      </p:sp>
      <p:sp>
        <p:nvSpPr>
          <p:cNvPr id="7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CB047CBD-5446-47B1-BF3E-CD3D63B57127}" type="slidenum">
              <a:rPr lang="cs-CZ">
                <a:solidFill>
                  <a:srgbClr val="000000"/>
                </a:solidFill>
              </a:rPr>
              <a:pPr>
                <a:defRPr/>
              </a:pPr>
              <a:t>‹#›</a:t>
            </a:fld>
            <a:endParaRPr lang="cs-CZ">
              <a:solidFill>
                <a:srgbClr val="00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83168857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srgbClr val="000000"/>
              </a:solidFill>
            </a:endParaRPr>
          </a:p>
        </p:txBody>
      </p:sp>
      <p:sp>
        <p:nvSpPr>
          <p:cNvPr id="8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srgbClr val="000000"/>
              </a:solidFill>
            </a:endParaRPr>
          </a:p>
        </p:txBody>
      </p:sp>
      <p:sp>
        <p:nvSpPr>
          <p:cNvPr id="9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497811B0-D347-4023-84EC-29454F5A47F4}" type="slidenum">
              <a:rPr lang="cs-CZ">
                <a:solidFill>
                  <a:srgbClr val="000000"/>
                </a:solidFill>
              </a:rPr>
              <a:pPr>
                <a:defRPr/>
              </a:pPr>
              <a:t>‹#›</a:t>
            </a:fld>
            <a:endParaRPr lang="cs-CZ">
              <a:solidFill>
                <a:srgbClr val="00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354192322"/>
      </p:ext>
    </p:extLst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srgbClr val="000000"/>
              </a:solidFill>
            </a:endParaRPr>
          </a:p>
        </p:txBody>
      </p:sp>
      <p:sp>
        <p:nvSpPr>
          <p:cNvPr id="4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srgbClr val="000000"/>
              </a:solidFill>
            </a:endParaRPr>
          </a:p>
        </p:txBody>
      </p:sp>
      <p:sp>
        <p:nvSpPr>
          <p:cNvPr id="5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981304F1-9A52-4A58-AD7D-DC9C97647B1E}" type="slidenum">
              <a:rPr lang="cs-CZ">
                <a:solidFill>
                  <a:srgbClr val="000000"/>
                </a:solidFill>
              </a:rPr>
              <a:pPr>
                <a:defRPr/>
              </a:pPr>
              <a:t>‹#›</a:t>
            </a:fld>
            <a:endParaRPr lang="cs-CZ">
              <a:solidFill>
                <a:srgbClr val="00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869210503"/>
      </p:ext>
    </p:extLst>
  </p:cSld>
  <p:clrMapOvr>
    <a:masterClrMapping/>
  </p:clrMapOvr>
</p:sldLayout>
</file>

<file path=ppt/slideLayouts/slideLayout18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srgbClr val="000000"/>
              </a:solidFill>
            </a:endParaRPr>
          </a:p>
        </p:txBody>
      </p:sp>
      <p:sp>
        <p:nvSpPr>
          <p:cNvPr id="3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srgbClr val="000000"/>
              </a:solidFill>
            </a:endParaRPr>
          </a:p>
        </p:txBody>
      </p:sp>
      <p:sp>
        <p:nvSpPr>
          <p:cNvPr id="4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DC41936A-68A5-4BF1-8AEE-19017240995A}" type="slidenum">
              <a:rPr lang="cs-CZ">
                <a:solidFill>
                  <a:srgbClr val="000000"/>
                </a:solidFill>
              </a:rPr>
              <a:pPr>
                <a:defRPr/>
              </a:pPr>
              <a:t>‹#›</a:t>
            </a:fld>
            <a:endParaRPr lang="cs-CZ">
              <a:solidFill>
                <a:srgbClr val="00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325236035"/>
      </p:ext>
    </p:extLst>
  </p:cSld>
  <p:clrMapOvr>
    <a:masterClrMapping/>
  </p:clrMapOvr>
</p:sldLayout>
</file>

<file path=ppt/slideLayouts/slideLayout19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srgbClr val="000000"/>
              </a:solidFill>
            </a:endParaRPr>
          </a:p>
        </p:txBody>
      </p:sp>
      <p:sp>
        <p:nvSpPr>
          <p:cNvPr id="6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srgbClr val="000000"/>
              </a:solidFill>
            </a:endParaRPr>
          </a:p>
        </p:txBody>
      </p:sp>
      <p:sp>
        <p:nvSpPr>
          <p:cNvPr id="7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04230C37-AEFC-4857-A267-94AF2A019039}" type="slidenum">
              <a:rPr lang="cs-CZ">
                <a:solidFill>
                  <a:srgbClr val="000000"/>
                </a:solidFill>
              </a:rPr>
              <a:pPr>
                <a:defRPr/>
              </a:pPr>
              <a:t>‹#›</a:t>
            </a:fld>
            <a:endParaRPr lang="cs-CZ">
              <a:solidFill>
                <a:srgbClr val="00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92655892"/>
      </p:ext>
    </p:extLst>
  </p:cSld>
  <p:clrMapOvr>
    <a:masterClrMapping/>
  </p:clrMapOvr>
</p:sldLayout>
</file>

<file path=ppt/slideLayouts/slideLayout20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lvl="0"/>
            <a:endParaRPr lang="cs-CZ" noProof="0" smtClean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srgbClr val="000000"/>
              </a:solidFill>
            </a:endParaRPr>
          </a:p>
        </p:txBody>
      </p:sp>
      <p:sp>
        <p:nvSpPr>
          <p:cNvPr id="6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srgbClr val="000000"/>
              </a:solidFill>
            </a:endParaRPr>
          </a:p>
        </p:txBody>
      </p:sp>
      <p:sp>
        <p:nvSpPr>
          <p:cNvPr id="7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FBC77D73-64FF-44C4-9178-514025BA9C67}" type="slidenum">
              <a:rPr lang="cs-CZ">
                <a:solidFill>
                  <a:srgbClr val="000000"/>
                </a:solidFill>
              </a:rPr>
              <a:pPr>
                <a:defRPr/>
              </a:pPr>
              <a:t>‹#›</a:t>
            </a:fld>
            <a:endParaRPr lang="cs-CZ">
              <a:solidFill>
                <a:srgbClr val="00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797026674"/>
      </p:ext>
    </p:extLst>
  </p:cSld>
  <p:clrMapOvr>
    <a:masterClrMapping/>
  </p:clrMapOvr>
</p:sldLayout>
</file>

<file path=ppt/slideLayouts/slideLayout2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srgbClr val="000000"/>
              </a:solidFill>
            </a:endParaRPr>
          </a:p>
        </p:txBody>
      </p:sp>
      <p:sp>
        <p:nvSpPr>
          <p:cNvPr id="5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srgbClr val="000000"/>
              </a:solidFill>
            </a:endParaRPr>
          </a:p>
        </p:txBody>
      </p:sp>
      <p:sp>
        <p:nvSpPr>
          <p:cNvPr id="6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636C27D7-4021-4748-919D-D1BEEF28F730}" type="slidenum">
              <a:rPr lang="cs-CZ">
                <a:solidFill>
                  <a:srgbClr val="000000"/>
                </a:solidFill>
              </a:rPr>
              <a:pPr>
                <a:defRPr/>
              </a:pPr>
              <a:t>‹#›</a:t>
            </a:fld>
            <a:endParaRPr lang="cs-CZ">
              <a:solidFill>
                <a:srgbClr val="00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877509084"/>
      </p:ext>
    </p:extLst>
  </p:cSld>
  <p:clrMapOvr>
    <a:masterClrMapping/>
  </p:clrMapOvr>
</p:sldLayout>
</file>

<file path=ppt/slideLayouts/slideLayout22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srgbClr val="000000"/>
              </a:solidFill>
            </a:endParaRPr>
          </a:p>
        </p:txBody>
      </p:sp>
      <p:sp>
        <p:nvSpPr>
          <p:cNvPr id="5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srgbClr val="000000"/>
              </a:solidFill>
            </a:endParaRPr>
          </a:p>
        </p:txBody>
      </p:sp>
      <p:sp>
        <p:nvSpPr>
          <p:cNvPr id="6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95B682CF-B209-4C8A-AF0B-9C6E97F9F292}" type="slidenum">
              <a:rPr lang="cs-CZ">
                <a:solidFill>
                  <a:srgbClr val="000000"/>
                </a:solidFill>
              </a:rPr>
              <a:pPr>
                <a:defRPr/>
              </a:pPr>
              <a:t>‹#›</a:t>
            </a:fld>
            <a:endParaRPr lang="cs-CZ">
              <a:solidFill>
                <a:srgbClr val="00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428438502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_rels/slideMaster2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19.xml"/><Relationship Id="rId3" Type="http://schemas.openxmlformats.org/officeDocument/2006/relationships/slideLayout" Target="../slideLayouts/slideLayout14.xml"/><Relationship Id="rId7" Type="http://schemas.openxmlformats.org/officeDocument/2006/relationships/slideLayout" Target="../slideLayouts/slideLayout18.xml"/><Relationship Id="rId12" Type="http://schemas.openxmlformats.org/officeDocument/2006/relationships/theme" Target="../theme/theme2.xml"/><Relationship Id="rId2" Type="http://schemas.openxmlformats.org/officeDocument/2006/relationships/slideLayout" Target="../slideLayouts/slideLayout13.xml"/><Relationship Id="rId1" Type="http://schemas.openxmlformats.org/officeDocument/2006/relationships/slideLayout" Target="../slideLayouts/slideLayout12.xml"/><Relationship Id="rId6" Type="http://schemas.openxmlformats.org/officeDocument/2006/relationships/slideLayout" Target="../slideLayouts/slideLayout17.xml"/><Relationship Id="rId11" Type="http://schemas.openxmlformats.org/officeDocument/2006/relationships/slideLayout" Target="../slideLayouts/slideLayout22.xml"/><Relationship Id="rId5" Type="http://schemas.openxmlformats.org/officeDocument/2006/relationships/slideLayout" Target="../slideLayouts/slideLayout16.xml"/><Relationship Id="rId10" Type="http://schemas.openxmlformats.org/officeDocument/2006/relationships/slideLayout" Target="../slideLayouts/slideLayout21.xml"/><Relationship Id="rId4" Type="http://schemas.openxmlformats.org/officeDocument/2006/relationships/slideLayout" Target="../slideLayouts/slideLayout15.xml"/><Relationship Id="rId9" Type="http://schemas.openxmlformats.org/officeDocument/2006/relationships/slideLayout" Target="../slideLayouts/slideLayout20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7B24DE05-7896-4A2E-8895-FDC880F45240}" type="datetimeFigureOut">
              <a:rPr lang="cs-CZ" smtClean="0"/>
              <a:t>14. 5. 2014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353E860-9781-478E-AA50-28F98D993B29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655758411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anose="020B0604020202020204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6" name="Rectangle 2"/>
          <p:cNvSpPr>
            <a:spLocks noGrp="1" noChangeArrowheads="1"/>
          </p:cNvSpPr>
          <p:nvPr>
            <p:ph type="title"/>
          </p:nvPr>
        </p:nvSpPr>
        <p:spPr bwMode="auto">
          <a:xfrm>
            <a:off x="457200" y="274638"/>
            <a:ext cx="8229600" cy="11430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cs-CZ" altLang="cs-CZ" smtClean="0"/>
              <a:t>Klepnutím lze upravit styl předlohy nadpisů.</a:t>
            </a:r>
          </a:p>
        </p:txBody>
      </p:sp>
      <p:sp>
        <p:nvSpPr>
          <p:cNvPr id="1027" name="Rectangle 3"/>
          <p:cNvSpPr>
            <a:spLocks noGrp="1" noChangeArrowheads="1"/>
          </p:cNvSpPr>
          <p:nvPr>
            <p:ph type="body" idx="1"/>
          </p:nvPr>
        </p:nvSpPr>
        <p:spPr bwMode="auto">
          <a:xfrm>
            <a:off x="457200" y="1600200"/>
            <a:ext cx="8229600" cy="452596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cs-CZ" altLang="cs-CZ" smtClean="0"/>
              <a:t>Klepnutím lze upravit styly předlohy textu.</a:t>
            </a:r>
          </a:p>
          <a:p>
            <a:pPr lvl="1"/>
            <a:r>
              <a:rPr lang="cs-CZ" altLang="cs-CZ" smtClean="0"/>
              <a:t>Druhá úroveň</a:t>
            </a:r>
          </a:p>
          <a:p>
            <a:pPr lvl="2"/>
            <a:r>
              <a:rPr lang="cs-CZ" altLang="cs-CZ" smtClean="0"/>
              <a:t>Třetí úroveň</a:t>
            </a:r>
          </a:p>
          <a:p>
            <a:pPr lvl="3"/>
            <a:r>
              <a:rPr lang="cs-CZ" altLang="cs-CZ" smtClean="0"/>
              <a:t>Čtvrtá úroveň</a:t>
            </a:r>
          </a:p>
          <a:p>
            <a:pPr lvl="4"/>
            <a:r>
              <a:rPr lang="cs-CZ" altLang="cs-CZ" smtClean="0"/>
              <a:t>Pátá úroveň</a:t>
            </a:r>
          </a:p>
        </p:txBody>
      </p:sp>
      <p:sp>
        <p:nvSpPr>
          <p:cNvPr id="1028" name="Rectangle 4"/>
          <p:cNvSpPr>
            <a:spLocks noGrp="1" noChangeArrowheads="1"/>
          </p:cNvSpPr>
          <p:nvPr>
            <p:ph type="dt" sz="half" idx="2"/>
          </p:nvPr>
        </p:nvSpPr>
        <p:spPr bwMode="auto">
          <a:xfrm>
            <a:off x="457200" y="6245225"/>
            <a:ext cx="2133600" cy="4762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>
              <a:defRPr sz="1400"/>
            </a:lvl1pPr>
          </a:lstStyle>
          <a:p>
            <a:pPr fontAlgn="base">
              <a:spcBef>
                <a:spcPct val="0"/>
              </a:spcBef>
              <a:spcAft>
                <a:spcPct val="0"/>
              </a:spcAft>
              <a:defRPr/>
            </a:pPr>
            <a:endParaRPr lang="cs-CZ">
              <a:solidFill>
                <a:srgbClr val="000000"/>
              </a:solidFill>
            </a:endParaRPr>
          </a:p>
        </p:txBody>
      </p:sp>
      <p:sp>
        <p:nvSpPr>
          <p:cNvPr id="1029" name="Rectangle 5"/>
          <p:cNvSpPr>
            <a:spLocks noGrp="1" noChangeArrowheads="1"/>
          </p:cNvSpPr>
          <p:nvPr>
            <p:ph type="ftr" sz="quarter" idx="3"/>
          </p:nvPr>
        </p:nvSpPr>
        <p:spPr bwMode="auto">
          <a:xfrm>
            <a:off x="3124200" y="6245225"/>
            <a:ext cx="2895600" cy="4762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algn="ctr">
              <a:defRPr sz="1400"/>
            </a:lvl1pPr>
          </a:lstStyle>
          <a:p>
            <a:pPr fontAlgn="base">
              <a:spcBef>
                <a:spcPct val="0"/>
              </a:spcBef>
              <a:spcAft>
                <a:spcPct val="0"/>
              </a:spcAft>
              <a:defRPr/>
            </a:pPr>
            <a:endParaRPr lang="cs-CZ">
              <a:solidFill>
                <a:srgbClr val="000000"/>
              </a:solidFill>
            </a:endParaRPr>
          </a:p>
        </p:txBody>
      </p:sp>
      <p:sp>
        <p:nvSpPr>
          <p:cNvPr id="1030" name="Rectangle 6"/>
          <p:cNvSpPr>
            <a:spLocks noGrp="1" noChangeArrowheads="1"/>
          </p:cNvSpPr>
          <p:nvPr>
            <p:ph type="sldNum" sz="quarter" idx="4"/>
          </p:nvPr>
        </p:nvSpPr>
        <p:spPr bwMode="auto">
          <a:xfrm>
            <a:off x="6553200" y="6245225"/>
            <a:ext cx="2133600" cy="4762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algn="r">
              <a:defRPr sz="1400"/>
            </a:lvl1pPr>
          </a:lstStyle>
          <a:p>
            <a:pPr fontAlgn="base">
              <a:spcBef>
                <a:spcPct val="0"/>
              </a:spcBef>
              <a:spcAft>
                <a:spcPct val="0"/>
              </a:spcAft>
              <a:defRPr/>
            </a:pPr>
            <a:fld id="{A534C341-E045-43BB-A894-01B06D7D0C5D}" type="slidenum">
              <a:rPr lang="cs-CZ">
                <a:solidFill>
                  <a:srgbClr val="000000"/>
                </a:solidFill>
              </a:rPr>
              <a:pPr fontAlgn="base">
                <a:spcBef>
                  <a:spcPct val="0"/>
                </a:spcBef>
                <a:spcAft>
                  <a:spcPct val="0"/>
                </a:spcAft>
                <a:defRPr/>
              </a:pPr>
              <a:t>‹#›</a:t>
            </a:fld>
            <a:endParaRPr lang="cs-CZ">
              <a:solidFill>
                <a:srgbClr val="00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490707141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+mj-lt"/>
          <a:ea typeface="+mj-ea"/>
          <a:cs typeface="+mj-cs"/>
        </a:defRPr>
      </a:lvl1pPr>
      <a:lvl2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  <a:cs typeface="Arial" charset="0"/>
        </a:defRPr>
      </a:lvl2pPr>
      <a:lvl3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  <a:cs typeface="Arial" charset="0"/>
        </a:defRPr>
      </a:lvl3pPr>
      <a:lvl4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  <a:cs typeface="Arial" charset="0"/>
        </a:defRPr>
      </a:lvl4pPr>
      <a:lvl5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  <a:cs typeface="Arial" charset="0"/>
        </a:defRPr>
      </a:lvl5pPr>
      <a:lvl6pPr marL="4572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  <a:cs typeface="Arial" charset="0"/>
        </a:defRPr>
      </a:lvl6pPr>
      <a:lvl7pPr marL="9144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  <a:cs typeface="Arial" charset="0"/>
        </a:defRPr>
      </a:lvl7pPr>
      <a:lvl8pPr marL="13716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  <a:cs typeface="Arial" charset="0"/>
        </a:defRPr>
      </a:lvl8pPr>
      <a:lvl9pPr marL="18288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  <a:cs typeface="Arial" charset="0"/>
        </a:defRPr>
      </a:lvl9pPr>
    </p:titleStyle>
    <p:bodyStyle>
      <a:lvl1pPr marL="342900" indent="-342900" algn="l" rtl="0" eaLnBrk="0" fontAlgn="base" hangingPunct="0">
        <a:spcBef>
          <a:spcPct val="20000"/>
        </a:spcBef>
        <a:spcAft>
          <a:spcPct val="0"/>
        </a:spcAft>
        <a:buChar char="•"/>
        <a:defRPr sz="3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rtl="0" eaLnBrk="0" fontAlgn="base" hangingPunct="0">
        <a:spcBef>
          <a:spcPct val="20000"/>
        </a:spcBef>
        <a:spcAft>
          <a:spcPct val="0"/>
        </a:spcAft>
        <a:buChar char="–"/>
        <a:defRPr sz="2800">
          <a:solidFill>
            <a:schemeClr val="tx1"/>
          </a:solidFill>
          <a:latin typeface="+mn-lt"/>
          <a:cs typeface="+mn-cs"/>
        </a:defRPr>
      </a:lvl2pPr>
      <a:lvl3pPr marL="1143000" indent="-228600" algn="l" rtl="0" eaLnBrk="0" fontAlgn="base" hangingPunct="0">
        <a:spcBef>
          <a:spcPct val="20000"/>
        </a:spcBef>
        <a:spcAft>
          <a:spcPct val="0"/>
        </a:spcAft>
        <a:buChar char="•"/>
        <a:defRPr sz="2400">
          <a:solidFill>
            <a:schemeClr val="tx1"/>
          </a:solidFill>
          <a:latin typeface="+mn-lt"/>
          <a:cs typeface="+mn-cs"/>
        </a:defRPr>
      </a:lvl3pPr>
      <a:lvl4pPr marL="1600200" indent="-228600" algn="l" rtl="0" eaLnBrk="0" fontAlgn="base" hangingPunct="0">
        <a:spcBef>
          <a:spcPct val="20000"/>
        </a:spcBef>
        <a:spcAft>
          <a:spcPct val="0"/>
        </a:spcAft>
        <a:buChar char="–"/>
        <a:defRPr sz="2000">
          <a:solidFill>
            <a:schemeClr val="tx1"/>
          </a:solidFill>
          <a:latin typeface="+mn-lt"/>
          <a:cs typeface="+mn-cs"/>
        </a:defRPr>
      </a:lvl4pPr>
      <a:lvl5pPr marL="2057400" indent="-228600" algn="l" rtl="0" eaLnBrk="0" fontAlgn="base" hangingPunct="0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  <a:cs typeface="+mn-cs"/>
        </a:defRPr>
      </a:lvl5pPr>
      <a:lvl6pPr marL="2514600" indent="-228600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  <a:cs typeface="+mn-cs"/>
        </a:defRPr>
      </a:lvl6pPr>
      <a:lvl7pPr marL="2971800" indent="-228600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  <a:cs typeface="+mn-cs"/>
        </a:defRPr>
      </a:lvl7pPr>
      <a:lvl8pPr marL="3429000" indent="-228600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  <a:cs typeface="+mn-cs"/>
        </a:defRPr>
      </a:lvl8pPr>
      <a:lvl9pPr marL="3886200" indent="-228600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12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2240" name="Group 192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4050992495"/>
              </p:ext>
            </p:extLst>
          </p:nvPr>
        </p:nvGraphicFramePr>
        <p:xfrm>
          <a:off x="1368425" y="836712"/>
          <a:ext cx="6407150" cy="4294191"/>
        </p:xfrm>
        <a:graphic>
          <a:graphicData uri="http://schemas.openxmlformats.org/drawingml/2006/table">
            <a:tbl>
              <a:tblPr/>
              <a:tblGrid>
                <a:gridCol w="1316034"/>
                <a:gridCol w="5091116"/>
              </a:tblGrid>
              <a:tr h="676211">
                <a:tc gridSpan="2">
                  <a:txBody>
                    <a:bodyPr/>
                    <a:lstStyle/>
                    <a:p>
                      <a:pPr marL="0" marR="0" lvl="0" indent="0" algn="ctr" defTabSz="914400" rtl="0" eaLnBrk="1" fontAlgn="ctr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DIGITÁLNÍ UČEBNÍ MATERIÁL</a:t>
                      </a:r>
                      <a:endParaRPr kumimoji="0" lang="cs-CZ" sz="18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cs typeface="Arial" charset="0"/>
                      </a:endParaRPr>
                    </a:p>
                  </a:txBody>
                  <a:tcPr marT="45716" marB="45716"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279374">
                <a:tc>
                  <a:txBody>
                    <a:bodyPr/>
                    <a:lstStyle/>
                    <a:p>
                      <a:pPr marL="0" marR="0" lvl="0" indent="0" algn="l" defTabSz="914400" rtl="0" eaLnBrk="1" fontAlgn="ctr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Číslo projektu</a:t>
                      </a:r>
                      <a:endParaRPr kumimoji="0" lang="cs-CZ" sz="1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cs typeface="Arial" charset="0"/>
                      </a:endParaRPr>
                    </a:p>
                  </a:txBody>
                  <a:tcPr marT="45716" marB="45716"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ctr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CZ.1.07/1.5.00/34.0967 </a:t>
                      </a:r>
                      <a:endParaRPr kumimoji="0" lang="cs-CZ" sz="1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cs typeface="Arial" charset="0"/>
                      </a:endParaRPr>
                    </a:p>
                  </a:txBody>
                  <a:tcPr marT="45716" marB="45716"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279374">
                <a:tc>
                  <a:txBody>
                    <a:bodyPr/>
                    <a:lstStyle/>
                    <a:p>
                      <a:pPr marL="0" marR="0" lvl="0" indent="0" algn="l" defTabSz="914400" rtl="0" eaLnBrk="1" fontAlgn="ctr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Název projektu</a:t>
                      </a:r>
                      <a:endParaRPr kumimoji="0" lang="cs-CZ" sz="1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cs typeface="Arial" charset="0"/>
                      </a:endParaRPr>
                    </a:p>
                  </a:txBody>
                  <a:tcPr marT="45716" marB="45716"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ctr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Zlepšení podmínek pro vzdělávání na MGO</a:t>
                      </a:r>
                      <a:endParaRPr kumimoji="0" lang="cs-CZ" sz="1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cs typeface="Arial" charset="0"/>
                      </a:endParaRPr>
                    </a:p>
                  </a:txBody>
                  <a:tcPr marT="45716" marB="45716"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279374">
                <a:tc>
                  <a:txBody>
                    <a:bodyPr/>
                    <a:lstStyle/>
                    <a:p>
                      <a:pPr marL="0" marR="0" lvl="0" indent="0" algn="l" defTabSz="914400" rtl="0" eaLnBrk="1" fontAlgn="ctr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Název školy</a:t>
                      </a:r>
                      <a:endParaRPr kumimoji="0" lang="cs-CZ" sz="1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cs typeface="Arial" charset="0"/>
                      </a:endParaRPr>
                    </a:p>
                  </a:txBody>
                  <a:tcPr marT="45716" marB="45716"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ctr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Matiční gymnázium Ostrava,Dr. Šmerala 25/2565, 728 04, Ostrava</a:t>
                      </a:r>
                      <a:endParaRPr kumimoji="0" lang="cs-CZ" sz="1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cs typeface="Arial" charset="0"/>
                      </a:endParaRPr>
                    </a:p>
                  </a:txBody>
                  <a:tcPr marT="45716" marB="45716"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285724">
                <a:tc>
                  <a:txBody>
                    <a:bodyPr/>
                    <a:lstStyle/>
                    <a:p>
                      <a:pPr marL="0" marR="0" lvl="0" indent="0" algn="l" defTabSz="914400" rtl="0" eaLnBrk="1" fontAlgn="ctr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Název materiálu</a:t>
                      </a:r>
                      <a:endParaRPr kumimoji="0" lang="cs-CZ" sz="1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cs typeface="Arial" charset="0"/>
                      </a:endParaRPr>
                    </a:p>
                  </a:txBody>
                  <a:tcPr marT="45716" marB="45716"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ctr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Thomas Hobbes</a:t>
                      </a:r>
                    </a:p>
                  </a:txBody>
                  <a:tcPr marT="45716" marB="45716"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279374">
                <a:tc>
                  <a:txBody>
                    <a:bodyPr/>
                    <a:lstStyle/>
                    <a:p>
                      <a:pPr marL="0" marR="0" lvl="0" indent="0" algn="l" defTabSz="914400" rtl="0" eaLnBrk="1" fontAlgn="ctr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Autor</a:t>
                      </a:r>
                      <a:endParaRPr kumimoji="0" lang="cs-CZ" sz="1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cs typeface="Arial" charset="0"/>
                      </a:endParaRPr>
                    </a:p>
                  </a:txBody>
                  <a:tcPr marT="45716" marB="45716"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ctr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Jana Trčková</a:t>
                      </a:r>
                    </a:p>
                  </a:txBody>
                  <a:tcPr marT="45716" marB="45716"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279374">
                <a:tc>
                  <a:txBody>
                    <a:bodyPr/>
                    <a:lstStyle/>
                    <a:p>
                      <a:pPr marL="0" marR="0" lvl="0" indent="0" algn="l" defTabSz="914400" rtl="0" eaLnBrk="1" fontAlgn="ctr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Tematický okruh</a:t>
                      </a:r>
                      <a:endParaRPr kumimoji="0" lang="cs-CZ" sz="1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cs typeface="Arial" charset="0"/>
                      </a:endParaRPr>
                    </a:p>
                  </a:txBody>
                  <a:tcPr marT="45716" marB="45716"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ctr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Základy společenských věd – Základy filosofie</a:t>
                      </a:r>
                    </a:p>
                  </a:txBody>
                  <a:tcPr marT="45716" marB="45716"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279374">
                <a:tc>
                  <a:txBody>
                    <a:bodyPr/>
                    <a:lstStyle/>
                    <a:p>
                      <a:pPr marL="0" marR="0" lvl="0" indent="0" algn="l" defTabSz="914400" rtl="0" eaLnBrk="1" fontAlgn="ctr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Ročník</a:t>
                      </a:r>
                      <a:endParaRPr kumimoji="0" lang="cs-CZ" sz="1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cs typeface="Arial" charset="0"/>
                      </a:endParaRPr>
                    </a:p>
                  </a:txBody>
                  <a:tcPr marT="45716" marB="45716"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ctr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3. ročník</a:t>
                      </a:r>
                    </a:p>
                  </a:txBody>
                  <a:tcPr marT="45716" marB="45716"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279374">
                <a:tc>
                  <a:txBody>
                    <a:bodyPr/>
                    <a:lstStyle/>
                    <a:p>
                      <a:pPr marL="0" marR="0" lvl="0" indent="0" algn="l" defTabSz="914400" rtl="0" eaLnBrk="1" fontAlgn="ctr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Vytvořeno</a:t>
                      </a:r>
                      <a:endParaRPr kumimoji="0" lang="cs-CZ" sz="1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cs typeface="Arial" charset="0"/>
                      </a:endParaRPr>
                    </a:p>
                  </a:txBody>
                  <a:tcPr marT="45716" marB="45716"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ctr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15. 9. 2013</a:t>
                      </a:r>
                    </a:p>
                  </a:txBody>
                  <a:tcPr marT="45716" marB="45716"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457190">
                <a:tc>
                  <a:txBody>
                    <a:bodyPr/>
                    <a:lstStyle/>
                    <a:p>
                      <a:pPr marL="0" marR="0" lvl="0" indent="0" algn="l" defTabSz="914400" rtl="0" eaLnBrk="1" fontAlgn="ctr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Anotace</a:t>
                      </a:r>
                      <a:endParaRPr kumimoji="0" lang="cs-CZ" sz="1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cs typeface="Arial" charset="0"/>
                      </a:endParaRPr>
                    </a:p>
                  </a:txBody>
                  <a:tcPr marT="45716" marB="45716"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ctr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Cílem těchto pracovních listů je na konkrétních textech a s konkrétními úkoly pochopit přínos filosofie Thomase Hobbese.</a:t>
                      </a:r>
                    </a:p>
                  </a:txBody>
                  <a:tcPr marT="45716" marB="45716"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640070">
                <a:tc>
                  <a:txBody>
                    <a:bodyPr/>
                    <a:lstStyle/>
                    <a:p>
                      <a:pPr marL="0" marR="0" lvl="0" indent="0" algn="l" defTabSz="914400" rtl="0" eaLnBrk="1" fontAlgn="ctr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Metodický pokyn</a:t>
                      </a:r>
                      <a:endParaRPr kumimoji="0" lang="cs-CZ" sz="1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cs typeface="Arial" charset="0"/>
                      </a:endParaRPr>
                    </a:p>
                  </a:txBody>
                  <a:tcPr marT="45716" marB="45716"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ctr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Studenti mohou s pracovním listem smysluplně pracovat až po probrání základů Hobbesovy filosofie. Jednotlivé úkoly pak slouží k procvičení a k nalezení širších souvislostí v </a:t>
                      </a: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celku evropské filosofie</a:t>
                      </a: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.</a:t>
                      </a:r>
                    </a:p>
                  </a:txBody>
                  <a:tcPr marT="45716" marB="45716"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279374">
                <a:tc gridSpan="2">
                  <a:txBody>
                    <a:bodyPr/>
                    <a:lstStyle/>
                    <a:p>
                      <a:pPr marL="0" marR="0" lvl="0" indent="0" algn="ctr" defTabSz="914400" rtl="0" eaLnBrk="1" fontAlgn="ctr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Pokud není uvedeno jinak, použitý materiál je z vlastních zdrojů autora. </a:t>
                      </a:r>
                    </a:p>
                  </a:txBody>
                  <a:tcPr marT="45716" marB="45716"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</a:tbl>
          </a:graphicData>
        </a:graphic>
      </p:graphicFrame>
      <p:pic>
        <p:nvPicPr>
          <p:cNvPr id="2089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530350" y="5372100"/>
            <a:ext cx="6081713" cy="1485900"/>
          </a:xfrm>
          <a:prstGeom prst="rect">
            <a:avLst/>
          </a:prstGeom>
          <a:solidFill>
            <a:srgbClr val="FFFFFF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2090" name="Picture 190" descr="http://profile.ak.fbcdn.net/hprofile-ak-snc6/276521_333727723392674_859061856_q.jpg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035801" y="908720"/>
            <a:ext cx="576262" cy="57626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364602333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>
            <a:normAutofit/>
          </a:bodyPr>
          <a:lstStyle/>
          <a:p>
            <a:r>
              <a:rPr lang="cs-CZ" sz="3200" dirty="0" smtClean="0"/>
              <a:t>Thomas Hobbes</a:t>
            </a:r>
            <a:endParaRPr lang="cs-CZ" sz="3200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>
            <a:normAutofit/>
          </a:bodyPr>
          <a:lstStyle/>
          <a:p>
            <a:r>
              <a:rPr lang="cs-CZ" sz="2800" dirty="0" smtClean="0"/>
              <a:t>Pracovní list</a:t>
            </a:r>
            <a:endParaRPr lang="cs-CZ" sz="2800" dirty="0"/>
          </a:p>
        </p:txBody>
      </p:sp>
    </p:spTree>
    <p:extLst>
      <p:ext uri="{BB962C8B-B14F-4D97-AF65-F5344CB8AC3E}">
        <p14:creationId xmlns:p14="http://schemas.microsoft.com/office/powerpoint/2010/main" val="2258103289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3200" dirty="0" smtClean="0"/>
              <a:t>Hobbesova nauka o metodě</a:t>
            </a:r>
            <a:endParaRPr lang="cs-CZ" sz="32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marL="0" indent="0">
              <a:buNone/>
            </a:pPr>
            <a:r>
              <a:rPr lang="cs-CZ" sz="2800" dirty="0" smtClean="0"/>
              <a:t>Správnou metodou je pro Hobbese výlučně metoda matematiky a přírodních věd. Naproti tomu tradiční metafyzika je strašák, který už konečně musí být zapuzen světlem rozumu. Předmětem filosofie jsou tělesa, a to přirozená i umělá, jimiž Hobbes rozumí lidská společenství, především stát. Tělesa musí být vysvětlena tím, že poznáme účinky z jejich příčin a příčiny z jejich účinků, tak budeme moci předpovídat budoucí účinky a otevřeme možnost praktickému a užitečnému použití věcí.</a:t>
            </a:r>
            <a:endParaRPr lang="cs-CZ" sz="2800" dirty="0"/>
          </a:p>
        </p:txBody>
      </p:sp>
    </p:spTree>
    <p:extLst>
      <p:ext uri="{BB962C8B-B14F-4D97-AF65-F5344CB8AC3E}">
        <p14:creationId xmlns:p14="http://schemas.microsoft.com/office/powerpoint/2010/main" val="620738581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3200" dirty="0" smtClean="0"/>
              <a:t>Na základě předešlého textu správně odpovězte:</a:t>
            </a:r>
            <a:endParaRPr lang="cs-CZ" sz="32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endParaRPr lang="cs-CZ" dirty="0" smtClean="0"/>
          </a:p>
          <a:p>
            <a:pPr marL="514350" indent="-514350">
              <a:buAutoNum type="arabicPeriod"/>
            </a:pPr>
            <a:r>
              <a:rPr lang="cs-CZ" sz="2800" dirty="0" smtClean="0"/>
              <a:t>Jak přistupuje Hobbes k tradiční metafyzice?</a:t>
            </a:r>
          </a:p>
          <a:p>
            <a:pPr marL="514350" indent="-514350">
              <a:buAutoNum type="arabicPeriod"/>
            </a:pPr>
            <a:r>
              <a:rPr lang="cs-CZ" sz="2800" dirty="0" smtClean="0"/>
              <a:t>Na základě kterého principu Hobbes vše vysvětluje?</a:t>
            </a:r>
            <a:endParaRPr lang="cs-CZ" sz="2800" dirty="0"/>
          </a:p>
        </p:txBody>
      </p:sp>
    </p:spTree>
    <p:extLst>
      <p:ext uri="{BB962C8B-B14F-4D97-AF65-F5344CB8AC3E}">
        <p14:creationId xmlns:p14="http://schemas.microsoft.com/office/powerpoint/2010/main" val="4234340014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3200" dirty="0" smtClean="0"/>
              <a:t>Správné odpovědi:</a:t>
            </a:r>
            <a:endParaRPr lang="cs-CZ" sz="32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marL="0" indent="0">
              <a:buNone/>
            </a:pPr>
            <a:endParaRPr lang="cs-CZ" sz="2800" dirty="0" smtClean="0"/>
          </a:p>
          <a:p>
            <a:pPr marL="514350" indent="-514350">
              <a:buAutoNum type="arabicPeriod"/>
            </a:pPr>
            <a:r>
              <a:rPr lang="cs-CZ" sz="2800" dirty="0" smtClean="0"/>
              <a:t>K tradiční metafyzice Hobbes přistupuje velmi kriticky, naprosto ji odmítá.</a:t>
            </a:r>
          </a:p>
          <a:p>
            <a:pPr marL="514350" indent="-514350">
              <a:buAutoNum type="arabicPeriod"/>
            </a:pPr>
            <a:r>
              <a:rPr lang="cs-CZ" sz="2800" dirty="0" smtClean="0"/>
              <a:t>Vše vysvětluje na základě principu kauzality a zákonů mechaniky vůbec.</a:t>
            </a:r>
            <a:endParaRPr lang="cs-CZ" sz="2800" dirty="0"/>
          </a:p>
        </p:txBody>
      </p:sp>
    </p:spTree>
    <p:extLst>
      <p:ext uri="{BB962C8B-B14F-4D97-AF65-F5344CB8AC3E}">
        <p14:creationId xmlns:p14="http://schemas.microsoft.com/office/powerpoint/2010/main" val="1938933495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3200" dirty="0" smtClean="0"/>
              <a:t>Pozorně si přečtěte část z díla </a:t>
            </a:r>
            <a:r>
              <a:rPr lang="cs-CZ" sz="3200" dirty="0" err="1" smtClean="0"/>
              <a:t>Leviathan</a:t>
            </a:r>
            <a:r>
              <a:rPr lang="cs-CZ" sz="3200" dirty="0" smtClean="0"/>
              <a:t>:</a:t>
            </a:r>
            <a:endParaRPr lang="cs-CZ" sz="32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marL="0" indent="0">
              <a:buNone/>
            </a:pPr>
            <a:r>
              <a:rPr lang="cs-CZ" sz="2800" dirty="0" smtClean="0"/>
              <a:t>V lidské přirozenosti shledáváme tři hlavní příčiny sporů. První žene lidi, aby se napadali pro zisk, druhá pro bezpečnost a třetí pro čest a vážnost. První užívá násilí, aby lidé pobrali jiným lidem muže, ženy, děti a stáda. Druhá, aby se bránili. Třetí, aby ztrestali jiné mínění nebo jiný projev.</a:t>
            </a:r>
          </a:p>
          <a:p>
            <a:pPr marL="0" indent="0">
              <a:buNone/>
            </a:pPr>
            <a:r>
              <a:rPr lang="cs-CZ" sz="2800" dirty="0" smtClean="0"/>
              <a:t>Lidé nemají nad sebou společnou moc, která by je držela na uzdě, jsou mezi sebou ve válce. Je to válka všech proti všem.</a:t>
            </a:r>
            <a:endParaRPr lang="cs-CZ" sz="2800" dirty="0"/>
          </a:p>
        </p:txBody>
      </p:sp>
    </p:spTree>
    <p:extLst>
      <p:ext uri="{BB962C8B-B14F-4D97-AF65-F5344CB8AC3E}">
        <p14:creationId xmlns:p14="http://schemas.microsoft.com/office/powerpoint/2010/main" val="274170608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3200" dirty="0" smtClean="0"/>
              <a:t>Otázky k textu z díla </a:t>
            </a:r>
            <a:r>
              <a:rPr lang="cs-CZ" sz="3200" dirty="0" err="1" smtClean="0"/>
              <a:t>Leviathan</a:t>
            </a:r>
            <a:r>
              <a:rPr lang="cs-CZ" sz="3200" dirty="0" smtClean="0"/>
              <a:t>:</a:t>
            </a:r>
            <a:endParaRPr lang="cs-CZ" sz="32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marL="0" indent="0">
              <a:buNone/>
            </a:pPr>
            <a:endParaRPr lang="cs-CZ" sz="2800" dirty="0" smtClean="0"/>
          </a:p>
          <a:p>
            <a:pPr marL="514350" indent="-514350">
              <a:buAutoNum type="arabicPeriod"/>
            </a:pPr>
            <a:r>
              <a:rPr lang="cs-CZ" sz="2800" dirty="0" smtClean="0"/>
              <a:t>Pojmenujte tři hlavní příčiny sporů lidské přirozenosti podle Hobbese.</a:t>
            </a:r>
          </a:p>
          <a:p>
            <a:pPr marL="514350" indent="-514350">
              <a:buAutoNum type="arabicPeriod"/>
            </a:pPr>
            <a:r>
              <a:rPr lang="cs-CZ" sz="2800" dirty="0" smtClean="0"/>
              <a:t>Jak tedy vypadá přirozený stav v životě lidí?</a:t>
            </a:r>
            <a:endParaRPr lang="cs-CZ" sz="2800" dirty="0"/>
          </a:p>
        </p:txBody>
      </p:sp>
    </p:spTree>
    <p:extLst>
      <p:ext uri="{BB962C8B-B14F-4D97-AF65-F5344CB8AC3E}">
        <p14:creationId xmlns:p14="http://schemas.microsoft.com/office/powerpoint/2010/main" val="4288575561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3200" dirty="0" smtClean="0"/>
              <a:t>Správné odpovědi:</a:t>
            </a:r>
            <a:endParaRPr lang="cs-CZ" sz="32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endParaRPr lang="cs-CZ" dirty="0" smtClean="0"/>
          </a:p>
          <a:p>
            <a:pPr marL="514350" indent="-514350">
              <a:buAutoNum type="arabicPeriod"/>
            </a:pPr>
            <a:r>
              <a:rPr lang="cs-CZ" sz="2800" dirty="0" smtClean="0"/>
              <a:t>Tři hlavní příčiny sporů jsou: soutěžení, nedůvěra</a:t>
            </a:r>
          </a:p>
          <a:p>
            <a:pPr marL="0" indent="0">
              <a:buNone/>
            </a:pPr>
            <a:r>
              <a:rPr lang="cs-CZ" sz="2800" dirty="0"/>
              <a:t>a</a:t>
            </a:r>
            <a:r>
              <a:rPr lang="cs-CZ" sz="2800" dirty="0" smtClean="0"/>
              <a:t> touha po slávě.</a:t>
            </a:r>
          </a:p>
          <a:p>
            <a:pPr marL="0" indent="0">
              <a:buNone/>
            </a:pPr>
            <a:r>
              <a:rPr lang="cs-CZ" sz="2800" dirty="0" smtClean="0"/>
              <a:t>2. Přirozený stav je pak válka všech proti všem.</a:t>
            </a:r>
          </a:p>
        </p:txBody>
      </p:sp>
    </p:spTree>
    <p:extLst>
      <p:ext uri="{BB962C8B-B14F-4D97-AF65-F5344CB8AC3E}">
        <p14:creationId xmlns:p14="http://schemas.microsoft.com/office/powerpoint/2010/main" val="3078083414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3200" dirty="0" smtClean="0"/>
              <a:t>V díle </a:t>
            </a:r>
            <a:r>
              <a:rPr lang="cs-CZ" sz="3200" dirty="0" err="1" smtClean="0"/>
              <a:t>Leviathan</a:t>
            </a:r>
            <a:r>
              <a:rPr lang="cs-CZ" sz="3200" dirty="0" smtClean="0"/>
              <a:t> hledá autor řešení tohoto stavu:</a:t>
            </a:r>
            <a:endParaRPr lang="cs-CZ" sz="32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marL="0" indent="0">
              <a:buNone/>
            </a:pPr>
            <a:r>
              <a:rPr lang="cs-CZ" sz="2800" dirty="0" smtClean="0"/>
              <a:t>Jedinou cestou je, aby všichni veškerou svou moc a sílu svěřili jedinému muži, nebo jednomu sboru mužů, který by svedl všechny jejich vůle většinou hlasů ve vůli jedinou. </a:t>
            </a:r>
          </a:p>
          <a:p>
            <a:pPr marL="0" indent="0">
              <a:buNone/>
            </a:pPr>
            <a:r>
              <a:rPr lang="cs-CZ" sz="2800" dirty="0" smtClean="0"/>
              <a:t>Jako kdyby každý řekl každému: ,,Vzdávám se svého práva vládnouti sobě a odevzdávám toto právo tomuto muži nebo tomuto sboru mužů.“</a:t>
            </a:r>
          </a:p>
          <a:p>
            <a:pPr marL="0" indent="0">
              <a:buNone/>
            </a:pPr>
            <a:r>
              <a:rPr lang="cs-CZ" sz="2800" dirty="0" smtClean="0"/>
              <a:t>Když se tak stane, nazývá se množství takto sjednocené v jednu osobu stát, latinsky </a:t>
            </a:r>
            <a:r>
              <a:rPr lang="cs-CZ" sz="2800" dirty="0" err="1" smtClean="0"/>
              <a:t>civitas</a:t>
            </a:r>
            <a:r>
              <a:rPr lang="cs-CZ" sz="2800" dirty="0" smtClean="0"/>
              <a:t>.</a:t>
            </a:r>
            <a:endParaRPr lang="cs-CZ" sz="2800" dirty="0"/>
          </a:p>
        </p:txBody>
      </p:sp>
    </p:spTree>
    <p:extLst>
      <p:ext uri="{BB962C8B-B14F-4D97-AF65-F5344CB8AC3E}">
        <p14:creationId xmlns:p14="http://schemas.microsoft.com/office/powerpoint/2010/main" val="1133362235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3200" dirty="0" smtClean="0"/>
              <a:t>Úkol k předešlému textu:</a:t>
            </a:r>
            <a:endParaRPr lang="cs-CZ" sz="32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marL="0" indent="0">
              <a:buNone/>
            </a:pPr>
            <a:endParaRPr lang="cs-CZ" sz="2800" dirty="0" smtClean="0"/>
          </a:p>
          <a:p>
            <a:pPr marL="0" indent="0">
              <a:buNone/>
            </a:pPr>
            <a:r>
              <a:rPr lang="cs-CZ" sz="2800" dirty="0" smtClean="0"/>
              <a:t>Vlastními slovy formulujte, jak si Hobbes představuje vznik státu.</a:t>
            </a:r>
            <a:endParaRPr lang="cs-CZ" sz="2800" dirty="0"/>
          </a:p>
        </p:txBody>
      </p:sp>
    </p:spTree>
    <p:extLst>
      <p:ext uri="{BB962C8B-B14F-4D97-AF65-F5344CB8AC3E}">
        <p14:creationId xmlns:p14="http://schemas.microsoft.com/office/powerpoint/2010/main" val="2333888964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3200" dirty="0" smtClean="0"/>
              <a:t>Na základě všech poznatků z výše uvedených textů správně doplňte:</a:t>
            </a:r>
            <a:endParaRPr lang="cs-CZ" sz="32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endParaRPr lang="cs-CZ" dirty="0" smtClean="0"/>
          </a:p>
          <a:p>
            <a:pPr marL="514350" indent="-514350">
              <a:buAutoNum type="arabicPeriod"/>
            </a:pPr>
            <a:r>
              <a:rPr lang="cs-CZ" sz="2800" dirty="0" smtClean="0"/>
              <a:t>Hobbes přistupuje k tradiční metafyzice …………. .</a:t>
            </a:r>
          </a:p>
          <a:p>
            <a:pPr marL="514350" indent="-514350">
              <a:buAutoNum type="arabicPeriod"/>
            </a:pPr>
            <a:r>
              <a:rPr lang="cs-CZ" sz="2800" dirty="0" smtClean="0"/>
              <a:t>Vše vysvětluje na základě principu ………………….. .</a:t>
            </a:r>
          </a:p>
          <a:p>
            <a:pPr marL="514350" indent="-514350">
              <a:buAutoNum type="arabicPeriod"/>
            </a:pPr>
            <a:r>
              <a:rPr lang="cs-CZ" sz="2800" dirty="0" smtClean="0"/>
              <a:t>Přirozený stav mezi lidmi pak nazývá ………………. .</a:t>
            </a:r>
          </a:p>
          <a:p>
            <a:pPr marL="514350" indent="-514350">
              <a:buAutoNum type="arabicPeriod"/>
            </a:pPr>
            <a:r>
              <a:rPr lang="cs-CZ" sz="2800" dirty="0" smtClean="0"/>
              <a:t>Řešením popsané situace je podle Hobbese vznik …………, kdy má panovník nebo sbor mužů ………………… .</a:t>
            </a:r>
            <a:endParaRPr lang="cs-CZ" sz="2800" dirty="0"/>
          </a:p>
        </p:txBody>
      </p:sp>
    </p:spTree>
    <p:extLst>
      <p:ext uri="{BB962C8B-B14F-4D97-AF65-F5344CB8AC3E}">
        <p14:creationId xmlns:p14="http://schemas.microsoft.com/office/powerpoint/2010/main" val="113928095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3200" dirty="0" smtClean="0"/>
              <a:t>Správné doplnění :</a:t>
            </a:r>
            <a:br>
              <a:rPr lang="cs-CZ" sz="3200" dirty="0" smtClean="0"/>
            </a:br>
            <a:endParaRPr lang="cs-CZ" sz="32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endParaRPr lang="cs-CZ" sz="2800" dirty="0" smtClean="0"/>
          </a:p>
          <a:p>
            <a:pPr marL="514350" indent="-514350">
              <a:buAutoNum type="arabicPeriod"/>
            </a:pPr>
            <a:r>
              <a:rPr lang="cs-CZ" sz="2800" dirty="0" smtClean="0"/>
              <a:t>Hobbes přistupuje k tradiční metafyzice značně kriticky.</a:t>
            </a:r>
          </a:p>
          <a:p>
            <a:pPr marL="514350" indent="-514350">
              <a:buAutoNum type="arabicPeriod"/>
            </a:pPr>
            <a:r>
              <a:rPr lang="cs-CZ" sz="2800" dirty="0" smtClean="0"/>
              <a:t>Vše vysvětluje na základě principů kauzality a zákonů mechaniky.</a:t>
            </a:r>
          </a:p>
          <a:p>
            <a:pPr marL="514350" indent="-514350">
              <a:buAutoNum type="arabicPeriod"/>
            </a:pPr>
            <a:r>
              <a:rPr lang="cs-CZ" sz="2800" dirty="0" smtClean="0"/>
              <a:t>Přirozený vztah mezi lidmi pak nazývá válkou všech proti všem.</a:t>
            </a:r>
          </a:p>
          <a:p>
            <a:pPr marL="514350" indent="-514350">
              <a:buAutoNum type="arabicPeriod"/>
            </a:pPr>
            <a:r>
              <a:rPr lang="cs-CZ" sz="2800" dirty="0" smtClean="0"/>
              <a:t>Řešením této situace je podle Hobbese vznik státu, kdy má panovník nebo sbor mužů </a:t>
            </a:r>
            <a:r>
              <a:rPr lang="cs-CZ" sz="2800" smtClean="0"/>
              <a:t>neomezenou moc.</a:t>
            </a:r>
            <a:endParaRPr lang="cs-CZ" sz="2800"/>
          </a:p>
        </p:txBody>
      </p:sp>
    </p:spTree>
    <p:extLst>
      <p:ext uri="{BB962C8B-B14F-4D97-AF65-F5344CB8AC3E}">
        <p14:creationId xmlns:p14="http://schemas.microsoft.com/office/powerpoint/2010/main" val="3136723443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Použitá literatura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85000" lnSpcReduction="10000"/>
          </a:bodyPr>
          <a:lstStyle/>
          <a:p>
            <a:r>
              <a:rPr lang="cs-CZ" dirty="0" smtClean="0"/>
              <a:t>GAARDER, </a:t>
            </a:r>
            <a:r>
              <a:rPr lang="cs-CZ" dirty="0" err="1" smtClean="0"/>
              <a:t>Jostein</a:t>
            </a:r>
            <a:r>
              <a:rPr lang="cs-CZ" dirty="0" smtClean="0"/>
              <a:t>. </a:t>
            </a:r>
            <a:r>
              <a:rPr lang="cs-CZ" i="1" dirty="0" smtClean="0"/>
              <a:t>Sofiin svět: Román o dějinách filosofie</a:t>
            </a:r>
            <a:r>
              <a:rPr lang="cs-CZ" dirty="0" smtClean="0"/>
              <a:t>. První vydání. Košice: Knižná </a:t>
            </a:r>
            <a:r>
              <a:rPr lang="cs-CZ" dirty="0" err="1" smtClean="0"/>
              <a:t>dielňa</a:t>
            </a:r>
            <a:r>
              <a:rPr lang="cs-CZ" dirty="0" smtClean="0"/>
              <a:t> </a:t>
            </a:r>
            <a:r>
              <a:rPr lang="cs-CZ" dirty="0" err="1" smtClean="0"/>
              <a:t>Timotej</a:t>
            </a:r>
            <a:r>
              <a:rPr lang="cs-CZ" dirty="0" smtClean="0"/>
              <a:t>, 1995.</a:t>
            </a:r>
          </a:p>
          <a:p>
            <a:r>
              <a:rPr lang="cs-CZ" dirty="0" smtClean="0"/>
              <a:t>NOVOTNÝ, Zdeněk. </a:t>
            </a:r>
            <a:r>
              <a:rPr lang="cs-CZ" i="1" dirty="0" smtClean="0"/>
              <a:t>Jak (se) učit filosofii</a:t>
            </a:r>
            <a:r>
              <a:rPr lang="cs-CZ" dirty="0" smtClean="0"/>
              <a:t>. 1. </a:t>
            </a:r>
            <a:r>
              <a:rPr lang="cs-CZ" dirty="0" err="1" smtClean="0"/>
              <a:t>vyd</a:t>
            </a:r>
            <a:r>
              <a:rPr lang="cs-CZ" dirty="0" smtClean="0"/>
              <a:t>. Překlad David </a:t>
            </a:r>
            <a:r>
              <a:rPr lang="cs-CZ" dirty="0" err="1" smtClean="0"/>
              <a:t>Mik</a:t>
            </a:r>
            <a:r>
              <a:rPr lang="cs-CZ" dirty="0" smtClean="0"/>
              <a:t>. Olomouc: Nakladatelství Olomouc, 2004, 143 s. Dějiny filosofie (Olomouc), díl 1. ISBN 80-718-2179-9.</a:t>
            </a:r>
          </a:p>
          <a:p>
            <a:r>
              <a:rPr lang="cs-CZ" dirty="0"/>
              <a:t>CORETH, Emerich a Harald SCHÖNDORF. </a:t>
            </a:r>
            <a:r>
              <a:rPr lang="cs-CZ" i="1" dirty="0"/>
              <a:t>Filosofie 17. a 18. století</a:t>
            </a:r>
            <a:r>
              <a:rPr lang="cs-CZ" dirty="0"/>
              <a:t>. 1. vyd. Překlad David Mik. Olomouc: Nakladatelství Olomouc, 2002, 310 s. Dějiny filosofie (Olomouc), díl 3. ISBN 80-718-2119-5.</a:t>
            </a:r>
          </a:p>
        </p:txBody>
      </p:sp>
    </p:spTree>
    <p:extLst>
      <p:ext uri="{BB962C8B-B14F-4D97-AF65-F5344CB8AC3E}">
        <p14:creationId xmlns:p14="http://schemas.microsoft.com/office/powerpoint/2010/main" val="4118867265"/>
      </p:ext>
    </p:extLst>
  </p:cSld>
  <p:clrMapOvr>
    <a:masterClrMapping/>
  </p:clrMapOvr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Výchozí návrh">
  <a:themeElements>
    <a:clrScheme name="Výchozí návrh 1">
      <a:dk1>
        <a:srgbClr val="000000"/>
      </a:dk1>
      <a:lt1>
        <a:srgbClr val="FFFFFF"/>
      </a:lt1>
      <a:dk2>
        <a:srgbClr val="000000"/>
      </a:dk2>
      <a:lt2>
        <a:srgbClr val="808080"/>
      </a:lt2>
      <a:accent1>
        <a:srgbClr val="BBE0E3"/>
      </a:accent1>
      <a:accent2>
        <a:srgbClr val="333399"/>
      </a:accent2>
      <a:accent3>
        <a:srgbClr val="FFFFFF"/>
      </a:accent3>
      <a:accent4>
        <a:srgbClr val="000000"/>
      </a:accent4>
      <a:accent5>
        <a:srgbClr val="DAEDEF"/>
      </a:accent5>
      <a:accent6>
        <a:srgbClr val="2D2D8A"/>
      </a:accent6>
      <a:hlink>
        <a:srgbClr val="009999"/>
      </a:hlink>
      <a:folHlink>
        <a:srgbClr val="99CC00"/>
      </a:folHlink>
    </a:clrScheme>
    <a:fontScheme name="Výchozí návrh">
      <a:majorFont>
        <a:latin typeface="Arial"/>
        <a:ea typeface=""/>
        <a:cs typeface="Arial"/>
      </a:majorFont>
      <a:minorFont>
        <a:latin typeface="Arial"/>
        <a:ea typeface=""/>
        <a:cs typeface="Arial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>
    <a:extraClrScheme>
      <a:clrScheme name="Výchozí návrh 1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BBE0E3"/>
        </a:accent1>
        <a:accent2>
          <a:srgbClr val="333399"/>
        </a:accent2>
        <a:accent3>
          <a:srgbClr val="FFFFFF"/>
        </a:accent3>
        <a:accent4>
          <a:srgbClr val="000000"/>
        </a:accent4>
        <a:accent5>
          <a:srgbClr val="DAEDEF"/>
        </a:accent5>
        <a:accent6>
          <a:srgbClr val="2D2D8A"/>
        </a:accent6>
        <a:hlink>
          <a:srgbClr val="009999"/>
        </a:hlink>
        <a:folHlink>
          <a:srgbClr val="99CC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Výchozí návrh 2">
        <a:dk1>
          <a:srgbClr val="000000"/>
        </a:dk1>
        <a:lt1>
          <a:srgbClr val="FFFFFF"/>
        </a:lt1>
        <a:dk2>
          <a:srgbClr val="000000"/>
        </a:dk2>
        <a:lt2>
          <a:srgbClr val="969696"/>
        </a:lt2>
        <a:accent1>
          <a:srgbClr val="FBDF53"/>
        </a:accent1>
        <a:accent2>
          <a:srgbClr val="FF9966"/>
        </a:accent2>
        <a:accent3>
          <a:srgbClr val="FFFFFF"/>
        </a:accent3>
        <a:accent4>
          <a:srgbClr val="000000"/>
        </a:accent4>
        <a:accent5>
          <a:srgbClr val="FDECB3"/>
        </a:accent5>
        <a:accent6>
          <a:srgbClr val="E78A5C"/>
        </a:accent6>
        <a:hlink>
          <a:srgbClr val="CC3300"/>
        </a:hlink>
        <a:folHlink>
          <a:srgbClr val="9966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Výchozí návrh 3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99CCFF"/>
        </a:accent1>
        <a:accent2>
          <a:srgbClr val="CCCCFF"/>
        </a:accent2>
        <a:accent3>
          <a:srgbClr val="FFFFFF"/>
        </a:accent3>
        <a:accent4>
          <a:srgbClr val="000000"/>
        </a:accent4>
        <a:accent5>
          <a:srgbClr val="CAE2FF"/>
        </a:accent5>
        <a:accent6>
          <a:srgbClr val="B9B9E7"/>
        </a:accent6>
        <a:hlink>
          <a:srgbClr val="3333CC"/>
        </a:hlink>
        <a:folHlink>
          <a:srgbClr val="AF67FF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Výchozí návrh 4">
        <a:dk1>
          <a:srgbClr val="000000"/>
        </a:dk1>
        <a:lt1>
          <a:srgbClr val="DEF6F1"/>
        </a:lt1>
        <a:dk2>
          <a:srgbClr val="000000"/>
        </a:dk2>
        <a:lt2>
          <a:srgbClr val="969696"/>
        </a:lt2>
        <a:accent1>
          <a:srgbClr val="FFFFFF"/>
        </a:accent1>
        <a:accent2>
          <a:srgbClr val="8DC6FF"/>
        </a:accent2>
        <a:accent3>
          <a:srgbClr val="ECFAF7"/>
        </a:accent3>
        <a:accent4>
          <a:srgbClr val="000000"/>
        </a:accent4>
        <a:accent5>
          <a:srgbClr val="FFFFFF"/>
        </a:accent5>
        <a:accent6>
          <a:srgbClr val="7FB3E7"/>
        </a:accent6>
        <a:hlink>
          <a:srgbClr val="0066CC"/>
        </a:hlink>
        <a:folHlink>
          <a:srgbClr val="00A8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Výchozí návrh 5">
        <a:dk1>
          <a:srgbClr val="000000"/>
        </a:dk1>
        <a:lt1>
          <a:srgbClr val="FFFFD9"/>
        </a:lt1>
        <a:dk2>
          <a:srgbClr val="000000"/>
        </a:dk2>
        <a:lt2>
          <a:srgbClr val="777777"/>
        </a:lt2>
        <a:accent1>
          <a:srgbClr val="FFFFF7"/>
        </a:accent1>
        <a:accent2>
          <a:srgbClr val="33CCCC"/>
        </a:accent2>
        <a:accent3>
          <a:srgbClr val="FFFFE9"/>
        </a:accent3>
        <a:accent4>
          <a:srgbClr val="000000"/>
        </a:accent4>
        <a:accent5>
          <a:srgbClr val="FFFFFA"/>
        </a:accent5>
        <a:accent6>
          <a:srgbClr val="2DB9B9"/>
        </a:accent6>
        <a:hlink>
          <a:srgbClr val="FF5050"/>
        </a:hlink>
        <a:folHlink>
          <a:srgbClr val="FF99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Výchozí návrh 6">
        <a:dk1>
          <a:srgbClr val="005A58"/>
        </a:dk1>
        <a:lt1>
          <a:srgbClr val="FFFFFF"/>
        </a:lt1>
        <a:dk2>
          <a:srgbClr val="008080"/>
        </a:dk2>
        <a:lt2>
          <a:srgbClr val="FFFF99"/>
        </a:lt2>
        <a:accent1>
          <a:srgbClr val="006462"/>
        </a:accent1>
        <a:accent2>
          <a:srgbClr val="6D6FC7"/>
        </a:accent2>
        <a:accent3>
          <a:srgbClr val="AAC0C0"/>
        </a:accent3>
        <a:accent4>
          <a:srgbClr val="DADADA"/>
        </a:accent4>
        <a:accent5>
          <a:srgbClr val="AAB8B7"/>
        </a:accent5>
        <a:accent6>
          <a:srgbClr val="6264B4"/>
        </a:accent6>
        <a:hlink>
          <a:srgbClr val="00FFFF"/>
        </a:hlink>
        <a:folHlink>
          <a:srgbClr val="00FF0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Výchozí návrh 7">
        <a:dk1>
          <a:srgbClr val="5C1F00"/>
        </a:dk1>
        <a:lt1>
          <a:srgbClr val="FFFFFF"/>
        </a:lt1>
        <a:dk2>
          <a:srgbClr val="800000"/>
        </a:dk2>
        <a:lt2>
          <a:srgbClr val="DFD293"/>
        </a:lt2>
        <a:accent1>
          <a:srgbClr val="CC3300"/>
        </a:accent1>
        <a:accent2>
          <a:srgbClr val="BE7960"/>
        </a:accent2>
        <a:accent3>
          <a:srgbClr val="C0AAAA"/>
        </a:accent3>
        <a:accent4>
          <a:srgbClr val="DADADA"/>
        </a:accent4>
        <a:accent5>
          <a:srgbClr val="E2ADAA"/>
        </a:accent5>
        <a:accent6>
          <a:srgbClr val="AC6D56"/>
        </a:accent6>
        <a:hlink>
          <a:srgbClr val="FFFF99"/>
        </a:hlink>
        <a:folHlink>
          <a:srgbClr val="D3A21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Výchozí návrh 8">
        <a:dk1>
          <a:srgbClr val="003366"/>
        </a:dk1>
        <a:lt1>
          <a:srgbClr val="FFFFFF"/>
        </a:lt1>
        <a:dk2>
          <a:srgbClr val="000099"/>
        </a:dk2>
        <a:lt2>
          <a:srgbClr val="CCFFFF"/>
        </a:lt2>
        <a:accent1>
          <a:srgbClr val="3366CC"/>
        </a:accent1>
        <a:accent2>
          <a:srgbClr val="00B000"/>
        </a:accent2>
        <a:accent3>
          <a:srgbClr val="AAAACA"/>
        </a:accent3>
        <a:accent4>
          <a:srgbClr val="DADADA"/>
        </a:accent4>
        <a:accent5>
          <a:srgbClr val="ADB8E2"/>
        </a:accent5>
        <a:accent6>
          <a:srgbClr val="009F00"/>
        </a:accent6>
        <a:hlink>
          <a:srgbClr val="66CCFF"/>
        </a:hlink>
        <a:folHlink>
          <a:srgbClr val="FFE701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Výchozí návrh 9">
        <a:dk1>
          <a:srgbClr val="336699"/>
        </a:dk1>
        <a:lt1>
          <a:srgbClr val="FFFFFF"/>
        </a:lt1>
        <a:dk2>
          <a:srgbClr val="000000"/>
        </a:dk2>
        <a:lt2>
          <a:srgbClr val="E3EBF1"/>
        </a:lt2>
        <a:accent1>
          <a:srgbClr val="003399"/>
        </a:accent1>
        <a:accent2>
          <a:srgbClr val="468A4B"/>
        </a:accent2>
        <a:accent3>
          <a:srgbClr val="AAAAAA"/>
        </a:accent3>
        <a:accent4>
          <a:srgbClr val="DADADA"/>
        </a:accent4>
        <a:accent5>
          <a:srgbClr val="AAADCA"/>
        </a:accent5>
        <a:accent6>
          <a:srgbClr val="3F7D43"/>
        </a:accent6>
        <a:hlink>
          <a:srgbClr val="66CCFF"/>
        </a:hlink>
        <a:folHlink>
          <a:srgbClr val="F0E50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Výchozí návrh 10">
        <a:dk1>
          <a:srgbClr val="777777"/>
        </a:dk1>
        <a:lt1>
          <a:srgbClr val="FFFFFF"/>
        </a:lt1>
        <a:dk2>
          <a:srgbClr val="686B5D"/>
        </a:dk2>
        <a:lt2>
          <a:srgbClr val="D1D1CB"/>
        </a:lt2>
        <a:accent1>
          <a:srgbClr val="909082"/>
        </a:accent1>
        <a:accent2>
          <a:srgbClr val="809EA8"/>
        </a:accent2>
        <a:accent3>
          <a:srgbClr val="B9BAB6"/>
        </a:accent3>
        <a:accent4>
          <a:srgbClr val="DADADA"/>
        </a:accent4>
        <a:accent5>
          <a:srgbClr val="C6C6C1"/>
        </a:accent5>
        <a:accent6>
          <a:srgbClr val="738F98"/>
        </a:accent6>
        <a:hlink>
          <a:srgbClr val="FFCC66"/>
        </a:hlink>
        <a:folHlink>
          <a:srgbClr val="E9DCB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Výchozí návrh 11">
        <a:dk1>
          <a:srgbClr val="3E3E5C"/>
        </a:dk1>
        <a:lt1>
          <a:srgbClr val="FFFFFF"/>
        </a:lt1>
        <a:dk2>
          <a:srgbClr val="666699"/>
        </a:dk2>
        <a:lt2>
          <a:srgbClr val="FFFFFF"/>
        </a:lt2>
        <a:accent1>
          <a:srgbClr val="60597B"/>
        </a:accent1>
        <a:accent2>
          <a:srgbClr val="6666FF"/>
        </a:accent2>
        <a:accent3>
          <a:srgbClr val="B8B8CA"/>
        </a:accent3>
        <a:accent4>
          <a:srgbClr val="DADADA"/>
        </a:accent4>
        <a:accent5>
          <a:srgbClr val="B6B5BF"/>
        </a:accent5>
        <a:accent6>
          <a:srgbClr val="5C5CE7"/>
        </a:accent6>
        <a:hlink>
          <a:srgbClr val="99CCFF"/>
        </a:hlink>
        <a:folHlink>
          <a:srgbClr val="FFFF9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Výchozí návrh 12">
        <a:dk1>
          <a:srgbClr val="2D2015"/>
        </a:dk1>
        <a:lt1>
          <a:srgbClr val="FFFFFF"/>
        </a:lt1>
        <a:dk2>
          <a:srgbClr val="523E26"/>
        </a:dk2>
        <a:lt2>
          <a:srgbClr val="DFC08D"/>
        </a:lt2>
        <a:accent1>
          <a:srgbClr val="8C7B70"/>
        </a:accent1>
        <a:accent2>
          <a:srgbClr val="8F5F2F"/>
        </a:accent2>
        <a:accent3>
          <a:srgbClr val="B3AFAC"/>
        </a:accent3>
        <a:accent4>
          <a:srgbClr val="DADADA"/>
        </a:accent4>
        <a:accent5>
          <a:srgbClr val="C5BFBB"/>
        </a:accent5>
        <a:accent6>
          <a:srgbClr val="81552A"/>
        </a:accent6>
        <a:hlink>
          <a:srgbClr val="CCB400"/>
        </a:hlink>
        <a:folHlink>
          <a:srgbClr val="8C9EA0"/>
        </a:folHlink>
      </a:clrScheme>
      <a:clrMap bg1="dk2" tx1="lt1" bg2="dk1" tx2="lt2" accent1="accent1" accent2="accent2" accent3="accent3" accent4="accent4" accent5="accent5" accent6="accent6" hlink="hlink" folHlink="folHlink"/>
    </a:extraClrScheme>
  </a:extraClrScheme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52</TotalTime>
  <Words>670</Words>
  <Application>Microsoft Office PowerPoint</Application>
  <PresentationFormat>Předvádění na obrazovce (4:3)</PresentationFormat>
  <Paragraphs>69</Paragraphs>
  <Slides>13</Slides>
  <Notes>0</Notes>
  <HiddenSlides>0</HiddenSlides>
  <MMClips>0</MMClips>
  <ScaleCrop>false</ScaleCrop>
  <HeadingPairs>
    <vt:vector size="6" baseType="variant">
      <vt:variant>
        <vt:lpstr>Použitá písma</vt:lpstr>
      </vt:variant>
      <vt:variant>
        <vt:i4>2</vt:i4>
      </vt:variant>
      <vt:variant>
        <vt:lpstr>Motiv</vt:lpstr>
      </vt:variant>
      <vt:variant>
        <vt:i4>2</vt:i4>
      </vt:variant>
      <vt:variant>
        <vt:lpstr>Nadpisy snímků</vt:lpstr>
      </vt:variant>
      <vt:variant>
        <vt:i4>13</vt:i4>
      </vt:variant>
    </vt:vector>
  </HeadingPairs>
  <TitlesOfParts>
    <vt:vector size="17" baseType="lpstr">
      <vt:lpstr>Arial</vt:lpstr>
      <vt:lpstr>Calibri</vt:lpstr>
      <vt:lpstr>Motiv systému Office</vt:lpstr>
      <vt:lpstr>Výchozí návrh</vt:lpstr>
      <vt:lpstr>Prezentace aplikace PowerPoint</vt:lpstr>
      <vt:lpstr>Thomas Hobbes</vt:lpstr>
      <vt:lpstr>Hobbesova nauka o metodě</vt:lpstr>
      <vt:lpstr>Na základě předešlého textu správně odpovězte:</vt:lpstr>
      <vt:lpstr>Správné odpovědi:</vt:lpstr>
      <vt:lpstr>Pozorně si přečtěte část z díla Leviathan:</vt:lpstr>
      <vt:lpstr>Otázky k textu z díla Leviathan:</vt:lpstr>
      <vt:lpstr>Správné odpovědi:</vt:lpstr>
      <vt:lpstr>V díle Leviathan hledá autor řešení tohoto stavu:</vt:lpstr>
      <vt:lpstr>Úkol k předešlému textu:</vt:lpstr>
      <vt:lpstr>Na základě všech poznatků z výše uvedených textů správně doplňte:</vt:lpstr>
      <vt:lpstr>Správné doplnění : </vt:lpstr>
      <vt:lpstr>Použitá literatura</vt:lpstr>
    </vt:vector>
  </TitlesOfParts>
  <LinksUpToDate>false</LinksUpToDate>
  <SharedDoc>false</SharedDoc>
  <HyperlinksChanged>false</HyperlinksChanged>
  <AppVersion>15.0000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Thomas Hobbes</dc:title>
  <dc:creator>Jana Trčková</dc:creator>
  <cp:lastModifiedBy>Fismol Tomáš</cp:lastModifiedBy>
  <cp:revision>11</cp:revision>
  <dcterms:created xsi:type="dcterms:W3CDTF">2013-09-15T06:56:48Z</dcterms:created>
  <dcterms:modified xsi:type="dcterms:W3CDTF">2014-05-14T07:36:06Z</dcterms:modified>
</cp:coreProperties>
</file>