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8" r:id="rId2"/>
    <p:sldId id="256" r:id="rId3"/>
    <p:sldId id="257" r:id="rId4"/>
    <p:sldId id="258" r:id="rId5"/>
    <p:sldId id="259" r:id="rId6"/>
    <p:sldId id="260" r:id="rId7"/>
    <p:sldId id="261" r:id="rId8"/>
    <p:sldId id="262" r:id="rId9"/>
    <p:sldId id="263" r:id="rId10"/>
    <p:sldId id="264" r:id="rId11"/>
    <p:sldId id="265" r:id="rId12"/>
    <p:sldId id="266" r:id="rId13"/>
    <p:sldId id="267" r:id="rId14"/>
    <p:sldId id="269" r:id="rId15"/>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0" d="100"/>
          <a:sy n="70" d="100"/>
        </p:scale>
        <p:origin x="1386"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AFF0B49E-855F-4C20-A0D0-D266292E3225}" type="datetimeFigureOut">
              <a:rPr lang="cs-CZ" smtClean="0"/>
              <a:t>14. 5. 2014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21429E1-255C-49C4-8C36-B034F83B281C}" type="slidenum">
              <a:rPr lang="cs-CZ" smtClean="0"/>
              <a:t>‹#›</a:t>
            </a:fld>
            <a:endParaRPr lang="cs-CZ"/>
          </a:p>
        </p:txBody>
      </p:sp>
    </p:spTree>
    <p:extLst>
      <p:ext uri="{BB962C8B-B14F-4D97-AF65-F5344CB8AC3E}">
        <p14:creationId xmlns:p14="http://schemas.microsoft.com/office/powerpoint/2010/main" val="3045081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AFF0B49E-855F-4C20-A0D0-D266292E3225}" type="datetimeFigureOut">
              <a:rPr lang="cs-CZ" smtClean="0"/>
              <a:t>14. 5. 2014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21429E1-255C-49C4-8C36-B034F83B281C}" type="slidenum">
              <a:rPr lang="cs-CZ" smtClean="0"/>
              <a:t>‹#›</a:t>
            </a:fld>
            <a:endParaRPr lang="cs-CZ"/>
          </a:p>
        </p:txBody>
      </p:sp>
    </p:spTree>
    <p:extLst>
      <p:ext uri="{BB962C8B-B14F-4D97-AF65-F5344CB8AC3E}">
        <p14:creationId xmlns:p14="http://schemas.microsoft.com/office/powerpoint/2010/main" val="41984799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AFF0B49E-855F-4C20-A0D0-D266292E3225}" type="datetimeFigureOut">
              <a:rPr lang="cs-CZ" smtClean="0"/>
              <a:t>14. 5. 2014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21429E1-255C-49C4-8C36-B034F83B281C}" type="slidenum">
              <a:rPr lang="cs-CZ" smtClean="0"/>
              <a:t>‹#›</a:t>
            </a:fld>
            <a:endParaRPr lang="cs-CZ"/>
          </a:p>
        </p:txBody>
      </p:sp>
    </p:spTree>
    <p:extLst>
      <p:ext uri="{BB962C8B-B14F-4D97-AF65-F5344CB8AC3E}">
        <p14:creationId xmlns:p14="http://schemas.microsoft.com/office/powerpoint/2010/main" val="22419376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AFF0B49E-855F-4C20-A0D0-D266292E3225}" type="datetimeFigureOut">
              <a:rPr lang="cs-CZ" smtClean="0"/>
              <a:t>14. 5. 2014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F21429E1-255C-49C4-8C36-B034F83B281C}" type="slidenum">
              <a:rPr lang="cs-CZ" smtClean="0"/>
              <a:t>‹#›</a:t>
            </a:fld>
            <a:endParaRPr lang="cs-CZ"/>
          </a:p>
        </p:txBody>
      </p:sp>
    </p:spTree>
    <p:extLst>
      <p:ext uri="{BB962C8B-B14F-4D97-AF65-F5344CB8AC3E}">
        <p14:creationId xmlns:p14="http://schemas.microsoft.com/office/powerpoint/2010/main" val="39792536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AFF0B49E-855F-4C20-A0D0-D266292E3225}" type="datetimeFigureOut">
              <a:rPr lang="cs-CZ" smtClean="0"/>
              <a:t>14. 5. 2014</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F21429E1-255C-49C4-8C36-B034F83B281C}" type="slidenum">
              <a:rPr lang="cs-CZ" smtClean="0"/>
              <a:t>‹#›</a:t>
            </a:fld>
            <a:endParaRPr lang="cs-CZ"/>
          </a:p>
        </p:txBody>
      </p:sp>
    </p:spTree>
    <p:extLst>
      <p:ext uri="{BB962C8B-B14F-4D97-AF65-F5344CB8AC3E}">
        <p14:creationId xmlns:p14="http://schemas.microsoft.com/office/powerpoint/2010/main" val="30550199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AFF0B49E-855F-4C20-A0D0-D266292E3225}" type="datetimeFigureOut">
              <a:rPr lang="cs-CZ" smtClean="0"/>
              <a:t>14. 5. 2014</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F21429E1-255C-49C4-8C36-B034F83B281C}" type="slidenum">
              <a:rPr lang="cs-CZ" smtClean="0"/>
              <a:t>‹#›</a:t>
            </a:fld>
            <a:endParaRPr lang="cs-CZ"/>
          </a:p>
        </p:txBody>
      </p:sp>
    </p:spTree>
    <p:extLst>
      <p:ext uri="{BB962C8B-B14F-4D97-AF65-F5344CB8AC3E}">
        <p14:creationId xmlns:p14="http://schemas.microsoft.com/office/powerpoint/2010/main" val="9914302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AFF0B49E-855F-4C20-A0D0-D266292E3225}" type="datetimeFigureOut">
              <a:rPr lang="cs-CZ" smtClean="0"/>
              <a:t>14. 5. 2014</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F21429E1-255C-49C4-8C36-B034F83B281C}" type="slidenum">
              <a:rPr lang="cs-CZ" smtClean="0"/>
              <a:t>‹#›</a:t>
            </a:fld>
            <a:endParaRPr lang="cs-CZ"/>
          </a:p>
        </p:txBody>
      </p:sp>
    </p:spTree>
    <p:extLst>
      <p:ext uri="{BB962C8B-B14F-4D97-AF65-F5344CB8AC3E}">
        <p14:creationId xmlns:p14="http://schemas.microsoft.com/office/powerpoint/2010/main" val="30294944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AFF0B49E-855F-4C20-A0D0-D266292E3225}" type="datetimeFigureOut">
              <a:rPr lang="cs-CZ" smtClean="0"/>
              <a:t>14. 5. 2014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F21429E1-255C-49C4-8C36-B034F83B281C}" type="slidenum">
              <a:rPr lang="cs-CZ" smtClean="0"/>
              <a:t>‹#›</a:t>
            </a:fld>
            <a:endParaRPr lang="cs-CZ"/>
          </a:p>
        </p:txBody>
      </p:sp>
    </p:spTree>
    <p:extLst>
      <p:ext uri="{BB962C8B-B14F-4D97-AF65-F5344CB8AC3E}">
        <p14:creationId xmlns:p14="http://schemas.microsoft.com/office/powerpoint/2010/main" val="363853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AFF0B49E-855F-4C20-A0D0-D266292E3225}" type="datetimeFigureOut">
              <a:rPr lang="cs-CZ" smtClean="0"/>
              <a:t>14. 5. 2014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F21429E1-255C-49C4-8C36-B034F83B281C}" type="slidenum">
              <a:rPr lang="cs-CZ" smtClean="0"/>
              <a:t>‹#›</a:t>
            </a:fld>
            <a:endParaRPr lang="cs-CZ"/>
          </a:p>
        </p:txBody>
      </p:sp>
    </p:spTree>
    <p:extLst>
      <p:ext uri="{BB962C8B-B14F-4D97-AF65-F5344CB8AC3E}">
        <p14:creationId xmlns:p14="http://schemas.microsoft.com/office/powerpoint/2010/main" val="11142430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AFF0B49E-855F-4C20-A0D0-D266292E3225}" type="datetimeFigureOut">
              <a:rPr lang="cs-CZ" smtClean="0"/>
              <a:t>14. 5. 2014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21429E1-255C-49C4-8C36-B034F83B281C}" type="slidenum">
              <a:rPr lang="cs-CZ" smtClean="0"/>
              <a:t>‹#›</a:t>
            </a:fld>
            <a:endParaRPr lang="cs-CZ"/>
          </a:p>
        </p:txBody>
      </p:sp>
    </p:spTree>
    <p:extLst>
      <p:ext uri="{BB962C8B-B14F-4D97-AF65-F5344CB8AC3E}">
        <p14:creationId xmlns:p14="http://schemas.microsoft.com/office/powerpoint/2010/main" val="11604333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AFF0B49E-855F-4C20-A0D0-D266292E3225}" type="datetimeFigureOut">
              <a:rPr lang="cs-CZ" smtClean="0"/>
              <a:t>14. 5. 2014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21429E1-255C-49C4-8C36-B034F83B281C}" type="slidenum">
              <a:rPr lang="cs-CZ" smtClean="0"/>
              <a:t>‹#›</a:t>
            </a:fld>
            <a:endParaRPr lang="cs-CZ"/>
          </a:p>
        </p:txBody>
      </p:sp>
    </p:spTree>
    <p:extLst>
      <p:ext uri="{BB962C8B-B14F-4D97-AF65-F5344CB8AC3E}">
        <p14:creationId xmlns:p14="http://schemas.microsoft.com/office/powerpoint/2010/main" val="8098000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FF0B49E-855F-4C20-A0D0-D266292E3225}" type="datetimeFigureOut">
              <a:rPr lang="cs-CZ" smtClean="0"/>
              <a:t>14. 5. 2014</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21429E1-255C-49C4-8C36-B034F83B281C}" type="slidenum">
              <a:rPr lang="cs-CZ" smtClean="0"/>
              <a:t>‹#›</a:t>
            </a:fld>
            <a:endParaRPr lang="cs-CZ"/>
          </a:p>
        </p:txBody>
      </p:sp>
    </p:spTree>
    <p:extLst>
      <p:ext uri="{BB962C8B-B14F-4D97-AF65-F5344CB8AC3E}">
        <p14:creationId xmlns:p14="http://schemas.microsoft.com/office/powerpoint/2010/main" val="22855970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240" name="Group 192"/>
          <p:cNvGraphicFramePr>
            <a:graphicFrameLocks noGrp="1"/>
          </p:cNvGraphicFramePr>
          <p:nvPr>
            <p:extLst>
              <p:ext uri="{D42A27DB-BD31-4B8C-83A1-F6EECF244321}">
                <p14:modId xmlns:p14="http://schemas.microsoft.com/office/powerpoint/2010/main" val="3444992640"/>
              </p:ext>
            </p:extLst>
          </p:nvPr>
        </p:nvGraphicFramePr>
        <p:xfrm>
          <a:off x="1368425" y="836712"/>
          <a:ext cx="6407150" cy="4294184"/>
        </p:xfrm>
        <a:graphic>
          <a:graphicData uri="http://schemas.openxmlformats.org/drawingml/2006/table">
            <a:tbl>
              <a:tblPr/>
              <a:tblGrid>
                <a:gridCol w="1316034"/>
                <a:gridCol w="5091116"/>
              </a:tblGrid>
              <a:tr h="676213">
                <a:tc gridSpan="2">
                  <a:txBody>
                    <a:bodyPr/>
                    <a:lstStyle/>
                    <a:p>
                      <a:pPr marL="0" marR="0" lvl="0" indent="0" algn="ctr" defTabSz="914400" rtl="0" eaLnBrk="1" fontAlgn="ctr" latinLnBrk="0" hangingPunct="1">
                        <a:lnSpc>
                          <a:spcPct val="100000"/>
                        </a:lnSpc>
                        <a:spcBef>
                          <a:spcPct val="0"/>
                        </a:spcBef>
                        <a:spcAft>
                          <a:spcPct val="0"/>
                        </a:spcAft>
                        <a:buClrTx/>
                        <a:buSzTx/>
                        <a:buFontTx/>
                        <a:buNone/>
                        <a:tabLst/>
                      </a:pPr>
                      <a:r>
                        <a:rPr kumimoji="0" lang="cs-CZ" sz="1200" b="1" i="0" u="none" strike="noStrike" cap="none" normalizeH="0" baseline="0" dirty="0" smtClean="0">
                          <a:ln>
                            <a:noFill/>
                          </a:ln>
                          <a:solidFill>
                            <a:schemeClr val="tx1"/>
                          </a:solidFill>
                          <a:effectLst/>
                          <a:latin typeface="Arial" charset="0"/>
                          <a:cs typeface="Arial" charset="0"/>
                        </a:rPr>
                        <a:t>DIGITÁLNÍ UČEBNÍ MATERIÁL</a:t>
                      </a:r>
                      <a:endParaRPr kumimoji="0" lang="cs-CZ" sz="1800" b="0" i="0" u="none" strike="noStrike" cap="none" normalizeH="0" baseline="0" dirty="0" smtClean="0">
                        <a:ln>
                          <a:noFill/>
                        </a:ln>
                        <a:solidFill>
                          <a:schemeClr val="tx1"/>
                        </a:solidFill>
                        <a:effectLst/>
                        <a:latin typeface="Arial" charset="0"/>
                        <a:cs typeface="Arial" charset="0"/>
                      </a:endParaRPr>
                    </a:p>
                  </a:txBody>
                  <a:tcPr marT="45716" marB="45716"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cs-CZ"/>
                    </a:p>
                  </a:txBody>
                  <a:tcPr/>
                </a:tc>
              </a:tr>
              <a:tr h="279374">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Číslo projektu</a:t>
                      </a:r>
                      <a:endParaRPr kumimoji="0" lang="cs-CZ" sz="1800" b="0" i="0" u="none" strike="noStrike" cap="none" normalizeH="0" baseline="0" smtClean="0">
                        <a:ln>
                          <a:noFill/>
                        </a:ln>
                        <a:solidFill>
                          <a:schemeClr val="tx1"/>
                        </a:solidFill>
                        <a:effectLst/>
                        <a:latin typeface="Arial" charset="0"/>
                        <a:cs typeface="Arial" charset="0"/>
                      </a:endParaRPr>
                    </a:p>
                  </a:txBody>
                  <a:tcPr marT="45716" marB="45716"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CZ.1.07/1.5.00/34.0967 </a:t>
                      </a:r>
                      <a:endParaRPr kumimoji="0" lang="cs-CZ" sz="1800" b="0" i="0" u="none" strike="noStrike" cap="none" normalizeH="0" baseline="0" smtClean="0">
                        <a:ln>
                          <a:noFill/>
                        </a:ln>
                        <a:solidFill>
                          <a:schemeClr val="tx1"/>
                        </a:solidFill>
                        <a:effectLst/>
                        <a:latin typeface="Arial" charset="0"/>
                        <a:cs typeface="Arial" charset="0"/>
                      </a:endParaRPr>
                    </a:p>
                  </a:txBody>
                  <a:tcPr marT="45716" marB="45716"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79374">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Název projektu</a:t>
                      </a:r>
                      <a:endParaRPr kumimoji="0" lang="cs-CZ" sz="1800" b="0" i="0" u="none" strike="noStrike" cap="none" normalizeH="0" baseline="0" smtClean="0">
                        <a:ln>
                          <a:noFill/>
                        </a:ln>
                        <a:solidFill>
                          <a:schemeClr val="tx1"/>
                        </a:solidFill>
                        <a:effectLst/>
                        <a:latin typeface="Arial" charset="0"/>
                        <a:cs typeface="Arial" charset="0"/>
                      </a:endParaRPr>
                    </a:p>
                  </a:txBody>
                  <a:tcPr marT="45716" marB="45716"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Zlepšení podmínek pro vzdělávání na MGO</a:t>
                      </a:r>
                      <a:endParaRPr kumimoji="0" lang="cs-CZ" sz="1800" b="0" i="0" u="none" strike="noStrike" cap="none" normalizeH="0" baseline="0" smtClean="0">
                        <a:ln>
                          <a:noFill/>
                        </a:ln>
                        <a:solidFill>
                          <a:schemeClr val="tx1"/>
                        </a:solidFill>
                        <a:effectLst/>
                        <a:latin typeface="Arial" charset="0"/>
                        <a:cs typeface="Arial" charset="0"/>
                      </a:endParaRPr>
                    </a:p>
                  </a:txBody>
                  <a:tcPr marT="45716" marB="45716"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79374">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Název školy</a:t>
                      </a:r>
                      <a:endParaRPr kumimoji="0" lang="cs-CZ" sz="1800" b="0" i="0" u="none" strike="noStrike" cap="none" normalizeH="0" baseline="0" smtClean="0">
                        <a:ln>
                          <a:noFill/>
                        </a:ln>
                        <a:solidFill>
                          <a:schemeClr val="tx1"/>
                        </a:solidFill>
                        <a:effectLst/>
                        <a:latin typeface="Arial" charset="0"/>
                        <a:cs typeface="Arial" charset="0"/>
                      </a:endParaRPr>
                    </a:p>
                  </a:txBody>
                  <a:tcPr marT="45716" marB="45716"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Matiční gymnázium Ostrava,Dr. Šmerala 25/2565, 728 04, Ostrava</a:t>
                      </a:r>
                      <a:endParaRPr kumimoji="0" lang="cs-CZ" sz="1800" b="0" i="0" u="none" strike="noStrike" cap="none" normalizeH="0" baseline="0" smtClean="0">
                        <a:ln>
                          <a:noFill/>
                        </a:ln>
                        <a:solidFill>
                          <a:schemeClr val="tx1"/>
                        </a:solidFill>
                        <a:effectLst/>
                        <a:latin typeface="Arial" charset="0"/>
                        <a:cs typeface="Arial" charset="0"/>
                      </a:endParaRPr>
                    </a:p>
                  </a:txBody>
                  <a:tcPr marT="45716" marB="45716"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85724">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Název materiálu</a:t>
                      </a:r>
                      <a:endParaRPr kumimoji="0" lang="cs-CZ" sz="1800" b="0" i="0" u="none" strike="noStrike" cap="none" normalizeH="0" baseline="0" smtClean="0">
                        <a:ln>
                          <a:noFill/>
                        </a:ln>
                        <a:solidFill>
                          <a:schemeClr val="tx1"/>
                        </a:solidFill>
                        <a:effectLst/>
                        <a:latin typeface="Arial" charset="0"/>
                        <a:cs typeface="Arial" charset="0"/>
                      </a:endParaRPr>
                    </a:p>
                  </a:txBody>
                  <a:tcPr marT="45716" marB="45716"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Arial" charset="0"/>
                          <a:cs typeface="Arial" charset="0"/>
                        </a:rPr>
                        <a:t>Novověká filosofie</a:t>
                      </a:r>
                    </a:p>
                  </a:txBody>
                  <a:tcPr marT="45716" marB="45716"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79374">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Autor</a:t>
                      </a:r>
                      <a:endParaRPr kumimoji="0" lang="cs-CZ" sz="1800" b="0" i="0" u="none" strike="noStrike" cap="none" normalizeH="0" baseline="0" smtClean="0">
                        <a:ln>
                          <a:noFill/>
                        </a:ln>
                        <a:solidFill>
                          <a:schemeClr val="tx1"/>
                        </a:solidFill>
                        <a:effectLst/>
                        <a:latin typeface="Arial" charset="0"/>
                        <a:cs typeface="Arial" charset="0"/>
                      </a:endParaRPr>
                    </a:p>
                  </a:txBody>
                  <a:tcPr marT="45716" marB="45716"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Arial" charset="0"/>
                          <a:cs typeface="Arial" charset="0"/>
                        </a:rPr>
                        <a:t>Jana Trčková</a:t>
                      </a:r>
                    </a:p>
                  </a:txBody>
                  <a:tcPr marT="45716" marB="45716"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79374">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Tematický okruh</a:t>
                      </a:r>
                      <a:endParaRPr kumimoji="0" lang="cs-CZ" sz="1800" b="0" i="0" u="none" strike="noStrike" cap="none" normalizeH="0" baseline="0" smtClean="0">
                        <a:ln>
                          <a:noFill/>
                        </a:ln>
                        <a:solidFill>
                          <a:schemeClr val="tx1"/>
                        </a:solidFill>
                        <a:effectLst/>
                        <a:latin typeface="Arial" charset="0"/>
                        <a:cs typeface="Arial" charset="0"/>
                      </a:endParaRPr>
                    </a:p>
                  </a:txBody>
                  <a:tcPr marT="45716" marB="45716"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Arial" charset="0"/>
                          <a:cs typeface="Arial" charset="0"/>
                        </a:rPr>
                        <a:t>Základy společenských věd – Základy filosofie</a:t>
                      </a:r>
                    </a:p>
                  </a:txBody>
                  <a:tcPr marT="45716" marB="45716"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79374">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Ročník</a:t>
                      </a:r>
                      <a:endParaRPr kumimoji="0" lang="cs-CZ" sz="1800" b="0" i="0" u="none" strike="noStrike" cap="none" normalizeH="0" baseline="0" smtClean="0">
                        <a:ln>
                          <a:noFill/>
                        </a:ln>
                        <a:solidFill>
                          <a:schemeClr val="tx1"/>
                        </a:solidFill>
                        <a:effectLst/>
                        <a:latin typeface="Arial" charset="0"/>
                        <a:cs typeface="Arial" charset="0"/>
                      </a:endParaRPr>
                    </a:p>
                  </a:txBody>
                  <a:tcPr marT="45716" marB="45716"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Arial" charset="0"/>
                          <a:cs typeface="Arial" charset="0"/>
                        </a:rPr>
                        <a:t>3. ročník</a:t>
                      </a:r>
                    </a:p>
                  </a:txBody>
                  <a:tcPr marT="45716" marB="45716"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79374">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Vytvořeno</a:t>
                      </a:r>
                      <a:endParaRPr kumimoji="0" lang="cs-CZ" sz="1800" b="0" i="0" u="none" strike="noStrike" cap="none" normalizeH="0" baseline="0" smtClean="0">
                        <a:ln>
                          <a:noFill/>
                        </a:ln>
                        <a:solidFill>
                          <a:schemeClr val="tx1"/>
                        </a:solidFill>
                        <a:effectLst/>
                        <a:latin typeface="Arial" charset="0"/>
                        <a:cs typeface="Arial" charset="0"/>
                      </a:endParaRPr>
                    </a:p>
                  </a:txBody>
                  <a:tcPr marT="45716" marB="45716"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Arial" charset="0"/>
                          <a:cs typeface="Arial" charset="0"/>
                        </a:rPr>
                        <a:t>8. 12. 2013</a:t>
                      </a:r>
                    </a:p>
                  </a:txBody>
                  <a:tcPr marT="45716" marB="45716"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57191">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Anotace</a:t>
                      </a:r>
                      <a:endParaRPr kumimoji="0" lang="cs-CZ" sz="1800" b="0" i="0" u="none" strike="noStrike" cap="none" normalizeH="0" baseline="0" smtClean="0">
                        <a:ln>
                          <a:noFill/>
                        </a:ln>
                        <a:solidFill>
                          <a:schemeClr val="tx1"/>
                        </a:solidFill>
                        <a:effectLst/>
                        <a:latin typeface="Arial" charset="0"/>
                        <a:cs typeface="Arial" charset="0"/>
                      </a:endParaRPr>
                    </a:p>
                  </a:txBody>
                  <a:tcPr marT="45716" marB="45716"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Arial" charset="0"/>
                          <a:cs typeface="Arial" charset="0"/>
                        </a:rPr>
                        <a:t>Cílem těchto pracovních listů je na konkrétních textech a s konkrétními úkoly pochopit změnu poznávání v novověku.</a:t>
                      </a:r>
                    </a:p>
                  </a:txBody>
                  <a:tcPr marT="45716" marB="45716"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640063">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Metodický pokyn</a:t>
                      </a:r>
                      <a:endParaRPr kumimoji="0" lang="cs-CZ" sz="1800" b="0" i="0" u="none" strike="noStrike" cap="none" normalizeH="0" baseline="0" smtClean="0">
                        <a:ln>
                          <a:noFill/>
                        </a:ln>
                        <a:solidFill>
                          <a:schemeClr val="tx1"/>
                        </a:solidFill>
                        <a:effectLst/>
                        <a:latin typeface="Arial" charset="0"/>
                        <a:cs typeface="Arial" charset="0"/>
                      </a:endParaRPr>
                    </a:p>
                  </a:txBody>
                  <a:tcPr marT="45716" marB="45716"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Arial" charset="0"/>
                          <a:cs typeface="Arial" charset="0"/>
                        </a:rPr>
                        <a:t>Studenti na jednotlivých textech pochopí změnu v poznávání novověké filosofie, také poznají základní rozdíl racionalismu </a:t>
                      </a:r>
                      <a:r>
                        <a:rPr kumimoji="0" lang="cs-CZ" sz="1200" b="0" i="0" u="none" strike="noStrike" cap="none" normalizeH="0" baseline="0" smtClean="0">
                          <a:ln>
                            <a:noFill/>
                          </a:ln>
                          <a:solidFill>
                            <a:schemeClr val="tx1"/>
                          </a:solidFill>
                          <a:effectLst/>
                          <a:latin typeface="Arial" charset="0"/>
                          <a:cs typeface="Arial" charset="0"/>
                        </a:rPr>
                        <a:t>a empirismu.</a:t>
                      </a:r>
                      <a:endParaRPr kumimoji="0" lang="cs-CZ" sz="1200" b="0" i="0" u="none" strike="noStrike" cap="none" normalizeH="0" baseline="0" dirty="0" smtClean="0">
                        <a:ln>
                          <a:noFill/>
                        </a:ln>
                        <a:solidFill>
                          <a:schemeClr val="tx1"/>
                        </a:solidFill>
                        <a:effectLst/>
                        <a:latin typeface="Arial" charset="0"/>
                        <a:cs typeface="Arial" charset="0"/>
                      </a:endParaRPr>
                    </a:p>
                  </a:txBody>
                  <a:tcPr marT="45716" marB="45716"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79374">
                <a:tc gridSpan="2">
                  <a:txBody>
                    <a:bodyPr/>
                    <a:lstStyle/>
                    <a:p>
                      <a:pPr marL="0" marR="0" lvl="0" indent="0" algn="ctr"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Arial" charset="0"/>
                          <a:cs typeface="Arial" charset="0"/>
                        </a:rPr>
                        <a:t>Pokud není uvedeno jinak, použitý materiál je z vlastních zdrojů autora. </a:t>
                      </a:r>
                    </a:p>
                  </a:txBody>
                  <a:tcPr marT="45716" marB="45716"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cs-CZ"/>
                    </a:p>
                  </a:txBody>
                  <a:tcPr/>
                </a:tc>
              </a:tr>
            </a:tbl>
          </a:graphicData>
        </a:graphic>
      </p:graphicFrame>
      <p:pic>
        <p:nvPicPr>
          <p:cNvPr id="2089"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30350" y="5372100"/>
            <a:ext cx="6081713" cy="14859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2090" name="Picture 190" descr="http://profile.ak.fbcdn.net/hprofile-ak-snc6/276521_333727723392674_859061856_q.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35801" y="908720"/>
            <a:ext cx="576262" cy="576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3983598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smtClean="0"/>
              <a:t>Novověká filosofie</a:t>
            </a:r>
            <a:endParaRPr lang="cs-CZ" dirty="0"/>
          </a:p>
        </p:txBody>
      </p:sp>
      <p:sp>
        <p:nvSpPr>
          <p:cNvPr id="3" name="Podnadpis 2"/>
          <p:cNvSpPr>
            <a:spLocks noGrp="1"/>
          </p:cNvSpPr>
          <p:nvPr>
            <p:ph type="subTitle" idx="1"/>
          </p:nvPr>
        </p:nvSpPr>
        <p:spPr/>
        <p:txBody>
          <a:bodyPr/>
          <a:lstStyle/>
          <a:p>
            <a:r>
              <a:rPr lang="cs-CZ" dirty="0" smtClean="0"/>
              <a:t>Poznávání v novověku</a:t>
            </a:r>
            <a:endParaRPr lang="cs-CZ" dirty="0"/>
          </a:p>
        </p:txBody>
      </p:sp>
    </p:spTree>
    <p:extLst>
      <p:ext uri="{BB962C8B-B14F-4D97-AF65-F5344CB8AC3E}">
        <p14:creationId xmlns:p14="http://schemas.microsoft.com/office/powerpoint/2010/main" val="71592233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t>Poznání v novověku</a:t>
            </a:r>
            <a:endParaRPr lang="cs-CZ" sz="3200" dirty="0"/>
          </a:p>
        </p:txBody>
      </p:sp>
      <p:sp>
        <p:nvSpPr>
          <p:cNvPr id="3" name="Zástupný symbol pro obsah 2"/>
          <p:cNvSpPr>
            <a:spLocks noGrp="1"/>
          </p:cNvSpPr>
          <p:nvPr>
            <p:ph idx="1"/>
          </p:nvPr>
        </p:nvSpPr>
        <p:spPr/>
        <p:txBody>
          <a:bodyPr>
            <a:normAutofit/>
          </a:bodyPr>
          <a:lstStyle/>
          <a:p>
            <a:pPr marL="0" indent="0">
              <a:buNone/>
            </a:pPr>
            <a:r>
              <a:rPr lang="cs-CZ" sz="2800" dirty="0" smtClean="0"/>
              <a:t>S novými novověkými poznatky končí mnohá dogmata do té doby považovaná za zjevenou pravdu. O platnosti poznání má rozhodnout subjekt, který je vybaven přirozenými dispozicemi, tj. vnímáním (smyslové zkušenosti) a myšlením (schopnosti rozumu). Z prvého vychází </a:t>
            </a:r>
            <a:r>
              <a:rPr lang="cs-CZ" sz="2800" b="1" dirty="0" smtClean="0"/>
              <a:t>empirismus</a:t>
            </a:r>
            <a:r>
              <a:rPr lang="cs-CZ" sz="2800" dirty="0" smtClean="0"/>
              <a:t> (</a:t>
            </a:r>
            <a:r>
              <a:rPr lang="cs-CZ" sz="2800" dirty="0" err="1" smtClean="0"/>
              <a:t>řec</a:t>
            </a:r>
            <a:r>
              <a:rPr lang="cs-CZ" sz="2800" dirty="0" smtClean="0"/>
              <a:t>. </a:t>
            </a:r>
            <a:r>
              <a:rPr lang="cs-CZ" sz="2800" dirty="0" err="1" smtClean="0"/>
              <a:t>empiria</a:t>
            </a:r>
            <a:r>
              <a:rPr lang="cs-CZ" sz="2800" dirty="0" smtClean="0"/>
              <a:t>=zkušenost) a </a:t>
            </a:r>
            <a:r>
              <a:rPr lang="cs-CZ" sz="2800" b="1" dirty="0" smtClean="0"/>
              <a:t>senzualismus</a:t>
            </a:r>
            <a:r>
              <a:rPr lang="cs-CZ" sz="2800" dirty="0" smtClean="0"/>
              <a:t> (lat. </a:t>
            </a:r>
            <a:r>
              <a:rPr lang="cs-CZ" sz="2800" dirty="0" err="1" smtClean="0"/>
              <a:t>sensuz</a:t>
            </a:r>
            <a:r>
              <a:rPr lang="cs-CZ" sz="2800" dirty="0" smtClean="0"/>
              <a:t>=smysl), z druhého </a:t>
            </a:r>
            <a:r>
              <a:rPr lang="cs-CZ" sz="2800" b="1" dirty="0" smtClean="0"/>
              <a:t>racionalismus</a:t>
            </a:r>
            <a:r>
              <a:rPr lang="cs-CZ" sz="2800" dirty="0" smtClean="0"/>
              <a:t> (lat. ratio=rozum).</a:t>
            </a:r>
            <a:endParaRPr lang="cs-CZ" sz="2800" dirty="0"/>
          </a:p>
        </p:txBody>
      </p:sp>
    </p:spTree>
    <p:extLst>
      <p:ext uri="{BB962C8B-B14F-4D97-AF65-F5344CB8AC3E}">
        <p14:creationId xmlns:p14="http://schemas.microsoft.com/office/powerpoint/2010/main" val="4440358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t>Otázky k přemýšlení</a:t>
            </a:r>
            <a:endParaRPr lang="cs-CZ" sz="3200" dirty="0"/>
          </a:p>
        </p:txBody>
      </p:sp>
      <p:sp>
        <p:nvSpPr>
          <p:cNvPr id="3" name="Zástupný symbol pro obsah 2"/>
          <p:cNvSpPr>
            <a:spLocks noGrp="1"/>
          </p:cNvSpPr>
          <p:nvPr>
            <p:ph idx="1"/>
          </p:nvPr>
        </p:nvSpPr>
        <p:spPr/>
        <p:txBody>
          <a:bodyPr>
            <a:normAutofit/>
          </a:bodyPr>
          <a:lstStyle/>
          <a:p>
            <a:pPr marL="0" indent="0">
              <a:buNone/>
            </a:pPr>
            <a:r>
              <a:rPr lang="cs-CZ" sz="2800" dirty="0"/>
              <a:t> </a:t>
            </a:r>
            <a:endParaRPr lang="cs-CZ" sz="2800" dirty="0" smtClean="0"/>
          </a:p>
          <a:p>
            <a:pPr marL="514350" indent="-514350">
              <a:buAutoNum type="alphaLcParenR"/>
            </a:pPr>
            <a:r>
              <a:rPr lang="cs-CZ" sz="2800" dirty="0" smtClean="0"/>
              <a:t>Jak se naplní vědomí svým obsahem?</a:t>
            </a:r>
          </a:p>
          <a:p>
            <a:pPr marL="514350" indent="-514350">
              <a:buAutoNum type="alphaLcParenR"/>
            </a:pPr>
            <a:r>
              <a:rPr lang="cs-CZ" sz="2800" dirty="0" smtClean="0"/>
              <a:t>Je subjekt (já) pouhým pasivním příjemcem, nebo se aktivně podílí na vytváření vědění?</a:t>
            </a:r>
            <a:endParaRPr lang="cs-CZ" sz="2800" dirty="0"/>
          </a:p>
        </p:txBody>
      </p:sp>
    </p:spTree>
    <p:extLst>
      <p:ext uri="{BB962C8B-B14F-4D97-AF65-F5344CB8AC3E}">
        <p14:creationId xmlns:p14="http://schemas.microsoft.com/office/powerpoint/2010/main" val="38862385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err="1" smtClean="0"/>
              <a:t>Empiricko</a:t>
            </a:r>
            <a:r>
              <a:rPr lang="cs-CZ" sz="3200" dirty="0" smtClean="0"/>
              <a:t> – senzualistická koncepce</a:t>
            </a:r>
            <a:endParaRPr lang="cs-CZ" sz="3200" dirty="0"/>
          </a:p>
        </p:txBody>
      </p:sp>
      <p:sp>
        <p:nvSpPr>
          <p:cNvPr id="3" name="Zástupný symbol pro obsah 2"/>
          <p:cNvSpPr>
            <a:spLocks noGrp="1"/>
          </p:cNvSpPr>
          <p:nvPr>
            <p:ph idx="1"/>
          </p:nvPr>
        </p:nvSpPr>
        <p:spPr/>
        <p:txBody>
          <a:bodyPr>
            <a:normAutofit/>
          </a:bodyPr>
          <a:lstStyle/>
          <a:p>
            <a:pPr marL="0" indent="0">
              <a:buNone/>
            </a:pPr>
            <a:r>
              <a:rPr lang="cs-CZ" sz="2800" dirty="0" smtClean="0"/>
              <a:t>Lidská mysl je při narození ,,tabula rasa“, čistá deska, nepopsaný list papíru, popisuje ji až naše smyslová zkušenost. Poznání je tedy aposteriorní (zkušenostní), vstoupilo do našeho vědomí skrze smysly vnější (např. zrak) nebo vnitřní (např. pocity). Představy jsou tak odvozeny ze smyslových dat, tj. počitků a vjemů. Rozum pouze porovnává takto nabytý materiál.</a:t>
            </a:r>
          </a:p>
        </p:txBody>
      </p:sp>
    </p:spTree>
    <p:extLst>
      <p:ext uri="{BB962C8B-B14F-4D97-AF65-F5344CB8AC3E}">
        <p14:creationId xmlns:p14="http://schemas.microsoft.com/office/powerpoint/2010/main" val="21835074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t>Úkol</a:t>
            </a:r>
            <a:br>
              <a:rPr lang="cs-CZ" sz="3200" dirty="0" smtClean="0"/>
            </a:br>
            <a:endParaRPr lang="cs-CZ" sz="3200" dirty="0"/>
          </a:p>
        </p:txBody>
      </p:sp>
      <p:sp>
        <p:nvSpPr>
          <p:cNvPr id="3" name="Zástupný symbol pro obsah 2"/>
          <p:cNvSpPr>
            <a:spLocks noGrp="1"/>
          </p:cNvSpPr>
          <p:nvPr>
            <p:ph idx="1"/>
          </p:nvPr>
        </p:nvSpPr>
        <p:spPr/>
        <p:txBody>
          <a:bodyPr/>
          <a:lstStyle/>
          <a:p>
            <a:pPr marL="0" indent="0">
              <a:buNone/>
            </a:pPr>
            <a:endParaRPr lang="cs-CZ" dirty="0" smtClean="0"/>
          </a:p>
          <a:p>
            <a:pPr marL="0" indent="0">
              <a:buNone/>
            </a:pPr>
            <a:r>
              <a:rPr lang="cs-CZ" sz="2800" dirty="0" smtClean="0"/>
              <a:t>Může být pouhý vjem důkazem objektivní existence věcí?</a:t>
            </a:r>
            <a:endParaRPr lang="cs-CZ" sz="2800" dirty="0"/>
          </a:p>
        </p:txBody>
      </p:sp>
    </p:spTree>
    <p:extLst>
      <p:ext uri="{BB962C8B-B14F-4D97-AF65-F5344CB8AC3E}">
        <p14:creationId xmlns:p14="http://schemas.microsoft.com/office/powerpoint/2010/main" val="35083082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t>Doplnění k odpovědi:</a:t>
            </a:r>
            <a:endParaRPr lang="cs-CZ" sz="3200" dirty="0"/>
          </a:p>
        </p:txBody>
      </p:sp>
      <p:sp>
        <p:nvSpPr>
          <p:cNvPr id="3" name="Zástupný symbol pro obsah 2"/>
          <p:cNvSpPr>
            <a:spLocks noGrp="1"/>
          </p:cNvSpPr>
          <p:nvPr>
            <p:ph idx="1"/>
          </p:nvPr>
        </p:nvSpPr>
        <p:spPr/>
        <p:txBody>
          <a:bodyPr>
            <a:normAutofit/>
          </a:bodyPr>
          <a:lstStyle/>
          <a:p>
            <a:pPr marL="0" indent="0">
              <a:buNone/>
            </a:pPr>
            <a:endParaRPr lang="cs-CZ" sz="2800" dirty="0" smtClean="0"/>
          </a:p>
          <a:p>
            <a:pPr marL="0" indent="0">
              <a:buNone/>
            </a:pPr>
            <a:r>
              <a:rPr lang="cs-CZ" sz="2800" dirty="0" err="1" smtClean="0"/>
              <a:t>Empiricko</a:t>
            </a:r>
            <a:r>
              <a:rPr lang="cs-CZ" sz="2800" dirty="0" smtClean="0"/>
              <a:t> – senzualistická koncepce poznání má svá nebezpečná úskalí, jako jsou problém skutečnosti, sdělitelnosti poznání a jeho objektivní platnosti. Patří zde např. vjemy ve snu, vjemy po ovlivnění centrálního nervového systému, naše pojetí chuti </a:t>
            </a:r>
            <a:r>
              <a:rPr lang="cs-CZ" sz="2800" smtClean="0"/>
              <a:t>jídla apod.</a:t>
            </a:r>
            <a:endParaRPr lang="cs-CZ" sz="2800"/>
          </a:p>
        </p:txBody>
      </p:sp>
    </p:spTree>
    <p:extLst>
      <p:ext uri="{BB962C8B-B14F-4D97-AF65-F5344CB8AC3E}">
        <p14:creationId xmlns:p14="http://schemas.microsoft.com/office/powerpoint/2010/main" val="34445206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t>Racionalistická koncepce</a:t>
            </a:r>
            <a:endParaRPr lang="cs-CZ" sz="3200" dirty="0"/>
          </a:p>
        </p:txBody>
      </p:sp>
      <p:sp>
        <p:nvSpPr>
          <p:cNvPr id="3" name="Zástupný symbol pro obsah 2"/>
          <p:cNvSpPr>
            <a:spLocks noGrp="1"/>
          </p:cNvSpPr>
          <p:nvPr>
            <p:ph idx="1"/>
          </p:nvPr>
        </p:nvSpPr>
        <p:spPr/>
        <p:txBody>
          <a:bodyPr>
            <a:normAutofit/>
          </a:bodyPr>
          <a:lstStyle/>
          <a:p>
            <a:pPr marL="0" indent="0">
              <a:buNone/>
            </a:pPr>
            <a:r>
              <a:rPr lang="cs-CZ" sz="2800" dirty="0" smtClean="0"/>
              <a:t>Rozumové uvažování pracuje s pojmy, soudy, úsudky. Je to vlastně chápání, ale i odhalování, rozvíjení a konstruování logických a matematických vztahů. Moderní vědy se snaží dokázat, že veškerá realita je takto rozumově postižitelná. Racionalismus předpokládá jakési společné principy v našem myšlení. Jsou vrozené, jsou tedy dány apriorně (prvotně).</a:t>
            </a:r>
            <a:endParaRPr lang="cs-CZ" sz="2800" dirty="0"/>
          </a:p>
        </p:txBody>
      </p:sp>
    </p:spTree>
    <p:extLst>
      <p:ext uri="{BB962C8B-B14F-4D97-AF65-F5344CB8AC3E}">
        <p14:creationId xmlns:p14="http://schemas.microsoft.com/office/powerpoint/2010/main" val="37847679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t>Úkol:</a:t>
            </a:r>
            <a:endParaRPr lang="cs-CZ" sz="3200" dirty="0"/>
          </a:p>
        </p:txBody>
      </p:sp>
      <p:sp>
        <p:nvSpPr>
          <p:cNvPr id="3" name="Zástupný symbol pro obsah 2"/>
          <p:cNvSpPr>
            <a:spLocks noGrp="1"/>
          </p:cNvSpPr>
          <p:nvPr>
            <p:ph idx="1"/>
          </p:nvPr>
        </p:nvSpPr>
        <p:spPr/>
        <p:txBody>
          <a:bodyPr>
            <a:normAutofit/>
          </a:bodyPr>
          <a:lstStyle/>
          <a:p>
            <a:endParaRPr lang="cs-CZ" sz="2800" dirty="0" smtClean="0"/>
          </a:p>
          <a:p>
            <a:pPr marL="0" indent="0">
              <a:buNone/>
            </a:pPr>
            <a:r>
              <a:rPr lang="cs-CZ" sz="2800" dirty="0" smtClean="0"/>
              <a:t>Pokuste se formulovat možná úskalí racionalismu.</a:t>
            </a:r>
            <a:endParaRPr lang="cs-CZ" sz="2800" dirty="0"/>
          </a:p>
        </p:txBody>
      </p:sp>
    </p:spTree>
    <p:extLst>
      <p:ext uri="{BB962C8B-B14F-4D97-AF65-F5344CB8AC3E}">
        <p14:creationId xmlns:p14="http://schemas.microsoft.com/office/powerpoint/2010/main" val="21993616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t>Doplnění k úkolu:</a:t>
            </a:r>
            <a:endParaRPr lang="cs-CZ" sz="3200" dirty="0"/>
          </a:p>
        </p:txBody>
      </p:sp>
      <p:sp>
        <p:nvSpPr>
          <p:cNvPr id="3" name="Zástupný symbol pro obsah 2"/>
          <p:cNvSpPr>
            <a:spLocks noGrp="1"/>
          </p:cNvSpPr>
          <p:nvPr>
            <p:ph idx="1"/>
          </p:nvPr>
        </p:nvSpPr>
        <p:spPr/>
        <p:txBody>
          <a:bodyPr/>
          <a:lstStyle/>
          <a:p>
            <a:pPr marL="0" indent="0">
              <a:buNone/>
            </a:pPr>
            <a:endParaRPr lang="cs-CZ" dirty="0" smtClean="0"/>
          </a:p>
          <a:p>
            <a:pPr marL="0" indent="0">
              <a:buNone/>
            </a:pPr>
            <a:r>
              <a:rPr lang="cs-CZ" sz="2800" dirty="0" smtClean="0"/>
              <a:t>Poznatky mohou být spíše konstrukcemi než odrazem reality. Racionalistický popis světa vyhovuje spíše nárokům rozumu než tomu, co sám o sobě je.</a:t>
            </a:r>
            <a:endParaRPr lang="cs-CZ" sz="2800" dirty="0"/>
          </a:p>
        </p:txBody>
      </p:sp>
    </p:spTree>
    <p:extLst>
      <p:ext uri="{BB962C8B-B14F-4D97-AF65-F5344CB8AC3E}">
        <p14:creationId xmlns:p14="http://schemas.microsoft.com/office/powerpoint/2010/main" val="15040678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t>Pokus o vyváženou koncepci empirismu a racionalismu</a:t>
            </a:r>
            <a:endParaRPr lang="cs-CZ" sz="3200" dirty="0"/>
          </a:p>
        </p:txBody>
      </p:sp>
      <p:sp>
        <p:nvSpPr>
          <p:cNvPr id="3" name="Zástupný symbol pro obsah 2"/>
          <p:cNvSpPr>
            <a:spLocks noGrp="1"/>
          </p:cNvSpPr>
          <p:nvPr>
            <p:ph idx="1"/>
          </p:nvPr>
        </p:nvSpPr>
        <p:spPr/>
        <p:txBody>
          <a:bodyPr>
            <a:normAutofit/>
          </a:bodyPr>
          <a:lstStyle/>
          <a:p>
            <a:pPr marL="0" indent="0">
              <a:buNone/>
            </a:pPr>
            <a:r>
              <a:rPr lang="cs-CZ" sz="2800" dirty="0" smtClean="0"/>
              <a:t>Kritická filosofie Immanuela Kanta (německá filosofie přelomu 18. a 19. </a:t>
            </a:r>
            <a:r>
              <a:rPr lang="cs-CZ" sz="2800" smtClean="0"/>
              <a:t>století) </a:t>
            </a:r>
            <a:r>
              <a:rPr lang="cs-CZ" sz="2800" dirty="0" smtClean="0"/>
              <a:t>slučovala přednosti racionalismu a empirismu v jeden systém. Říká, že smyslový materiál, bez něhož by bylo poznání prázdné, zpracovávají vrozené dispozice naší mysli, rozvažování a rozum.</a:t>
            </a:r>
            <a:endParaRPr lang="cs-CZ" sz="2800" dirty="0"/>
          </a:p>
        </p:txBody>
      </p:sp>
    </p:spTree>
    <p:extLst>
      <p:ext uri="{BB962C8B-B14F-4D97-AF65-F5344CB8AC3E}">
        <p14:creationId xmlns:p14="http://schemas.microsoft.com/office/powerpoint/2010/main" val="10544122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t>Závěrem správně doplňte:</a:t>
            </a:r>
            <a:br>
              <a:rPr lang="cs-CZ" sz="3200" dirty="0" smtClean="0"/>
            </a:br>
            <a:endParaRPr lang="cs-CZ" sz="3200" dirty="0"/>
          </a:p>
        </p:txBody>
      </p:sp>
      <p:sp>
        <p:nvSpPr>
          <p:cNvPr id="3" name="Zástupný symbol pro obsah 2"/>
          <p:cNvSpPr>
            <a:spLocks noGrp="1"/>
          </p:cNvSpPr>
          <p:nvPr>
            <p:ph idx="1"/>
          </p:nvPr>
        </p:nvSpPr>
        <p:spPr/>
        <p:txBody>
          <a:bodyPr>
            <a:normAutofit/>
          </a:bodyPr>
          <a:lstStyle/>
          <a:p>
            <a:pPr marL="514350" indent="-514350">
              <a:buAutoNum type="alphaLcParenR"/>
            </a:pPr>
            <a:r>
              <a:rPr lang="cs-CZ" sz="2800" dirty="0" smtClean="0"/>
              <a:t>O platnosti poznání v novověku má rozhodovat ……, který je vybaven ……, tj. ……….. a ……….. .</a:t>
            </a:r>
          </a:p>
          <a:p>
            <a:pPr marL="514350" indent="-514350">
              <a:buAutoNum type="alphaLcParenR"/>
            </a:pPr>
            <a:r>
              <a:rPr lang="cs-CZ" sz="2800" dirty="0" smtClean="0"/>
              <a:t>Podle empiriků je lidská mysl při narození ………., popisuje ji až …………………………… .</a:t>
            </a:r>
          </a:p>
          <a:p>
            <a:pPr marL="514350" indent="-514350">
              <a:buAutoNum type="alphaLcParenR"/>
            </a:pPr>
            <a:r>
              <a:rPr lang="cs-CZ" sz="2800" dirty="0" smtClean="0"/>
              <a:t>Rozumové uvažování pak pracuje s ……., …… a …… .</a:t>
            </a:r>
          </a:p>
          <a:p>
            <a:pPr marL="514350" indent="-514350">
              <a:buAutoNum type="alphaLcParenR"/>
            </a:pPr>
            <a:r>
              <a:rPr lang="cs-CZ" sz="2800" dirty="0" smtClean="0"/>
              <a:t>U senzualistů je poznání až přes smyslovou zkušenost, tj. …………, racionalisté tvrdí, že myšlení je vrozené, tj. …….. .</a:t>
            </a:r>
            <a:endParaRPr lang="cs-CZ" sz="2800" dirty="0"/>
          </a:p>
        </p:txBody>
      </p:sp>
    </p:spTree>
    <p:extLst>
      <p:ext uri="{BB962C8B-B14F-4D97-AF65-F5344CB8AC3E}">
        <p14:creationId xmlns:p14="http://schemas.microsoft.com/office/powerpoint/2010/main" val="41932392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t>Kontrola správného doplnění:</a:t>
            </a:r>
            <a:br>
              <a:rPr lang="cs-CZ" sz="3200" dirty="0" smtClean="0"/>
            </a:br>
            <a:endParaRPr lang="cs-CZ" sz="3200" dirty="0"/>
          </a:p>
        </p:txBody>
      </p:sp>
      <p:sp>
        <p:nvSpPr>
          <p:cNvPr id="3" name="Zástupný symbol pro obsah 2"/>
          <p:cNvSpPr>
            <a:spLocks noGrp="1"/>
          </p:cNvSpPr>
          <p:nvPr>
            <p:ph idx="1"/>
          </p:nvPr>
        </p:nvSpPr>
        <p:spPr/>
        <p:txBody>
          <a:bodyPr>
            <a:normAutofit/>
          </a:bodyPr>
          <a:lstStyle/>
          <a:p>
            <a:pPr marL="514350" indent="-514350">
              <a:buAutoNum type="alphaLcParenR"/>
            </a:pPr>
            <a:r>
              <a:rPr lang="cs-CZ" sz="2800" dirty="0" smtClean="0"/>
              <a:t>O platnosti poznání v novověku má rozhodovat subjekt, který je vybaven přirozenými dispozicemi, tj. vnímáním a myšlením.</a:t>
            </a:r>
          </a:p>
          <a:p>
            <a:pPr marL="514350" indent="-514350">
              <a:buAutoNum type="alphaLcParenR"/>
            </a:pPr>
            <a:r>
              <a:rPr lang="cs-CZ" sz="2800" dirty="0" smtClean="0"/>
              <a:t>Podle empiriků je lidská mysl při narození tabula rasa a popisuje ji až naše smyslová zkušenost.</a:t>
            </a:r>
          </a:p>
          <a:p>
            <a:pPr marL="514350" indent="-514350">
              <a:buAutoNum type="alphaLcParenR"/>
            </a:pPr>
            <a:r>
              <a:rPr lang="cs-CZ" sz="2800" dirty="0" smtClean="0"/>
              <a:t>Rozumové uvažování pak pracuje s pojmy, soudy a úsudky.</a:t>
            </a:r>
          </a:p>
          <a:p>
            <a:pPr marL="514350" indent="-514350">
              <a:buAutoNum type="alphaLcParenR"/>
            </a:pPr>
            <a:r>
              <a:rPr lang="cs-CZ" sz="2800" dirty="0" smtClean="0"/>
              <a:t>U senzualistů je poznání až přes zkušenost, tj. aposteriorně, u racionalistů je vrozené, tj. </a:t>
            </a:r>
            <a:r>
              <a:rPr lang="cs-CZ" sz="2800" smtClean="0"/>
              <a:t>apriorně.</a:t>
            </a:r>
            <a:endParaRPr lang="cs-CZ" sz="2800" dirty="0"/>
          </a:p>
        </p:txBody>
      </p:sp>
    </p:spTree>
    <p:extLst>
      <p:ext uri="{BB962C8B-B14F-4D97-AF65-F5344CB8AC3E}">
        <p14:creationId xmlns:p14="http://schemas.microsoft.com/office/powerpoint/2010/main" val="39266988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Použitá literatura</a:t>
            </a:r>
            <a:endParaRPr lang="cs-CZ" dirty="0"/>
          </a:p>
        </p:txBody>
      </p:sp>
      <p:sp>
        <p:nvSpPr>
          <p:cNvPr id="3" name="Zástupný symbol pro obsah 2"/>
          <p:cNvSpPr>
            <a:spLocks noGrp="1"/>
          </p:cNvSpPr>
          <p:nvPr>
            <p:ph idx="1"/>
          </p:nvPr>
        </p:nvSpPr>
        <p:spPr/>
        <p:txBody>
          <a:bodyPr>
            <a:normAutofit/>
          </a:bodyPr>
          <a:lstStyle/>
          <a:p>
            <a:r>
              <a:rPr lang="cs-CZ" dirty="0"/>
              <a:t>CORETH, Emerich a Harald SCHÖNDORF. </a:t>
            </a:r>
            <a:r>
              <a:rPr lang="cs-CZ" i="1" dirty="0"/>
              <a:t>Filosofie 17. a 18. století</a:t>
            </a:r>
            <a:r>
              <a:rPr lang="cs-CZ" dirty="0"/>
              <a:t>. 1. vyd. Překlad David Mik. Olomouc: Nakladatelství Olomouc, 2002, 310 s. Dějiny filosofie (Olomouc), díl 3. ISBN 80-718-2119-5.</a:t>
            </a:r>
            <a:endParaRPr lang="cs-CZ" dirty="0" smtClean="0"/>
          </a:p>
          <a:p>
            <a:r>
              <a:rPr lang="cs-CZ" dirty="0"/>
              <a:t>NOVOTNÝ, Zdeněk. </a:t>
            </a:r>
            <a:r>
              <a:rPr lang="cs-CZ" i="1" dirty="0"/>
              <a:t>Jak (se) učit filosofii</a:t>
            </a:r>
            <a:r>
              <a:rPr lang="cs-CZ" dirty="0"/>
              <a:t>. 1. vyd. Olomouc: Nakladatelství Olomouc, 2004, 143 s. ISBN 80-718-2179-9.</a:t>
            </a:r>
            <a:endParaRPr lang="cs-CZ" dirty="0" smtClean="0"/>
          </a:p>
        </p:txBody>
      </p:sp>
    </p:spTree>
    <p:extLst>
      <p:ext uri="{BB962C8B-B14F-4D97-AF65-F5344CB8AC3E}">
        <p14:creationId xmlns:p14="http://schemas.microsoft.com/office/powerpoint/2010/main" val="3365330129"/>
      </p:ext>
    </p:extLst>
  </p:cSld>
  <p:clrMapOvr>
    <a:masterClrMapping/>
  </p:clrMapOvr>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85</TotalTime>
  <Words>639</Words>
  <Application>Microsoft Office PowerPoint</Application>
  <PresentationFormat>Předvádění na obrazovce (4:3)</PresentationFormat>
  <Paragraphs>61</Paragraphs>
  <Slides>14</Slides>
  <Notes>0</Notes>
  <HiddenSlides>0</HiddenSlides>
  <MMClips>0</MMClips>
  <ScaleCrop>false</ScaleCrop>
  <HeadingPairs>
    <vt:vector size="6" baseType="variant">
      <vt:variant>
        <vt:lpstr>Použitá písma</vt:lpstr>
      </vt:variant>
      <vt:variant>
        <vt:i4>2</vt:i4>
      </vt:variant>
      <vt:variant>
        <vt:lpstr>Motiv</vt:lpstr>
      </vt:variant>
      <vt:variant>
        <vt:i4>1</vt:i4>
      </vt:variant>
      <vt:variant>
        <vt:lpstr>Nadpisy snímků</vt:lpstr>
      </vt:variant>
      <vt:variant>
        <vt:i4>14</vt:i4>
      </vt:variant>
    </vt:vector>
  </HeadingPairs>
  <TitlesOfParts>
    <vt:vector size="17" baseType="lpstr">
      <vt:lpstr>Arial</vt:lpstr>
      <vt:lpstr>Calibri</vt:lpstr>
      <vt:lpstr>Motiv systému Office</vt:lpstr>
      <vt:lpstr>Prezentace aplikace PowerPoint</vt:lpstr>
      <vt:lpstr>Novověká filosofie</vt:lpstr>
      <vt:lpstr>Poznání v novověku</vt:lpstr>
      <vt:lpstr>Otázky k přemýšlení</vt:lpstr>
      <vt:lpstr>Empiricko – senzualistická koncepce</vt:lpstr>
      <vt:lpstr>Úkol </vt:lpstr>
      <vt:lpstr>Doplnění k odpovědi:</vt:lpstr>
      <vt:lpstr>Racionalistická koncepce</vt:lpstr>
      <vt:lpstr>Úkol:</vt:lpstr>
      <vt:lpstr>Doplnění k úkolu:</vt:lpstr>
      <vt:lpstr>Pokus o vyváženou koncepci empirismu a racionalismu</vt:lpstr>
      <vt:lpstr>Závěrem správně doplňte: </vt:lpstr>
      <vt:lpstr>Kontrola správného doplnění: </vt:lpstr>
      <vt:lpstr>Použitá literatura</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Novověká filosofie</dc:title>
  <dc:creator>Jana Trčková</dc:creator>
  <cp:lastModifiedBy>Fismol Tomáš</cp:lastModifiedBy>
  <cp:revision>18</cp:revision>
  <dcterms:created xsi:type="dcterms:W3CDTF">2013-12-07T07:07:56Z</dcterms:created>
  <dcterms:modified xsi:type="dcterms:W3CDTF">2014-05-14T07:36:43Z</dcterms:modified>
</cp:coreProperties>
</file>