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BD94CDEE-68B2-42A6-8AAB-0F475291D3C0}" type="datetimeFigureOut">
              <a:rPr lang="cs-CZ" smtClean="0"/>
              <a:t>14. 5. 2014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2764118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D94CDEE-68B2-42A6-8AAB-0F475291D3C0}" type="datetimeFigureOut">
              <a:rPr lang="cs-CZ" smtClean="0"/>
              <a:t>14. 5. 2014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1868632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BD94CDEE-68B2-42A6-8AAB-0F475291D3C0}" type="datetimeFigureOut">
              <a:rPr lang="cs-CZ" smtClean="0"/>
              <a:t>14. 5. 2014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847244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D94CDEE-68B2-42A6-8AAB-0F475291D3C0}" type="datetimeFigureOut">
              <a:rPr lang="cs-CZ" smtClean="0"/>
              <a:t>14. 5. 2014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4214323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D94CDEE-68B2-42A6-8AAB-0F475291D3C0}" type="datetimeFigureOut">
              <a:rPr lang="cs-CZ" smtClean="0"/>
              <a:t>14. 5. 2014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2652317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BD94CDEE-68B2-42A6-8AAB-0F475291D3C0}" type="datetimeFigureOut">
              <a:rPr lang="cs-CZ" smtClean="0"/>
              <a:t>14. 5. 2014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565993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D94CDEE-68B2-42A6-8AAB-0F475291D3C0}" type="datetimeFigureOut">
              <a:rPr lang="cs-CZ" smtClean="0"/>
              <a:t>14. 5. 2014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2684598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D94CDEE-68B2-42A6-8AAB-0F475291D3C0}" type="datetimeFigureOut">
              <a:rPr lang="cs-CZ" smtClean="0"/>
              <a:t>14. 5. 2014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331046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D94CDEE-68B2-42A6-8AAB-0F475291D3C0}" type="datetimeFigureOut">
              <a:rPr lang="cs-CZ" smtClean="0"/>
              <a:t>14. 5. 2014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2041257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D94CDEE-68B2-42A6-8AAB-0F475291D3C0}" type="datetimeFigureOut">
              <a:rPr lang="cs-CZ" smtClean="0"/>
              <a:t>14. 5. 2014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2250027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D94CDEE-68B2-42A6-8AAB-0F475291D3C0}" type="datetimeFigureOut">
              <a:rPr lang="cs-CZ" smtClean="0"/>
              <a:t>14. 5. 2014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0EC70FD-44CA-4709-B00A-30CFC364F4BD}" type="slidenum">
              <a:rPr lang="cs-CZ" smtClean="0"/>
              <a:t>‹#›</a:t>
            </a:fld>
            <a:endParaRPr lang="cs-CZ"/>
          </a:p>
        </p:txBody>
      </p:sp>
    </p:spTree>
    <p:extLst>
      <p:ext uri="{BB962C8B-B14F-4D97-AF65-F5344CB8AC3E}">
        <p14:creationId xmlns:p14="http://schemas.microsoft.com/office/powerpoint/2010/main" val="309143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94CDEE-68B2-42A6-8AAB-0F475291D3C0}" type="datetimeFigureOut">
              <a:rPr lang="cs-CZ" smtClean="0"/>
              <a:t>14. 5. 2014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EC70FD-44CA-4709-B00A-30CFC364F4BD}" type="slidenum">
              <a:rPr lang="cs-CZ" smtClean="0"/>
              <a:t>‹#›</a:t>
            </a:fld>
            <a:endParaRPr lang="cs-CZ"/>
          </a:p>
        </p:txBody>
      </p:sp>
    </p:spTree>
    <p:extLst>
      <p:ext uri="{BB962C8B-B14F-4D97-AF65-F5344CB8AC3E}">
        <p14:creationId xmlns:p14="http://schemas.microsoft.com/office/powerpoint/2010/main" val="32331207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0" name="Group 192"/>
          <p:cNvGraphicFramePr>
            <a:graphicFrameLocks noGrp="1"/>
          </p:cNvGraphicFramePr>
          <p:nvPr>
            <p:extLst>
              <p:ext uri="{D42A27DB-BD31-4B8C-83A1-F6EECF244321}">
                <p14:modId xmlns:p14="http://schemas.microsoft.com/office/powerpoint/2010/main" val="1896819674"/>
              </p:ext>
            </p:extLst>
          </p:nvPr>
        </p:nvGraphicFramePr>
        <p:xfrm>
          <a:off x="1405210" y="836712"/>
          <a:ext cx="6407150" cy="4476757"/>
        </p:xfrm>
        <a:graphic>
          <a:graphicData uri="http://schemas.openxmlformats.org/drawingml/2006/table">
            <a:tbl>
              <a:tblPr/>
              <a:tblGrid>
                <a:gridCol w="1316034"/>
                <a:gridCol w="5091116"/>
              </a:tblGrid>
              <a:tr h="676147">
                <a:tc grid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cs-CZ" sz="1200" b="1" i="0" u="none" strike="noStrike" cap="none" normalizeH="0" baseline="0" dirty="0" smtClean="0">
                          <a:ln>
                            <a:noFill/>
                          </a:ln>
                          <a:solidFill>
                            <a:schemeClr val="tx1"/>
                          </a:solidFill>
                          <a:effectLst/>
                          <a:latin typeface="Arial" charset="0"/>
                          <a:cs typeface="Arial" charset="0"/>
                        </a:rPr>
                        <a:t>DIGITÁLNÍ UČEBNÍ MATERIÁL</a:t>
                      </a:r>
                      <a:endParaRPr kumimoji="0" lang="cs-CZ" sz="1800" b="0" i="0" u="none" strike="noStrike" cap="none" normalizeH="0" baseline="0" dirty="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r>
              <a:tr h="27934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Číslo projektu</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CZ.1.07/1.5.00/34.0967 </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34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Název projektu</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Zlepšení podmínek pro vzdělávání na MGO</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34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Název školy</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Matiční gymnázium Ostrava,Dr. Šmerala 25/2565, 728 04, Ostrava</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569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Název materiálu</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cs typeface="Arial" charset="0"/>
                        </a:rPr>
                        <a:t>Hypermoderní doba</a:t>
                      </a: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34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Autor</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cs typeface="Arial" charset="0"/>
                        </a:rPr>
                        <a:t>Jana Trčková</a:t>
                      </a: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34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Tematický okruh</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cs typeface="Arial" charset="0"/>
                        </a:rPr>
                        <a:t>ZSV - Člověk ve společnosti a jako jedinec</a:t>
                      </a: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34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Ročník</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cs typeface="Arial" charset="0"/>
                        </a:rPr>
                        <a:t>2.ročník</a:t>
                      </a: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34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Vytvořeno</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5.1.2014</a:t>
                      </a:r>
                      <a:endParaRPr kumimoji="0" lang="cs-CZ" sz="1200" b="0" i="0" u="none" strike="noStrike" cap="none" normalizeH="0" baseline="0" dirty="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0061">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Anotace</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cs typeface="Arial" charset="0"/>
                        </a:rPr>
                        <a:t>Cílem těchto pracovních listů je ukázat a popsat podstatné rysy současné doby a co nejvíce je konkretizovat na jevech v soudobé společnosti. Zaměřují se hlavně na jevy postmodernity a </a:t>
                      </a:r>
                      <a:r>
                        <a:rPr kumimoji="0" lang="cs-CZ" sz="1200" b="0" i="0" u="none" strike="noStrike" cap="none" normalizeH="0" baseline="0" dirty="0" err="1" smtClean="0">
                          <a:ln>
                            <a:noFill/>
                          </a:ln>
                          <a:solidFill>
                            <a:schemeClr val="tx1"/>
                          </a:solidFill>
                          <a:effectLst/>
                          <a:latin typeface="Arial" charset="0"/>
                          <a:cs typeface="Arial" charset="0"/>
                        </a:rPr>
                        <a:t>hypermodernity</a:t>
                      </a:r>
                      <a:r>
                        <a:rPr kumimoji="0" lang="cs-CZ" sz="1200" b="0" i="0" u="none" strike="noStrike" cap="none" normalizeH="0" baseline="0" dirty="0" smtClean="0">
                          <a:ln>
                            <a:noFill/>
                          </a:ln>
                          <a:solidFill>
                            <a:schemeClr val="tx1"/>
                          </a:solidFill>
                          <a:effectLst/>
                          <a:latin typeface="Arial" charset="0"/>
                          <a:cs typeface="Arial" charset="0"/>
                        </a:rPr>
                        <a:t>.</a:t>
                      </a: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0061">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Metodický pokyn</a:t>
                      </a:r>
                      <a:endParaRPr kumimoji="0" lang="cs-CZ" sz="1800" b="0" i="0" u="none" strike="noStrike" cap="none" normalizeH="0" baseline="0" smtClean="0">
                        <a:ln>
                          <a:noFill/>
                        </a:ln>
                        <a:solidFill>
                          <a:schemeClr val="tx1"/>
                        </a:solidFill>
                        <a:effectLst/>
                        <a:latin typeface="Arial" charset="0"/>
                        <a:cs typeface="Arial" charset="0"/>
                      </a:endParaRP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cs typeface="Arial" charset="0"/>
                        </a:rPr>
                        <a:t>Studenti mohou s </a:t>
                      </a:r>
                      <a:r>
                        <a:rPr kumimoji="0" lang="cs-CZ" sz="1200" b="0" i="0" u="none" strike="noStrike" cap="none" normalizeH="0" baseline="0" smtClean="0">
                          <a:ln>
                            <a:noFill/>
                          </a:ln>
                          <a:solidFill>
                            <a:schemeClr val="tx1"/>
                          </a:solidFill>
                          <a:effectLst/>
                          <a:latin typeface="Arial" charset="0"/>
                          <a:cs typeface="Arial" charset="0"/>
                        </a:rPr>
                        <a:t>předloženým materiálem smysluplně </a:t>
                      </a:r>
                      <a:r>
                        <a:rPr kumimoji="0" lang="cs-CZ" sz="1200" b="0" i="0" u="none" strike="noStrike" cap="none" normalizeH="0" baseline="0" dirty="0" smtClean="0">
                          <a:ln>
                            <a:noFill/>
                          </a:ln>
                          <a:solidFill>
                            <a:schemeClr val="tx1"/>
                          </a:solidFill>
                          <a:effectLst/>
                          <a:latin typeface="Arial" charset="0"/>
                          <a:cs typeface="Arial" charset="0"/>
                        </a:rPr>
                        <a:t>pracovat až po probrání základů sociologie. Jednotlivé úkoly pak slouží k procvičení a k nalezení širších souvislostí v rámci přehledu základů společenských věd.</a:t>
                      </a: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348">
                <a:tc grid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cs typeface="Arial" charset="0"/>
                        </a:rPr>
                        <a:t>Pokud není uvedeno jinak, použitý materiál je z vlastních zdrojů autora. </a:t>
                      </a:r>
                    </a:p>
                  </a:txBody>
                  <a:tcPr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r>
            </a:tbl>
          </a:graphicData>
        </a:graphic>
      </p:graphicFrame>
      <p:pic>
        <p:nvPicPr>
          <p:cNvPr id="208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350" y="5372100"/>
            <a:ext cx="6081713" cy="148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090" name="Picture 190" descr="http://profile.ak.fbcdn.net/hprofile-ak-snc6/276521_333727723392674_859061856_q.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288" y="908720"/>
            <a:ext cx="576262"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51142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Hypermoderní doba</a:t>
            </a:r>
            <a:endParaRPr lang="cs-CZ" dirty="0"/>
          </a:p>
        </p:txBody>
      </p:sp>
      <p:sp>
        <p:nvSpPr>
          <p:cNvPr id="3" name="Podnadpis 2"/>
          <p:cNvSpPr>
            <a:spLocks noGrp="1"/>
          </p:cNvSpPr>
          <p:nvPr>
            <p:ph type="subTitle" idx="1"/>
          </p:nvPr>
        </p:nvSpPr>
        <p:spPr/>
        <p:txBody>
          <a:bodyPr/>
          <a:lstStyle/>
          <a:p>
            <a:r>
              <a:rPr lang="cs-CZ" dirty="0" smtClean="0"/>
              <a:t>Od požitku k úzkosti</a:t>
            </a:r>
            <a:endParaRPr lang="cs-CZ" dirty="0"/>
          </a:p>
        </p:txBody>
      </p:sp>
    </p:spTree>
    <p:extLst>
      <p:ext uri="{BB962C8B-B14F-4D97-AF65-F5344CB8AC3E}">
        <p14:creationId xmlns:p14="http://schemas.microsoft.com/office/powerpoint/2010/main" val="1949328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err="1" smtClean="0"/>
              <a:t>Gilles</a:t>
            </a:r>
            <a:r>
              <a:rPr lang="cs-CZ" sz="3200" dirty="0" smtClean="0"/>
              <a:t> </a:t>
            </a:r>
            <a:r>
              <a:rPr lang="cs-CZ" sz="3200" dirty="0" err="1" smtClean="0"/>
              <a:t>Lipovetsky</a:t>
            </a:r>
            <a:endParaRPr lang="cs-CZ" sz="3200" dirty="0"/>
          </a:p>
        </p:txBody>
      </p:sp>
      <p:sp>
        <p:nvSpPr>
          <p:cNvPr id="3" name="Zástupný symbol pro obsah 2"/>
          <p:cNvSpPr>
            <a:spLocks noGrp="1"/>
          </p:cNvSpPr>
          <p:nvPr>
            <p:ph idx="1"/>
          </p:nvPr>
        </p:nvSpPr>
        <p:spPr/>
        <p:txBody>
          <a:bodyPr>
            <a:normAutofit/>
          </a:bodyPr>
          <a:lstStyle/>
          <a:p>
            <a:pPr marL="0" indent="0">
              <a:buNone/>
            </a:pPr>
            <a:r>
              <a:rPr lang="cs-CZ" sz="2800" dirty="0" err="1" smtClean="0"/>
              <a:t>Gilles</a:t>
            </a:r>
            <a:r>
              <a:rPr lang="cs-CZ" sz="2800" dirty="0" smtClean="0"/>
              <a:t> </a:t>
            </a:r>
            <a:r>
              <a:rPr lang="cs-CZ" sz="2800" dirty="0" err="1" smtClean="0"/>
              <a:t>Lipovetsky</a:t>
            </a:r>
            <a:r>
              <a:rPr lang="cs-CZ" sz="2800" dirty="0" smtClean="0"/>
              <a:t> (1944) je známý jako analytik naší současnosti a celé postmoderní epochy. Ve svém díle</a:t>
            </a:r>
          </a:p>
          <a:p>
            <a:pPr marL="0" indent="0">
              <a:buNone/>
            </a:pPr>
            <a:r>
              <a:rPr lang="cs-CZ" sz="2800" dirty="0" smtClean="0"/>
              <a:t>Hypermoderní doba se zaměřuje na popis podstatných rysů, které s sebou </a:t>
            </a:r>
            <a:r>
              <a:rPr lang="cs-CZ" sz="2800" dirty="0" err="1" smtClean="0"/>
              <a:t>hypermodernita</a:t>
            </a:r>
            <a:r>
              <a:rPr lang="cs-CZ" sz="2800" dirty="0" smtClean="0"/>
              <a:t> přináší v dobrém i ve zlém.</a:t>
            </a:r>
            <a:endParaRPr lang="cs-CZ" sz="2800" dirty="0"/>
          </a:p>
        </p:txBody>
      </p:sp>
    </p:spTree>
    <p:extLst>
      <p:ext uri="{BB962C8B-B14F-4D97-AF65-F5344CB8AC3E}">
        <p14:creationId xmlns:p14="http://schemas.microsoft.com/office/powerpoint/2010/main" val="2797766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Postmodernita</a:t>
            </a:r>
            <a:endParaRPr lang="cs-CZ" sz="3200" dirty="0"/>
          </a:p>
        </p:txBody>
      </p:sp>
      <p:sp>
        <p:nvSpPr>
          <p:cNvPr id="3" name="Zástupný symbol pro obsah 2"/>
          <p:cNvSpPr>
            <a:spLocks noGrp="1"/>
          </p:cNvSpPr>
          <p:nvPr>
            <p:ph idx="1"/>
          </p:nvPr>
        </p:nvSpPr>
        <p:spPr/>
        <p:txBody>
          <a:bodyPr>
            <a:normAutofit/>
          </a:bodyPr>
          <a:lstStyle/>
          <a:p>
            <a:pPr marL="0" indent="0">
              <a:buNone/>
            </a:pPr>
            <a:r>
              <a:rPr lang="cs-CZ" sz="2800" dirty="0" smtClean="0"/>
              <a:t>Tento pojem se začal užívat na konci sedmdesátých let 20.století a označuje vývoj demokratických společností, které se oprostily od velkých ideologií zaměřených do budoucnosti a od různých norem a pravidel přítomnosti.</a:t>
            </a:r>
          </a:p>
          <a:p>
            <a:pPr marL="0" indent="0">
              <a:buNone/>
            </a:pPr>
            <a:r>
              <a:rPr lang="cs-CZ" sz="2800" dirty="0" smtClean="0"/>
              <a:t>Postmoderna tak přinesla osvěžujícího ducha, pojmenovala nové skutečnosti, ale v dnešní době 21.století je mírně zastaralým konceptem.</a:t>
            </a:r>
            <a:endParaRPr lang="cs-CZ" sz="2800" dirty="0"/>
          </a:p>
        </p:txBody>
      </p:sp>
    </p:spTree>
    <p:extLst>
      <p:ext uri="{BB962C8B-B14F-4D97-AF65-F5344CB8AC3E}">
        <p14:creationId xmlns:p14="http://schemas.microsoft.com/office/powerpoint/2010/main" val="39084583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err="1" smtClean="0"/>
              <a:t>Hypermodernita</a:t>
            </a:r>
            <a:endParaRPr lang="cs-CZ" sz="3200" dirty="0"/>
          </a:p>
        </p:txBody>
      </p:sp>
      <p:sp>
        <p:nvSpPr>
          <p:cNvPr id="3" name="Zástupný symbol pro obsah 2"/>
          <p:cNvSpPr>
            <a:spLocks noGrp="1"/>
          </p:cNvSpPr>
          <p:nvPr>
            <p:ph idx="1"/>
          </p:nvPr>
        </p:nvSpPr>
        <p:spPr/>
        <p:txBody>
          <a:bodyPr>
            <a:normAutofit/>
          </a:bodyPr>
          <a:lstStyle/>
          <a:p>
            <a:pPr marL="0" indent="0">
              <a:buNone/>
            </a:pPr>
            <a:r>
              <a:rPr lang="cs-CZ" sz="2800" dirty="0" err="1" smtClean="0"/>
              <a:t>Lipovetsky</a:t>
            </a:r>
            <a:r>
              <a:rPr lang="cs-CZ" sz="2800" dirty="0" smtClean="0"/>
              <a:t> takto označuje současnost. Vyznačuje se především ekonomickou soutěží, rozkvětem technologií a individualismem. Ve všech oblastech je kladen důraz na nutnost neustálé proměny a na výkonnost. Rozvoj je založený na neskromnosti a nadbytku, spěje kupředu nesmírnou rychlostí, vede k narušování pravidel, což je zdrojem chaosu a nerovnováhy na úrovni celé společnosti i jednotlivců. Tento vývoj obsahuje i řadu pozitivních momentů.</a:t>
            </a:r>
            <a:endParaRPr lang="cs-CZ" sz="2800" dirty="0"/>
          </a:p>
        </p:txBody>
      </p:sp>
    </p:spTree>
    <p:extLst>
      <p:ext uri="{BB962C8B-B14F-4D97-AF65-F5344CB8AC3E}">
        <p14:creationId xmlns:p14="http://schemas.microsoft.com/office/powerpoint/2010/main" val="2956564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Úkol</a:t>
            </a:r>
            <a:endParaRPr lang="cs-CZ" sz="3200" dirty="0"/>
          </a:p>
        </p:txBody>
      </p:sp>
      <p:sp>
        <p:nvSpPr>
          <p:cNvPr id="3" name="Zástupný symbol pro obsah 2"/>
          <p:cNvSpPr>
            <a:spLocks noGrp="1"/>
          </p:cNvSpPr>
          <p:nvPr>
            <p:ph idx="1"/>
          </p:nvPr>
        </p:nvSpPr>
        <p:spPr/>
        <p:txBody>
          <a:bodyPr>
            <a:normAutofit/>
          </a:bodyPr>
          <a:lstStyle/>
          <a:p>
            <a:pPr marL="0" indent="0">
              <a:buNone/>
            </a:pPr>
            <a:endParaRPr lang="cs-CZ" sz="2800" dirty="0" smtClean="0"/>
          </a:p>
          <a:p>
            <a:pPr marL="514350" indent="-514350">
              <a:buAutoNum type="alphaLcParenR"/>
            </a:pPr>
            <a:r>
              <a:rPr lang="cs-CZ" sz="2800" dirty="0" smtClean="0"/>
              <a:t>Odkdy se začíná užívat pojem postmodernita a stručně ho vymezte.</a:t>
            </a:r>
          </a:p>
          <a:p>
            <a:pPr marL="514350" indent="-514350">
              <a:buAutoNum type="alphaLcParenR"/>
            </a:pPr>
            <a:r>
              <a:rPr lang="cs-CZ" sz="2800" dirty="0" smtClean="0"/>
              <a:t>Čím se především vyznačuje </a:t>
            </a:r>
            <a:r>
              <a:rPr lang="cs-CZ" sz="2800" dirty="0" err="1" smtClean="0"/>
              <a:t>hypermodernita</a:t>
            </a:r>
            <a:r>
              <a:rPr lang="cs-CZ" sz="2800" dirty="0" smtClean="0"/>
              <a:t> a nač je kladen důraz.</a:t>
            </a:r>
            <a:endParaRPr lang="cs-CZ" sz="2800" dirty="0"/>
          </a:p>
        </p:txBody>
      </p:sp>
    </p:spTree>
    <p:extLst>
      <p:ext uri="{BB962C8B-B14F-4D97-AF65-F5344CB8AC3E}">
        <p14:creationId xmlns:p14="http://schemas.microsoft.com/office/powerpoint/2010/main" val="832788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Změny v hypermoderní společnosti</a:t>
            </a:r>
            <a:endParaRPr lang="cs-CZ" sz="3200" dirty="0"/>
          </a:p>
        </p:txBody>
      </p:sp>
      <p:sp>
        <p:nvSpPr>
          <p:cNvPr id="3" name="Zástupný symbol pro obsah 2"/>
          <p:cNvSpPr>
            <a:spLocks noGrp="1"/>
          </p:cNvSpPr>
          <p:nvPr>
            <p:ph idx="1"/>
          </p:nvPr>
        </p:nvSpPr>
        <p:spPr/>
        <p:txBody>
          <a:bodyPr>
            <a:normAutofit/>
          </a:bodyPr>
          <a:lstStyle/>
          <a:p>
            <a:pPr marL="0" indent="0">
              <a:buNone/>
            </a:pPr>
            <a:r>
              <a:rPr lang="cs-CZ" sz="2800" dirty="0" smtClean="0"/>
              <a:t>Spousta jevů se změnila: rozkvět tržní společnosti a globalizace, větší přijetí lidských práv, nové formy chudoby a sociálního vyloučení, nejistota v oblasti práce, nárůst nejrůznějších obav a konfliktů, války o identitu aj. Stále jasněji se ukazuje, že osobní nezávislost je normou, kterou vyžaduje jedinec i společnost. Zároveň však sílí tlak ze strany profesního života, roste nestálost partnerských svazků, spotřebitelů i voličů. Požitkářský způsob života zůstává, ale už není tak radostný a rozjásaný.</a:t>
            </a:r>
            <a:endParaRPr lang="cs-CZ" sz="2800" dirty="0"/>
          </a:p>
        </p:txBody>
      </p:sp>
    </p:spTree>
    <p:extLst>
      <p:ext uri="{BB962C8B-B14F-4D97-AF65-F5344CB8AC3E}">
        <p14:creationId xmlns:p14="http://schemas.microsoft.com/office/powerpoint/2010/main" val="2542934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Správně odpovězte:</a:t>
            </a:r>
            <a:endParaRPr lang="cs-CZ" sz="3200" dirty="0"/>
          </a:p>
        </p:txBody>
      </p:sp>
      <p:sp>
        <p:nvSpPr>
          <p:cNvPr id="3" name="Zástupný symbol pro obsah 2"/>
          <p:cNvSpPr>
            <a:spLocks noGrp="1"/>
          </p:cNvSpPr>
          <p:nvPr>
            <p:ph idx="1"/>
          </p:nvPr>
        </p:nvSpPr>
        <p:spPr/>
        <p:txBody>
          <a:bodyPr>
            <a:normAutofit/>
          </a:bodyPr>
          <a:lstStyle/>
          <a:p>
            <a:pPr marL="0" indent="0">
              <a:buNone/>
            </a:pPr>
            <a:endParaRPr lang="cs-CZ" sz="2800" dirty="0" smtClean="0"/>
          </a:p>
          <a:p>
            <a:pPr marL="514350" indent="-514350">
              <a:buAutoNum type="alphaLcParenR"/>
            </a:pPr>
            <a:r>
              <a:rPr lang="cs-CZ" sz="2800" dirty="0" smtClean="0"/>
              <a:t>Které společenské jevy se v </a:t>
            </a:r>
            <a:r>
              <a:rPr lang="cs-CZ" sz="2800" dirty="0" err="1" smtClean="0"/>
              <a:t>hypermodernitě</a:t>
            </a:r>
            <a:r>
              <a:rPr lang="cs-CZ" sz="2800" dirty="0" smtClean="0"/>
              <a:t> mění?</a:t>
            </a:r>
          </a:p>
          <a:p>
            <a:pPr marL="514350" indent="-514350">
              <a:buAutoNum type="alphaLcParenR"/>
            </a:pPr>
            <a:r>
              <a:rPr lang="cs-CZ" sz="2800" dirty="0" smtClean="0"/>
              <a:t>Mění se i osobní nezávislost jedince?</a:t>
            </a:r>
            <a:endParaRPr lang="cs-CZ" sz="2800" dirty="0"/>
          </a:p>
        </p:txBody>
      </p:sp>
    </p:spTree>
    <p:extLst>
      <p:ext uri="{BB962C8B-B14F-4D97-AF65-F5344CB8AC3E}">
        <p14:creationId xmlns:p14="http://schemas.microsoft.com/office/powerpoint/2010/main" val="350862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Úpadek hodnot je pouhým mýtem</a:t>
            </a:r>
            <a:endParaRPr lang="cs-CZ" sz="3200" dirty="0"/>
          </a:p>
        </p:txBody>
      </p:sp>
      <p:sp>
        <p:nvSpPr>
          <p:cNvPr id="3" name="Zástupný symbol pro obsah 2"/>
          <p:cNvSpPr>
            <a:spLocks noGrp="1"/>
          </p:cNvSpPr>
          <p:nvPr>
            <p:ph idx="1"/>
          </p:nvPr>
        </p:nvSpPr>
        <p:spPr/>
        <p:txBody>
          <a:bodyPr>
            <a:normAutofit/>
          </a:bodyPr>
          <a:lstStyle/>
          <a:p>
            <a:pPr marL="0" indent="0">
              <a:buNone/>
            </a:pPr>
            <a:r>
              <a:rPr lang="cs-CZ" sz="2800" dirty="0" smtClean="0"/>
              <a:t>Společnost se mění, úzkostný hypermoderní jedinec, zaměřený na požitek, se přesto nestal nihilistou. Nelze vše omezit pouze na materiální výrobu a ekonomickou směnu, společnost musí mít nějakou ideální představu o sobě samé, jinak by neexistovala.</a:t>
            </a:r>
          </a:p>
          <a:p>
            <a:pPr marL="0" indent="0">
              <a:buNone/>
            </a:pPr>
            <a:r>
              <a:rPr lang="cs-CZ" sz="2800" dirty="0" smtClean="0"/>
              <a:t>Je to podmínka vzájemného soužití, která umožňuje jednat společně a mít stejné cíle .</a:t>
            </a:r>
            <a:endParaRPr lang="cs-CZ" sz="2800" dirty="0"/>
          </a:p>
        </p:txBody>
      </p:sp>
    </p:spTree>
    <p:extLst>
      <p:ext uri="{BB962C8B-B14F-4D97-AF65-F5344CB8AC3E}">
        <p14:creationId xmlns:p14="http://schemas.microsoft.com/office/powerpoint/2010/main" val="3708763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 Úpadek hodnot je pouhým mýtem</a:t>
            </a:r>
            <a:endParaRPr lang="cs-CZ" sz="3200" dirty="0"/>
          </a:p>
        </p:txBody>
      </p:sp>
      <p:sp>
        <p:nvSpPr>
          <p:cNvPr id="3" name="Zástupný symbol pro obsah 2"/>
          <p:cNvSpPr>
            <a:spLocks noGrp="1"/>
          </p:cNvSpPr>
          <p:nvPr>
            <p:ph idx="1"/>
          </p:nvPr>
        </p:nvSpPr>
        <p:spPr/>
        <p:txBody>
          <a:bodyPr>
            <a:normAutofit/>
          </a:bodyPr>
          <a:lstStyle/>
          <a:p>
            <a:pPr marL="0" indent="0">
              <a:buNone/>
            </a:pPr>
            <a:r>
              <a:rPr lang="cs-CZ" sz="2800" dirty="0" smtClean="0"/>
              <a:t>Bez hodnotového systému nedokáže růst a reprodukovat se žádné sociální těleso. Z jedné strany individualismus oslabil morální závazky, ze strany druhé přispěl k jejich novému upřednostňování. Morálka a nové podoby altruismu, šířeno médii, nejsou méně skutečné tím, že nejsou povinné.</a:t>
            </a:r>
            <a:endParaRPr lang="cs-CZ" sz="2800" dirty="0"/>
          </a:p>
        </p:txBody>
      </p:sp>
    </p:spTree>
    <p:extLst>
      <p:ext uri="{BB962C8B-B14F-4D97-AF65-F5344CB8AC3E}">
        <p14:creationId xmlns:p14="http://schemas.microsoft.com/office/powerpoint/2010/main" val="1679812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Úkol</a:t>
            </a:r>
            <a:endParaRPr lang="cs-CZ" sz="3200" dirty="0"/>
          </a:p>
        </p:txBody>
      </p:sp>
      <p:sp>
        <p:nvSpPr>
          <p:cNvPr id="3" name="Zástupný symbol pro obsah 2"/>
          <p:cNvSpPr>
            <a:spLocks noGrp="1"/>
          </p:cNvSpPr>
          <p:nvPr>
            <p:ph idx="1"/>
          </p:nvPr>
        </p:nvSpPr>
        <p:spPr/>
        <p:txBody>
          <a:bodyPr/>
          <a:lstStyle/>
          <a:p>
            <a:pPr marL="0" indent="0">
              <a:buNone/>
            </a:pPr>
            <a:endParaRPr lang="cs-CZ" dirty="0" smtClean="0"/>
          </a:p>
          <a:p>
            <a:pPr marL="0" indent="0">
              <a:buNone/>
            </a:pPr>
            <a:r>
              <a:rPr lang="cs-CZ" sz="2800" smtClean="0"/>
              <a:t>Objasněte</a:t>
            </a:r>
            <a:r>
              <a:rPr lang="cs-CZ" sz="2800" dirty="0" smtClean="0"/>
              <a:t>, proč je tzv. úpadek hodnot pouhým mýtem </a:t>
            </a:r>
          </a:p>
          <a:p>
            <a:pPr marL="0" indent="0">
              <a:buNone/>
            </a:pPr>
            <a:r>
              <a:rPr lang="cs-CZ" sz="2800" dirty="0" smtClean="0"/>
              <a:t>(a opakovaným mýtem).</a:t>
            </a:r>
            <a:endParaRPr lang="cs-CZ" sz="2800" dirty="0"/>
          </a:p>
        </p:txBody>
      </p:sp>
    </p:spTree>
    <p:extLst>
      <p:ext uri="{BB962C8B-B14F-4D97-AF65-F5344CB8AC3E}">
        <p14:creationId xmlns:p14="http://schemas.microsoft.com/office/powerpoint/2010/main" val="716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Označení </a:t>
            </a:r>
            <a:r>
              <a:rPr lang="cs-CZ" sz="3200" dirty="0" err="1" smtClean="0"/>
              <a:t>hyperkonzumní</a:t>
            </a:r>
            <a:endParaRPr lang="cs-CZ" sz="3200" dirty="0"/>
          </a:p>
        </p:txBody>
      </p:sp>
      <p:sp>
        <p:nvSpPr>
          <p:cNvPr id="3" name="Zástupný symbol pro obsah 2"/>
          <p:cNvSpPr>
            <a:spLocks noGrp="1"/>
          </p:cNvSpPr>
          <p:nvPr>
            <p:ph idx="1"/>
          </p:nvPr>
        </p:nvSpPr>
        <p:spPr/>
        <p:txBody>
          <a:bodyPr>
            <a:normAutofit/>
          </a:bodyPr>
          <a:lstStyle/>
          <a:p>
            <a:pPr marL="0" indent="0">
              <a:buNone/>
            </a:pPr>
            <a:r>
              <a:rPr lang="cs-CZ" sz="2800" dirty="0" smtClean="0"/>
              <a:t>Došlo k rozmachu spotřeby (konzumu), která je založena spíše na zkušenostech či pocitech než na společenském postavení. Spotřebu zaměřujeme více sami na sebe (zdraví, odpočinek, kondice, vzrušení, cestování). Příkladem je rozvoj některých velkých spotřebitelských odvětví, například zdravotnický průmysl, turismus aj.</a:t>
            </a:r>
            <a:endParaRPr lang="cs-CZ" sz="2800" dirty="0"/>
          </a:p>
        </p:txBody>
      </p:sp>
    </p:spTree>
    <p:extLst>
      <p:ext uri="{BB962C8B-B14F-4D97-AF65-F5344CB8AC3E}">
        <p14:creationId xmlns:p14="http://schemas.microsoft.com/office/powerpoint/2010/main" val="22682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Označení </a:t>
            </a:r>
            <a:r>
              <a:rPr lang="cs-CZ" sz="3200" dirty="0" err="1" smtClean="0"/>
              <a:t>hyperkonzumní</a:t>
            </a:r>
            <a:endParaRPr lang="cs-CZ" sz="3200" dirty="0"/>
          </a:p>
        </p:txBody>
      </p:sp>
      <p:sp>
        <p:nvSpPr>
          <p:cNvPr id="3" name="Zástupný symbol pro obsah 2"/>
          <p:cNvSpPr>
            <a:spLocks noGrp="1"/>
          </p:cNvSpPr>
          <p:nvPr>
            <p:ph idx="1"/>
          </p:nvPr>
        </p:nvSpPr>
        <p:spPr/>
        <p:txBody>
          <a:bodyPr>
            <a:normAutofit/>
          </a:bodyPr>
          <a:lstStyle/>
          <a:p>
            <a:pPr marL="0" indent="0">
              <a:buNone/>
            </a:pPr>
            <a:r>
              <a:rPr lang="cs-CZ" sz="2800" dirty="0" smtClean="0"/>
              <a:t>Při spotřebě dnes vyhledáváme především prožitek, emocionální slast a požitek, který se neváže ani tak na společenské postavení jako na samotný zážitek potěšení z něčeho nového. Skrze ,,věci“ se tak ve skutečnosti vyjadřuje nový vztah k sobě samému, jako bychom měli strach, že ustrneme. Děsí nás představa nudného opakování a stárnutí. Kupujeme si tak malý kousek obnovení našeho každodenního života.</a:t>
            </a:r>
            <a:endParaRPr lang="cs-CZ" sz="2800" dirty="0"/>
          </a:p>
        </p:txBody>
      </p:sp>
    </p:spTree>
    <p:extLst>
      <p:ext uri="{BB962C8B-B14F-4D97-AF65-F5344CB8AC3E}">
        <p14:creationId xmlns:p14="http://schemas.microsoft.com/office/powerpoint/2010/main" val="2765435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K číslu přiřaďte správné písmeno:</a:t>
            </a:r>
            <a:br>
              <a:rPr lang="cs-CZ" sz="3200" dirty="0" smtClean="0"/>
            </a:br>
            <a:endParaRPr lang="cs-CZ" sz="3200" dirty="0"/>
          </a:p>
        </p:txBody>
      </p:sp>
      <p:sp>
        <p:nvSpPr>
          <p:cNvPr id="3" name="Zástupný symbol pro obsah 2"/>
          <p:cNvSpPr>
            <a:spLocks noGrp="1"/>
          </p:cNvSpPr>
          <p:nvPr>
            <p:ph idx="1"/>
          </p:nvPr>
        </p:nvSpPr>
        <p:spPr/>
        <p:txBody>
          <a:bodyPr>
            <a:normAutofit lnSpcReduction="10000"/>
          </a:bodyPr>
          <a:lstStyle/>
          <a:p>
            <a:pPr marL="0" indent="0">
              <a:buNone/>
            </a:pPr>
            <a:r>
              <a:rPr lang="cs-CZ" sz="2800" b="1" dirty="0" smtClean="0"/>
              <a:t>1</a:t>
            </a:r>
            <a:r>
              <a:rPr lang="cs-CZ" sz="2800" dirty="0" smtClean="0"/>
              <a:t>  postmodernita  </a:t>
            </a:r>
            <a:r>
              <a:rPr lang="cs-CZ" sz="2800" b="1" dirty="0" smtClean="0"/>
              <a:t>2</a:t>
            </a:r>
            <a:r>
              <a:rPr lang="cs-CZ" sz="2800" dirty="0" smtClean="0"/>
              <a:t> </a:t>
            </a:r>
            <a:r>
              <a:rPr lang="cs-CZ" sz="2800" dirty="0" err="1" smtClean="0"/>
              <a:t>hyperkonzumní</a:t>
            </a:r>
            <a:r>
              <a:rPr lang="cs-CZ" sz="2800" dirty="0" smtClean="0"/>
              <a:t>  </a:t>
            </a:r>
            <a:r>
              <a:rPr lang="cs-CZ" sz="2800" b="1" dirty="0" smtClean="0"/>
              <a:t>3</a:t>
            </a:r>
            <a:r>
              <a:rPr lang="cs-CZ" sz="2800" dirty="0" smtClean="0"/>
              <a:t> vlivy na osobní nezávislost   </a:t>
            </a:r>
            <a:r>
              <a:rPr lang="cs-CZ" sz="2800" b="1" dirty="0" smtClean="0"/>
              <a:t>4</a:t>
            </a:r>
            <a:r>
              <a:rPr lang="cs-CZ" sz="2800" dirty="0" smtClean="0"/>
              <a:t> </a:t>
            </a:r>
            <a:r>
              <a:rPr lang="cs-CZ" sz="2800" dirty="0" err="1" smtClean="0"/>
              <a:t>hypermodernita</a:t>
            </a:r>
            <a:endParaRPr lang="cs-CZ" sz="2800" dirty="0" smtClean="0"/>
          </a:p>
          <a:p>
            <a:pPr marL="0" indent="0">
              <a:buNone/>
            </a:pPr>
            <a:r>
              <a:rPr lang="cs-CZ" sz="2800" b="1" dirty="0" smtClean="0"/>
              <a:t>A</a:t>
            </a:r>
            <a:r>
              <a:rPr lang="cs-CZ" sz="2800" dirty="0" smtClean="0"/>
              <a:t>  rozvoj ekonomické soutěže, rozkvět technologií a individualismus</a:t>
            </a:r>
          </a:p>
          <a:p>
            <a:pPr marL="0" indent="0">
              <a:buNone/>
            </a:pPr>
            <a:r>
              <a:rPr lang="cs-CZ" sz="2800" b="1" dirty="0" smtClean="0"/>
              <a:t>B</a:t>
            </a:r>
            <a:r>
              <a:rPr lang="cs-CZ" sz="2800" dirty="0" smtClean="0"/>
              <a:t>  je ovlivňována tlakem ze strany profesního života, nestálostí partnerství, spotřebitelů aj.</a:t>
            </a:r>
          </a:p>
          <a:p>
            <a:pPr marL="0" indent="0">
              <a:buNone/>
            </a:pPr>
            <a:r>
              <a:rPr lang="cs-CZ" sz="2800" b="1" dirty="0" smtClean="0"/>
              <a:t>C</a:t>
            </a:r>
            <a:r>
              <a:rPr lang="cs-CZ" sz="2800" dirty="0" smtClean="0"/>
              <a:t>  označení pro vývoj demokratických společností na konci sedmdesátých let 20.století</a:t>
            </a:r>
          </a:p>
          <a:p>
            <a:pPr marL="0" indent="0">
              <a:buNone/>
            </a:pPr>
            <a:r>
              <a:rPr lang="cs-CZ" sz="2800" b="1" dirty="0" smtClean="0"/>
              <a:t>D</a:t>
            </a:r>
            <a:r>
              <a:rPr lang="cs-CZ" sz="2800" dirty="0" smtClean="0"/>
              <a:t>  zaměření spotřeby na sebe, růst spotřebitelských odvětví</a:t>
            </a:r>
          </a:p>
          <a:p>
            <a:pPr marL="0" indent="0">
              <a:buNone/>
            </a:pPr>
            <a:endParaRPr lang="cs-CZ" sz="2800" dirty="0"/>
          </a:p>
          <a:p>
            <a:pPr marL="0" indent="0">
              <a:buNone/>
            </a:pPr>
            <a:endParaRPr lang="cs-CZ" sz="2800" dirty="0"/>
          </a:p>
        </p:txBody>
      </p:sp>
    </p:spTree>
    <p:extLst>
      <p:ext uri="{BB962C8B-B14F-4D97-AF65-F5344CB8AC3E}">
        <p14:creationId xmlns:p14="http://schemas.microsoft.com/office/powerpoint/2010/main" val="2068262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Kontrola správných výsledků:</a:t>
            </a:r>
            <a:endParaRPr lang="cs-CZ" sz="3200" dirty="0"/>
          </a:p>
        </p:txBody>
      </p:sp>
      <p:sp>
        <p:nvSpPr>
          <p:cNvPr id="3" name="Zástupný symbol pro obsah 2"/>
          <p:cNvSpPr>
            <a:spLocks noGrp="1"/>
          </p:cNvSpPr>
          <p:nvPr>
            <p:ph idx="1"/>
          </p:nvPr>
        </p:nvSpPr>
        <p:spPr/>
        <p:txBody>
          <a:bodyPr>
            <a:normAutofit/>
          </a:bodyPr>
          <a:lstStyle/>
          <a:p>
            <a:pPr marL="0" indent="0">
              <a:buNone/>
            </a:pPr>
            <a:endParaRPr lang="cs-CZ" sz="2800" dirty="0" smtClean="0"/>
          </a:p>
          <a:p>
            <a:pPr marL="0" indent="0">
              <a:buNone/>
            </a:pPr>
            <a:endParaRPr lang="cs-CZ" sz="2800" dirty="0"/>
          </a:p>
          <a:p>
            <a:pPr marL="0" indent="0">
              <a:buNone/>
            </a:pPr>
            <a:r>
              <a:rPr lang="cs-CZ" sz="2800" smtClean="0"/>
              <a:t>1C    2D    4A   3B</a:t>
            </a:r>
            <a:endParaRPr lang="cs-CZ" sz="2800"/>
          </a:p>
        </p:txBody>
      </p:sp>
    </p:spTree>
    <p:extLst>
      <p:ext uri="{BB962C8B-B14F-4D97-AF65-F5344CB8AC3E}">
        <p14:creationId xmlns:p14="http://schemas.microsoft.com/office/powerpoint/2010/main" val="23410598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Zdroje</a:t>
            </a:r>
            <a:endParaRPr lang="cs-CZ" dirty="0"/>
          </a:p>
        </p:txBody>
      </p:sp>
      <p:sp>
        <p:nvSpPr>
          <p:cNvPr id="3" name="Zástupný symbol pro obsah 2"/>
          <p:cNvSpPr>
            <a:spLocks noGrp="1"/>
          </p:cNvSpPr>
          <p:nvPr>
            <p:ph idx="1"/>
          </p:nvPr>
        </p:nvSpPr>
        <p:spPr/>
        <p:txBody>
          <a:bodyPr>
            <a:normAutofit fontScale="62500" lnSpcReduction="20000"/>
          </a:bodyPr>
          <a:lstStyle/>
          <a:p>
            <a:r>
              <a:rPr lang="cs-CZ" dirty="0" smtClean="0"/>
              <a:t>BURUMA</a:t>
            </a:r>
            <a:r>
              <a:rPr lang="cs-CZ" dirty="0"/>
              <a:t>, Ian. </a:t>
            </a:r>
            <a:r>
              <a:rPr lang="cs-CZ" i="1" dirty="0"/>
              <a:t>Krocení bohů: náboženství a demokracie na třech kontinentech</a:t>
            </a:r>
            <a:r>
              <a:rPr lang="cs-CZ" dirty="0"/>
              <a:t>. Vyd. 1. Překlad Daniel Micka. Praha: Academia, 2012, 121 s. XXI. století, sv. 15. ISBN 978-802-0020-406</a:t>
            </a:r>
            <a:r>
              <a:rPr lang="cs-CZ" dirty="0" smtClean="0"/>
              <a:t>.</a:t>
            </a:r>
          </a:p>
          <a:p>
            <a:r>
              <a:rPr lang="cs-CZ" dirty="0"/>
              <a:t>LIPOVETSKY, </a:t>
            </a:r>
            <a:r>
              <a:rPr lang="cs-CZ" dirty="0" err="1"/>
              <a:t>Gilles</a:t>
            </a:r>
            <a:r>
              <a:rPr lang="cs-CZ" dirty="0"/>
              <a:t> a Sébastien CHARLES. </a:t>
            </a:r>
            <a:r>
              <a:rPr lang="cs-CZ" i="1" dirty="0"/>
              <a:t>Hypermoderní doba: od požitku k úzkosti</a:t>
            </a:r>
            <a:r>
              <a:rPr lang="cs-CZ" dirty="0"/>
              <a:t>. V českém jazyce vyd. 1. Překlad Daniel Micka. Praha: Prostor, 2013, 144 s. Střed (Prostor), sv. 15. ISBN 978-80-7260-283-4</a:t>
            </a:r>
            <a:r>
              <a:rPr lang="cs-CZ" dirty="0" smtClean="0"/>
              <a:t>.</a:t>
            </a:r>
          </a:p>
          <a:p>
            <a:r>
              <a:rPr lang="cs-CZ" dirty="0"/>
              <a:t>JUVIN, </a:t>
            </a:r>
            <a:r>
              <a:rPr lang="cs-CZ" dirty="0" err="1"/>
              <a:t>Hervé</a:t>
            </a:r>
            <a:r>
              <a:rPr lang="cs-CZ" dirty="0"/>
              <a:t> a </a:t>
            </a:r>
            <a:r>
              <a:rPr lang="cs-CZ" dirty="0" err="1"/>
              <a:t>Gilles</a:t>
            </a:r>
            <a:r>
              <a:rPr lang="cs-CZ" dirty="0"/>
              <a:t> LIPOVETSKY. </a:t>
            </a:r>
            <a:r>
              <a:rPr lang="cs-CZ" i="1" dirty="0"/>
              <a:t>Globalizovaný západ: polemika o planetární kultuře</a:t>
            </a:r>
            <a:r>
              <a:rPr lang="cs-CZ" dirty="0"/>
              <a:t>. V českém jazyce vyd. 1. Překlad Martin Pokorný. Praha: Prostor, 2012, 231 s. Střed (Prostor), 102. sv. ISBN 978-807-2602-650</a:t>
            </a:r>
            <a:r>
              <a:rPr lang="cs-CZ" dirty="0" smtClean="0"/>
              <a:t>.</a:t>
            </a:r>
          </a:p>
          <a:p>
            <a:r>
              <a:rPr lang="cs-CZ" dirty="0"/>
              <a:t>KELLER, Jan a Petr NOVOTNÝ. </a:t>
            </a:r>
            <a:r>
              <a:rPr lang="cs-CZ" i="1" dirty="0"/>
              <a:t>Úvod do filozofie, sociologie a psychologie: nové pohledy společenských věd : učebnice pro studenty gymnázií a zájemce o vysokoškolské humanitní vzdělávání</a:t>
            </a:r>
            <a:r>
              <a:rPr lang="cs-CZ" dirty="0"/>
              <a:t>. Vyd. 1. Překlad Martin Pokorný. Ilustrace Vladimír </a:t>
            </a:r>
            <a:r>
              <a:rPr lang="cs-CZ" dirty="0" err="1"/>
              <a:t>Renčín</a:t>
            </a:r>
            <a:r>
              <a:rPr lang="cs-CZ" dirty="0"/>
              <a:t>. Liberec: Dialog, 2008, 219 s. Střed (Prostor), 102. sv. ISBN 978-808-6761-817.</a:t>
            </a:r>
          </a:p>
        </p:txBody>
      </p:sp>
    </p:spTree>
    <p:extLst>
      <p:ext uri="{BB962C8B-B14F-4D97-AF65-F5344CB8AC3E}">
        <p14:creationId xmlns:p14="http://schemas.microsoft.com/office/powerpoint/2010/main" val="476571988"/>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TotalTime>
  <Words>757</Words>
  <Application>Microsoft Office PowerPoint</Application>
  <PresentationFormat>Předvádění na obrazovce (4:3)</PresentationFormat>
  <Paragraphs>70</Paragraphs>
  <Slides>16</Slides>
  <Notes>0</Notes>
  <HiddenSlides>0</HiddenSlides>
  <MMClips>0</MMClips>
  <ScaleCrop>false</ScaleCrop>
  <HeadingPairs>
    <vt:vector size="6" baseType="variant">
      <vt:variant>
        <vt:lpstr>Použitá písma</vt:lpstr>
      </vt:variant>
      <vt:variant>
        <vt:i4>2</vt:i4>
      </vt:variant>
      <vt:variant>
        <vt:lpstr>Motiv</vt:lpstr>
      </vt:variant>
      <vt:variant>
        <vt:i4>1</vt:i4>
      </vt:variant>
      <vt:variant>
        <vt:lpstr>Nadpisy snímků</vt:lpstr>
      </vt:variant>
      <vt:variant>
        <vt:i4>16</vt:i4>
      </vt:variant>
    </vt:vector>
  </HeadingPairs>
  <TitlesOfParts>
    <vt:vector size="19" baseType="lpstr">
      <vt:lpstr>Arial</vt:lpstr>
      <vt:lpstr>Calibri</vt:lpstr>
      <vt:lpstr>Motiv systému Office</vt:lpstr>
      <vt:lpstr>Prezentace aplikace PowerPoint</vt:lpstr>
      <vt:lpstr>Hypermoderní doba</vt:lpstr>
      <vt:lpstr>Gilles Lipovetsky</vt:lpstr>
      <vt:lpstr>Postmodernita</vt:lpstr>
      <vt:lpstr>Hypermodernita</vt:lpstr>
      <vt:lpstr>Úkol</vt:lpstr>
      <vt:lpstr>Změny v hypermoderní společnosti</vt:lpstr>
      <vt:lpstr>Správně odpovězte:</vt:lpstr>
      <vt:lpstr>Úpadek hodnot je pouhým mýtem</vt:lpstr>
      <vt:lpstr> Úpadek hodnot je pouhým mýtem</vt:lpstr>
      <vt:lpstr>Úkol</vt:lpstr>
      <vt:lpstr>Označení hyperkonzumní</vt:lpstr>
      <vt:lpstr>Označení hyperkonzumní</vt:lpstr>
      <vt:lpstr>K číslu přiřaďte správné písmeno: </vt:lpstr>
      <vt:lpstr>Kontrola správných výsledků:</vt:lpstr>
      <vt:lpstr>Zdroje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Hypermoderní doba</dc:title>
  <dc:creator>Jana Trčková</dc:creator>
  <cp:lastModifiedBy>Fismol Tomáš</cp:lastModifiedBy>
  <cp:revision>19</cp:revision>
  <dcterms:created xsi:type="dcterms:W3CDTF">2014-01-03T12:48:31Z</dcterms:created>
  <dcterms:modified xsi:type="dcterms:W3CDTF">2014-05-14T07:45:30Z</dcterms:modified>
</cp:coreProperties>
</file>