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 id="268"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B2B910A-75D0-4AD6-8AB1-E8B4F3D8093D}"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742857-BEDA-41AA-BAD9-D9B0C0614C13}" type="slidenum">
              <a:rPr lang="cs-CZ" smtClean="0"/>
              <a:t>‹#›</a:t>
            </a:fld>
            <a:endParaRPr lang="cs-CZ"/>
          </a:p>
        </p:txBody>
      </p:sp>
    </p:spTree>
    <p:extLst>
      <p:ext uri="{BB962C8B-B14F-4D97-AF65-F5344CB8AC3E}">
        <p14:creationId xmlns:p14="http://schemas.microsoft.com/office/powerpoint/2010/main" val="4059560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B2B910A-75D0-4AD6-8AB1-E8B4F3D8093D}"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742857-BEDA-41AA-BAD9-D9B0C0614C13}" type="slidenum">
              <a:rPr lang="cs-CZ" smtClean="0"/>
              <a:t>‹#›</a:t>
            </a:fld>
            <a:endParaRPr lang="cs-CZ"/>
          </a:p>
        </p:txBody>
      </p:sp>
    </p:spTree>
    <p:extLst>
      <p:ext uri="{BB962C8B-B14F-4D97-AF65-F5344CB8AC3E}">
        <p14:creationId xmlns:p14="http://schemas.microsoft.com/office/powerpoint/2010/main" val="31414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B2B910A-75D0-4AD6-8AB1-E8B4F3D8093D}"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742857-BEDA-41AA-BAD9-D9B0C0614C13}" type="slidenum">
              <a:rPr lang="cs-CZ" smtClean="0"/>
              <a:t>‹#›</a:t>
            </a:fld>
            <a:endParaRPr lang="cs-CZ"/>
          </a:p>
        </p:txBody>
      </p:sp>
    </p:spTree>
    <p:extLst>
      <p:ext uri="{BB962C8B-B14F-4D97-AF65-F5344CB8AC3E}">
        <p14:creationId xmlns:p14="http://schemas.microsoft.com/office/powerpoint/2010/main" val="1801896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B2B910A-75D0-4AD6-8AB1-E8B4F3D8093D}" type="datetimeFigureOut">
              <a:rPr lang="cs-CZ" smtClean="0"/>
              <a:t>14. 5. 2014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D742857-BEDA-41AA-BAD9-D9B0C0614C13}" type="slidenum">
              <a:rPr lang="cs-CZ" smtClean="0"/>
              <a:t>‹#›</a:t>
            </a:fld>
            <a:endParaRPr lang="cs-CZ"/>
          </a:p>
        </p:txBody>
      </p:sp>
    </p:spTree>
    <p:extLst>
      <p:ext uri="{BB962C8B-B14F-4D97-AF65-F5344CB8AC3E}">
        <p14:creationId xmlns:p14="http://schemas.microsoft.com/office/powerpoint/2010/main" val="2993303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B2B910A-75D0-4AD6-8AB1-E8B4F3D8093D}" type="datetimeFigureOut">
              <a:rPr lang="cs-CZ" smtClean="0"/>
              <a:t>14. 5. 2014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D742857-BEDA-41AA-BAD9-D9B0C0614C13}" type="slidenum">
              <a:rPr lang="cs-CZ" smtClean="0"/>
              <a:t>‹#›</a:t>
            </a:fld>
            <a:endParaRPr lang="cs-CZ"/>
          </a:p>
        </p:txBody>
      </p:sp>
    </p:spTree>
    <p:extLst>
      <p:ext uri="{BB962C8B-B14F-4D97-AF65-F5344CB8AC3E}">
        <p14:creationId xmlns:p14="http://schemas.microsoft.com/office/powerpoint/2010/main" val="3814186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B2B910A-75D0-4AD6-8AB1-E8B4F3D8093D}" type="datetimeFigureOut">
              <a:rPr lang="cs-CZ" smtClean="0"/>
              <a:t>14. 5. 2014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D742857-BEDA-41AA-BAD9-D9B0C0614C13}" type="slidenum">
              <a:rPr lang="cs-CZ" smtClean="0"/>
              <a:t>‹#›</a:t>
            </a:fld>
            <a:endParaRPr lang="cs-CZ"/>
          </a:p>
        </p:txBody>
      </p:sp>
    </p:spTree>
    <p:extLst>
      <p:ext uri="{BB962C8B-B14F-4D97-AF65-F5344CB8AC3E}">
        <p14:creationId xmlns:p14="http://schemas.microsoft.com/office/powerpoint/2010/main" val="2986972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B2B910A-75D0-4AD6-8AB1-E8B4F3D8093D}" type="datetimeFigureOut">
              <a:rPr lang="cs-CZ" smtClean="0"/>
              <a:t>14. 5. 2014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D742857-BEDA-41AA-BAD9-D9B0C0614C13}" type="slidenum">
              <a:rPr lang="cs-CZ" smtClean="0"/>
              <a:t>‹#›</a:t>
            </a:fld>
            <a:endParaRPr lang="cs-CZ"/>
          </a:p>
        </p:txBody>
      </p:sp>
    </p:spTree>
    <p:extLst>
      <p:ext uri="{BB962C8B-B14F-4D97-AF65-F5344CB8AC3E}">
        <p14:creationId xmlns:p14="http://schemas.microsoft.com/office/powerpoint/2010/main" val="454596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B2B910A-75D0-4AD6-8AB1-E8B4F3D8093D}" type="datetimeFigureOut">
              <a:rPr lang="cs-CZ" smtClean="0"/>
              <a:t>14. 5. 2014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D742857-BEDA-41AA-BAD9-D9B0C0614C13}" type="slidenum">
              <a:rPr lang="cs-CZ" smtClean="0"/>
              <a:t>‹#›</a:t>
            </a:fld>
            <a:endParaRPr lang="cs-CZ"/>
          </a:p>
        </p:txBody>
      </p:sp>
    </p:spTree>
    <p:extLst>
      <p:ext uri="{BB962C8B-B14F-4D97-AF65-F5344CB8AC3E}">
        <p14:creationId xmlns:p14="http://schemas.microsoft.com/office/powerpoint/2010/main" val="1697979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B2B910A-75D0-4AD6-8AB1-E8B4F3D8093D}" type="datetimeFigureOut">
              <a:rPr lang="cs-CZ" smtClean="0"/>
              <a:t>14. 5. 2014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D742857-BEDA-41AA-BAD9-D9B0C0614C13}" type="slidenum">
              <a:rPr lang="cs-CZ" smtClean="0"/>
              <a:t>‹#›</a:t>
            </a:fld>
            <a:endParaRPr lang="cs-CZ"/>
          </a:p>
        </p:txBody>
      </p:sp>
    </p:spTree>
    <p:extLst>
      <p:ext uri="{BB962C8B-B14F-4D97-AF65-F5344CB8AC3E}">
        <p14:creationId xmlns:p14="http://schemas.microsoft.com/office/powerpoint/2010/main" val="1883018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B2B910A-75D0-4AD6-8AB1-E8B4F3D8093D}"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742857-BEDA-41AA-BAD9-D9B0C0614C13}" type="slidenum">
              <a:rPr lang="cs-CZ" smtClean="0"/>
              <a:t>‹#›</a:t>
            </a:fld>
            <a:endParaRPr lang="cs-CZ"/>
          </a:p>
        </p:txBody>
      </p:sp>
    </p:spTree>
    <p:extLst>
      <p:ext uri="{BB962C8B-B14F-4D97-AF65-F5344CB8AC3E}">
        <p14:creationId xmlns:p14="http://schemas.microsoft.com/office/powerpoint/2010/main" val="4083716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B2B910A-75D0-4AD6-8AB1-E8B4F3D8093D}" type="datetimeFigureOut">
              <a:rPr lang="cs-CZ" smtClean="0"/>
              <a:t>14. 5. 2014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742857-BEDA-41AA-BAD9-D9B0C0614C13}" type="slidenum">
              <a:rPr lang="cs-CZ" smtClean="0"/>
              <a:t>‹#›</a:t>
            </a:fld>
            <a:endParaRPr lang="cs-CZ"/>
          </a:p>
        </p:txBody>
      </p:sp>
    </p:spTree>
    <p:extLst>
      <p:ext uri="{BB962C8B-B14F-4D97-AF65-F5344CB8AC3E}">
        <p14:creationId xmlns:p14="http://schemas.microsoft.com/office/powerpoint/2010/main" val="3484043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2B910A-75D0-4AD6-8AB1-E8B4F3D8093D}" type="datetimeFigureOut">
              <a:rPr lang="cs-CZ" smtClean="0"/>
              <a:t>14. 5. 2014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742857-BEDA-41AA-BAD9-D9B0C0614C13}" type="slidenum">
              <a:rPr lang="cs-CZ" smtClean="0"/>
              <a:t>‹#›</a:t>
            </a:fld>
            <a:endParaRPr lang="cs-CZ"/>
          </a:p>
        </p:txBody>
      </p:sp>
    </p:spTree>
    <p:extLst>
      <p:ext uri="{BB962C8B-B14F-4D97-AF65-F5344CB8AC3E}">
        <p14:creationId xmlns:p14="http://schemas.microsoft.com/office/powerpoint/2010/main" val="3775614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40" name="Group 192"/>
          <p:cNvGraphicFramePr>
            <a:graphicFrameLocks noGrp="1"/>
          </p:cNvGraphicFramePr>
          <p:nvPr>
            <p:extLst>
              <p:ext uri="{D42A27DB-BD31-4B8C-83A1-F6EECF244321}">
                <p14:modId xmlns:p14="http://schemas.microsoft.com/office/powerpoint/2010/main" val="1540491608"/>
              </p:ext>
            </p:extLst>
          </p:nvPr>
        </p:nvGraphicFramePr>
        <p:xfrm>
          <a:off x="1368425" y="620688"/>
          <a:ext cx="6407150" cy="4659345"/>
        </p:xfrm>
        <a:graphic>
          <a:graphicData uri="http://schemas.openxmlformats.org/drawingml/2006/table">
            <a:tbl>
              <a:tblPr/>
              <a:tblGrid>
                <a:gridCol w="1316034"/>
                <a:gridCol w="5091116"/>
              </a:tblGrid>
              <a:tr h="676088">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DIGITÁLNÍ UČEBNÍ MATERIÁL</a:t>
                      </a:r>
                      <a:endParaRPr kumimoji="0" lang="cs-CZ" sz="18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r h="27932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Číslo projektu</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CZ.1.07/1.5.00/34.0967 </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projektu</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Zlepšení podmínek pro vzdělávání na MGO</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školy</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Matiční gymnázium Ostrava,Dr. Šmerala 25/2565, 728 04, Ostrava</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5673">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materiálu</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Homo </a:t>
                      </a:r>
                      <a:r>
                        <a:rPr kumimoji="0" lang="cs-CZ" sz="1200" b="0" i="0" u="none" strike="noStrike" cap="none" normalizeH="0" baseline="0" dirty="0" err="1" smtClean="0">
                          <a:ln>
                            <a:noFill/>
                          </a:ln>
                          <a:solidFill>
                            <a:schemeClr val="tx1"/>
                          </a:solidFill>
                          <a:effectLst/>
                          <a:latin typeface="Arial" charset="0"/>
                          <a:cs typeface="Arial" charset="0"/>
                        </a:rPr>
                        <a:t>consomericus</a:t>
                      </a:r>
                      <a:endParaRPr kumimoji="0" lang="cs-CZ" sz="12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Autor</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Jana Trčková</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Tematický okruh</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ZSV - Člověk ve společnosti a jako jedinec</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Ročník</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2.ročník</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Vytvořeno</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5.1.2014</a:t>
                      </a:r>
                      <a:endParaRPr kumimoji="0" lang="cs-CZ" sz="1200" b="0" i="0" u="none" strike="noStrike" cap="none" normalizeH="0" baseline="0" dirty="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22919">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Anotace</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Cílem těchto pracovních listů je ukázat a popsat podstatné rysy současné doby a co nejvíce je konkretizovat na jevech soudobé </a:t>
                      </a:r>
                      <a:r>
                        <a:rPr kumimoji="0" lang="cs-CZ" sz="1200" b="0" i="0" u="none" strike="noStrike" cap="none" normalizeH="0" baseline="0" smtClean="0">
                          <a:ln>
                            <a:noFill/>
                          </a:ln>
                          <a:solidFill>
                            <a:schemeClr val="tx1"/>
                          </a:solidFill>
                          <a:effectLst/>
                          <a:latin typeface="Arial" charset="0"/>
                          <a:cs typeface="Arial" charset="0"/>
                        </a:rPr>
                        <a:t>společnosti. Zaměřují </a:t>
                      </a:r>
                      <a:r>
                        <a:rPr kumimoji="0" lang="cs-CZ" sz="1200" b="0" i="0" u="none" strike="noStrike" cap="none" normalizeH="0" baseline="0" dirty="0" smtClean="0">
                          <a:ln>
                            <a:noFill/>
                          </a:ln>
                          <a:solidFill>
                            <a:schemeClr val="tx1"/>
                          </a:solidFill>
                          <a:effectLst/>
                          <a:latin typeface="Arial" charset="0"/>
                          <a:cs typeface="Arial" charset="0"/>
                        </a:rPr>
                        <a:t>se hlavně na jev všeobecné spotřeby a </a:t>
                      </a:r>
                      <a:r>
                        <a:rPr kumimoji="0" lang="cs-CZ" sz="1200" b="0" i="0" u="none" strike="noStrike" cap="none" normalizeH="0" baseline="0" dirty="0" err="1" smtClean="0">
                          <a:ln>
                            <a:noFill/>
                          </a:ln>
                          <a:solidFill>
                            <a:schemeClr val="tx1"/>
                          </a:solidFill>
                          <a:effectLst/>
                          <a:latin typeface="Arial" charset="0"/>
                          <a:cs typeface="Arial" charset="0"/>
                        </a:rPr>
                        <a:t>hypermodernitu</a:t>
                      </a:r>
                      <a:r>
                        <a:rPr kumimoji="0" lang="cs-CZ" sz="1200" b="0" i="0" u="none" strike="noStrike" cap="none" normalizeH="0" baseline="0" dirty="0" smtClean="0">
                          <a:ln>
                            <a:noFill/>
                          </a:ln>
                          <a:solidFill>
                            <a:schemeClr val="tx1"/>
                          </a:solidFill>
                          <a:effectLst/>
                          <a:latin typeface="Arial" charset="0"/>
                          <a:cs typeface="Arial" charset="0"/>
                        </a:rPr>
                        <a:t>.</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40043">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Metodický pokyn</a:t>
                      </a:r>
                      <a:endParaRPr kumimoji="0" lang="cs-CZ" sz="1800" b="0" i="0" u="none" strike="noStrike" cap="none" normalizeH="0" baseline="0" smtClean="0">
                        <a:ln>
                          <a:noFill/>
                        </a:ln>
                        <a:solidFill>
                          <a:schemeClr val="tx1"/>
                        </a:solidFill>
                        <a:effectLst/>
                        <a:latin typeface="Arial" charset="0"/>
                        <a:cs typeface="Arial" charset="0"/>
                      </a:endParaRP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Studenti mohou s předloženým materiálem smysluplně pracovat až po probrání základů sociologie. Jednotlivé úkoly pak slouží k procvičení a k nalezení širších souvislostí v celku základů společenských věd.</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24">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Pokud není uvedeno jinak, použitý materiál je z vlastních zdrojů autora. </a:t>
                      </a:r>
                    </a:p>
                  </a:txBody>
                  <a:tcPr marT="45708" marB="45708"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208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0350" y="5372100"/>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2090" name="Picture 190" descr="http://profile.ak.fbcdn.net/hprofile-ak-snc6/276521_333727723392674_859061856_q.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2949" y="692696"/>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78168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Homo </a:t>
            </a:r>
            <a:r>
              <a:rPr lang="cs-CZ" dirty="0" err="1" smtClean="0"/>
              <a:t>consomericus</a:t>
            </a:r>
            <a:endParaRPr lang="cs-CZ" dirty="0"/>
          </a:p>
        </p:txBody>
      </p:sp>
      <p:sp>
        <p:nvSpPr>
          <p:cNvPr id="3" name="Podnadpis 2"/>
          <p:cNvSpPr>
            <a:spLocks noGrp="1"/>
          </p:cNvSpPr>
          <p:nvPr>
            <p:ph type="subTitle" idx="1"/>
          </p:nvPr>
        </p:nvSpPr>
        <p:spPr/>
        <p:txBody>
          <a:bodyPr/>
          <a:lstStyle/>
          <a:p>
            <a:r>
              <a:rPr lang="cs-CZ" dirty="0" err="1" smtClean="0"/>
              <a:t>Hyperspotřeba</a:t>
            </a:r>
            <a:endParaRPr lang="cs-CZ" dirty="0"/>
          </a:p>
        </p:txBody>
      </p:sp>
    </p:spTree>
    <p:extLst>
      <p:ext uri="{BB962C8B-B14F-4D97-AF65-F5344CB8AC3E}">
        <p14:creationId xmlns:p14="http://schemas.microsoft.com/office/powerpoint/2010/main" val="3744184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err="1" smtClean="0"/>
              <a:t>Hyperspotřeba</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err="1" smtClean="0"/>
              <a:t>Hyperspotřebu</a:t>
            </a:r>
            <a:r>
              <a:rPr lang="cs-CZ" sz="2800" dirty="0" smtClean="0"/>
              <a:t> čili všeobecnou spotřebu charakterizuje skutečnost, že i oblasti mimo ekonomiku (rodina, náboženství, škola, etika aj.) podléhají způsobu myšlení člověka charakterizovaného jako homo </a:t>
            </a:r>
            <a:r>
              <a:rPr lang="cs-CZ" sz="2800" dirty="0" err="1" smtClean="0"/>
              <a:t>consomericus</a:t>
            </a:r>
            <a:r>
              <a:rPr lang="cs-CZ" sz="2800" dirty="0" smtClean="0"/>
              <a:t>.   I když se všeobecně prosazuje směna na základě stanovené ceny (tržní mechanismus), neohrožuje to naši lidskost, schopnost cítit, milovat a být empatický.</a:t>
            </a:r>
            <a:endParaRPr lang="cs-CZ" sz="2800" dirty="0"/>
          </a:p>
        </p:txBody>
      </p:sp>
    </p:spTree>
    <p:extLst>
      <p:ext uri="{BB962C8B-B14F-4D97-AF65-F5344CB8AC3E}">
        <p14:creationId xmlns:p14="http://schemas.microsoft.com/office/powerpoint/2010/main" val="4278361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Narušení struktur socializace</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err="1" smtClean="0"/>
              <a:t>Hyperspotřeba</a:t>
            </a:r>
            <a:r>
              <a:rPr lang="cs-CZ" sz="2800" dirty="0" smtClean="0"/>
              <a:t> narušila strukturu veškerých forem socializace, které byly dříve jedincům oporou. Jednotlivci jsou pak více ponecháni sami sobě, tudíž méně vybaveni snášet životní strasti. Nejsou zranitelnější, že by je ničilo zaměření na výkonnost, spíše proto, že ztratili pevnou oporu ve významných společenských institucích.</a:t>
            </a:r>
            <a:endParaRPr lang="cs-CZ" sz="2800" dirty="0"/>
          </a:p>
        </p:txBody>
      </p:sp>
    </p:spTree>
    <p:extLst>
      <p:ext uri="{BB962C8B-B14F-4D97-AF65-F5344CB8AC3E}">
        <p14:creationId xmlns:p14="http://schemas.microsoft.com/office/powerpoint/2010/main" val="4240704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Narušení struktur socializace</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Ztráta této opory je příčinou nárůstu psychosomatických potíží, depresí a jiných úzkostných poruch. Materiální spokojenost roste, ale radost ze života jakoby rychlost ztrácela. Život pozbyl na lehkosti ve stejné míře, jako získal na pohotové rychlosti i pohodlí a délce života.</a:t>
            </a:r>
            <a:endParaRPr lang="cs-CZ" sz="2800" dirty="0"/>
          </a:p>
        </p:txBody>
      </p:sp>
    </p:spTree>
    <p:extLst>
      <p:ext uri="{BB962C8B-B14F-4D97-AF65-F5344CB8AC3E}">
        <p14:creationId xmlns:p14="http://schemas.microsoft.com/office/powerpoint/2010/main" val="225948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a:t>
            </a:r>
            <a:endParaRPr lang="cs-CZ" sz="3200" dirty="0"/>
          </a:p>
        </p:txBody>
      </p:sp>
      <p:sp>
        <p:nvSpPr>
          <p:cNvPr id="3" name="Zástupný symbol pro obsah 2"/>
          <p:cNvSpPr>
            <a:spLocks noGrp="1"/>
          </p:cNvSpPr>
          <p:nvPr>
            <p:ph idx="1"/>
          </p:nvPr>
        </p:nvSpPr>
        <p:spPr/>
        <p:txBody>
          <a:bodyPr>
            <a:normAutofit/>
          </a:bodyPr>
          <a:lstStyle/>
          <a:p>
            <a:pPr marL="514350" indent="-514350">
              <a:buAutoNum type="alphaLcParenR"/>
            </a:pPr>
            <a:r>
              <a:rPr lang="cs-CZ" sz="2800" dirty="0" smtClean="0"/>
              <a:t>Vysvětlete označení homo </a:t>
            </a:r>
            <a:r>
              <a:rPr lang="cs-CZ" sz="2800" dirty="0" err="1" smtClean="0"/>
              <a:t>consomericus</a:t>
            </a:r>
            <a:r>
              <a:rPr lang="cs-CZ" sz="2800" dirty="0" smtClean="0"/>
              <a:t>.</a:t>
            </a:r>
          </a:p>
          <a:p>
            <a:pPr marL="514350" indent="-514350">
              <a:buAutoNum type="alphaLcParenR"/>
            </a:pPr>
            <a:r>
              <a:rPr lang="cs-CZ" sz="2800" dirty="0" smtClean="0"/>
              <a:t>Formulujte, jak je v </a:t>
            </a:r>
            <a:r>
              <a:rPr lang="cs-CZ" sz="2800" dirty="0" err="1" smtClean="0"/>
              <a:t>hyperspotřebě</a:t>
            </a:r>
            <a:r>
              <a:rPr lang="cs-CZ" sz="2800" dirty="0" smtClean="0"/>
              <a:t> narušena struktura socializace a k čemu to může vést.</a:t>
            </a:r>
            <a:endParaRPr lang="cs-CZ" sz="2800" dirty="0"/>
          </a:p>
        </p:txBody>
      </p:sp>
    </p:spTree>
    <p:extLst>
      <p:ext uri="{BB962C8B-B14F-4D97-AF65-F5344CB8AC3E}">
        <p14:creationId xmlns:p14="http://schemas.microsoft.com/office/powerpoint/2010/main" val="1324000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err="1" smtClean="0"/>
              <a:t>Hypermodernita</a:t>
            </a:r>
            <a:r>
              <a:rPr lang="cs-CZ" sz="3200" dirty="0" smtClean="0"/>
              <a:t> a filosofie</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Společnost v </a:t>
            </a:r>
            <a:r>
              <a:rPr lang="cs-CZ" sz="2800" dirty="0" err="1" smtClean="0"/>
              <a:t>hypermodernitě</a:t>
            </a:r>
            <a:r>
              <a:rPr lang="cs-CZ" sz="2800" dirty="0" smtClean="0"/>
              <a:t> se neomezuje jen na všeobecnou spotřebu, rozptýlení a zábavu, lidé se chtějí pořád překonávat, tvořit, vynalézat a hledat. Tím pádem filosofie jako obor zaměřený na rozum a hledání pravdy není ohrožena. Nevymizí lidé s ambicí povznést se nad předsudky a vydat se obtížnými cestami pochopit svět idejemi.</a:t>
            </a:r>
            <a:endParaRPr lang="cs-CZ" sz="2800" dirty="0"/>
          </a:p>
        </p:txBody>
      </p:sp>
    </p:spTree>
    <p:extLst>
      <p:ext uri="{BB962C8B-B14F-4D97-AF65-F5344CB8AC3E}">
        <p14:creationId xmlns:p14="http://schemas.microsoft.com/office/powerpoint/2010/main" val="672819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Filosofie nenabízí klíč ke štěstí</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V době individualistického systému samoobsluhy se předmětem spotřeby stávají vedle antidepresiv také různé empirické návody na štěstí. Žádný filosof nás neochrání před prožitkem smutku, beznaděje, bolesti či strachu.</a:t>
            </a:r>
          </a:p>
          <a:p>
            <a:pPr marL="0" indent="0">
              <a:buNone/>
            </a:pPr>
            <a:r>
              <a:rPr lang="cs-CZ" sz="2800" dirty="0" smtClean="0"/>
              <a:t>Filosofie má za úkol vybavit nás porozumění skutečnosti, ale nic víc. Měla by vnášet trochu světla a poznání, nikoliv nabízet klíč ke štěstí, který zřejmě nikdo nevlastní.</a:t>
            </a:r>
            <a:endParaRPr lang="cs-CZ" sz="2800" dirty="0"/>
          </a:p>
        </p:txBody>
      </p:sp>
    </p:spTree>
    <p:extLst>
      <p:ext uri="{BB962C8B-B14F-4D97-AF65-F5344CB8AC3E}">
        <p14:creationId xmlns:p14="http://schemas.microsoft.com/office/powerpoint/2010/main" val="3935893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Úkoly</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514350" indent="-514350">
              <a:buAutoNum type="alphaLcParenR"/>
            </a:pPr>
            <a:r>
              <a:rPr lang="cs-CZ" sz="2800" dirty="0" smtClean="0"/>
              <a:t>Má filosofie v době </a:t>
            </a:r>
            <a:r>
              <a:rPr lang="cs-CZ" sz="2800" dirty="0" err="1" smtClean="0"/>
              <a:t>hypermodernity</a:t>
            </a:r>
            <a:r>
              <a:rPr lang="cs-CZ" sz="2800" dirty="0" smtClean="0"/>
              <a:t> své místo?</a:t>
            </a:r>
          </a:p>
          <a:p>
            <a:pPr marL="514350" indent="-514350">
              <a:buAutoNum type="alphaLcParenR"/>
            </a:pPr>
            <a:r>
              <a:rPr lang="cs-CZ" sz="2800" dirty="0" smtClean="0"/>
              <a:t>Co současná filosofie nemůže a o co se naopak může pokusit?</a:t>
            </a:r>
            <a:endParaRPr lang="cs-CZ" sz="2800" dirty="0"/>
          </a:p>
          <a:p>
            <a:pPr marL="0" indent="0">
              <a:buNone/>
            </a:pPr>
            <a:endParaRPr lang="cs-CZ" sz="2800" dirty="0"/>
          </a:p>
        </p:txBody>
      </p:sp>
    </p:spTree>
    <p:extLst>
      <p:ext uri="{BB962C8B-B14F-4D97-AF65-F5344CB8AC3E}">
        <p14:creationId xmlns:p14="http://schemas.microsoft.com/office/powerpoint/2010/main" val="38380934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Konec prométheovské úlohy filosofie</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Už není třeba dokazovat, jak významnou úlohu sehrála filosofie v dějinách myšlení, po celá staletí z ní vycházeli vědci i umělci. Přispěla k tvorbě principů světa demokratického.</a:t>
            </a:r>
          </a:p>
          <a:p>
            <a:pPr marL="0" indent="0">
              <a:buNone/>
            </a:pPr>
            <a:r>
              <a:rPr lang="cs-CZ" sz="2800" dirty="0" smtClean="0"/>
              <a:t>Neexistence ,,ismů“, tedy velkých filosofických směrů a škol, je pro dnešní dobu příznačná. Prométheovská úloha filosofie v dějinách skončila, její vliv na společnost se umenšuje, ale její význam zůstává.</a:t>
            </a:r>
            <a:endParaRPr lang="cs-CZ" sz="2800" dirty="0"/>
          </a:p>
        </p:txBody>
      </p:sp>
    </p:spTree>
    <p:extLst>
      <p:ext uri="{BB962C8B-B14F-4D97-AF65-F5344CB8AC3E}">
        <p14:creationId xmlns:p14="http://schemas.microsoft.com/office/powerpoint/2010/main" val="1944137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Filosofie a princip pomíjivosti</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K filosofickým dílům máme svobodný a rovný přístup, přitom se filosofie soustřeďuje stále více do univerzitního prostoru. Existují díla, která čte jen hrstka zasvěcených, ale také bestselery, které mají obrovský úspěch a jejichž vliv je čím dál tím více spotřební, tedy krátký a povrchní. Filosofie tak už rozhodně nestojí stranou převládajícího principu pomíjivosti.</a:t>
            </a:r>
            <a:endParaRPr lang="cs-CZ" sz="2800" dirty="0"/>
          </a:p>
        </p:txBody>
      </p:sp>
    </p:spTree>
    <p:extLst>
      <p:ext uri="{BB962C8B-B14F-4D97-AF65-F5344CB8AC3E}">
        <p14:creationId xmlns:p14="http://schemas.microsoft.com/office/powerpoint/2010/main" val="3523270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Vysvětlete:</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514350" indent="-514350">
              <a:buAutoNum type="alphaLcParenR"/>
            </a:pPr>
            <a:r>
              <a:rPr lang="cs-CZ" sz="2800" dirty="0" smtClean="0"/>
              <a:t>Co je myšleno tzv. prométheovskou úlohou filosofie?</a:t>
            </a:r>
          </a:p>
          <a:p>
            <a:pPr marL="514350" indent="-514350">
              <a:buAutoNum type="alphaLcParenR"/>
            </a:pPr>
            <a:r>
              <a:rPr lang="cs-CZ" sz="2800" dirty="0" smtClean="0"/>
              <a:t>Jak funguje princip pomíjivosti právě ve filosofii?</a:t>
            </a:r>
            <a:endParaRPr lang="cs-CZ" sz="2800" dirty="0"/>
          </a:p>
        </p:txBody>
      </p:sp>
    </p:spTree>
    <p:extLst>
      <p:ext uri="{BB962C8B-B14F-4D97-AF65-F5344CB8AC3E}">
        <p14:creationId xmlns:p14="http://schemas.microsoft.com/office/powerpoint/2010/main" val="4052290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62500" lnSpcReduction="20000"/>
          </a:bodyPr>
          <a:lstStyle/>
          <a:p>
            <a:r>
              <a:rPr lang="cs-CZ" dirty="0" smtClean="0"/>
              <a:t>BURUMA</a:t>
            </a:r>
            <a:r>
              <a:rPr lang="cs-CZ" dirty="0"/>
              <a:t>, Ian. </a:t>
            </a:r>
            <a:r>
              <a:rPr lang="cs-CZ" i="1" dirty="0"/>
              <a:t>Krocení bohů: náboženství a demokracie na třech kontinentech</a:t>
            </a:r>
            <a:r>
              <a:rPr lang="cs-CZ" dirty="0"/>
              <a:t>. Vyd. 1. Překlad Daniel Micka. Praha: Academia, 2012, 121 s. XXI. století, sv. 15. ISBN 978-802-0020-406</a:t>
            </a:r>
            <a:r>
              <a:rPr lang="cs-CZ" dirty="0" smtClean="0"/>
              <a:t>.</a:t>
            </a:r>
          </a:p>
          <a:p>
            <a:r>
              <a:rPr lang="cs-CZ" dirty="0"/>
              <a:t>LIPOVETSKY, </a:t>
            </a:r>
            <a:r>
              <a:rPr lang="cs-CZ" dirty="0" err="1"/>
              <a:t>Gilles</a:t>
            </a:r>
            <a:r>
              <a:rPr lang="cs-CZ" dirty="0"/>
              <a:t> a Sébastien CHARLES. </a:t>
            </a:r>
            <a:r>
              <a:rPr lang="cs-CZ" i="1" dirty="0"/>
              <a:t>Hypermoderní doba: od požitku k úzkosti</a:t>
            </a:r>
            <a:r>
              <a:rPr lang="cs-CZ" dirty="0"/>
              <a:t>. V českém jazyce vyd. 1. Překlad Daniel Micka. Praha: Prostor, 2013, 144 s. Střed (Prostor), sv. 15. ISBN 978-80-7260-283-4</a:t>
            </a:r>
            <a:r>
              <a:rPr lang="cs-CZ" dirty="0" smtClean="0"/>
              <a:t>.</a:t>
            </a:r>
          </a:p>
          <a:p>
            <a:r>
              <a:rPr lang="cs-CZ" dirty="0"/>
              <a:t>JUVIN, </a:t>
            </a:r>
            <a:r>
              <a:rPr lang="cs-CZ" dirty="0" err="1"/>
              <a:t>Hervé</a:t>
            </a:r>
            <a:r>
              <a:rPr lang="cs-CZ" dirty="0"/>
              <a:t> a </a:t>
            </a:r>
            <a:r>
              <a:rPr lang="cs-CZ" dirty="0" err="1"/>
              <a:t>Gilles</a:t>
            </a:r>
            <a:r>
              <a:rPr lang="cs-CZ" dirty="0"/>
              <a:t> LIPOVETSKY. </a:t>
            </a:r>
            <a:r>
              <a:rPr lang="cs-CZ" i="1" dirty="0"/>
              <a:t>Globalizovaný západ: polemika o planetární kultuře</a:t>
            </a:r>
            <a:r>
              <a:rPr lang="cs-CZ" dirty="0"/>
              <a:t>. V českém jazyce vyd. 1. Překlad Martin Pokorný. Praha: Prostor, 2012, 231 s. Střed (Prostor), 102. sv. ISBN 978-807-2602-650</a:t>
            </a:r>
            <a:r>
              <a:rPr lang="cs-CZ" dirty="0" smtClean="0"/>
              <a:t>.</a:t>
            </a:r>
          </a:p>
          <a:p>
            <a:r>
              <a:rPr lang="cs-CZ" dirty="0"/>
              <a:t>KELLER, Jan a Petr NOVOTNÝ. </a:t>
            </a:r>
            <a:r>
              <a:rPr lang="cs-CZ" i="1" dirty="0"/>
              <a:t>Úvod do filozofie, sociologie a psychologie: nové pohledy společenských věd : učebnice pro studenty gymnázií a zájemce o vysokoškolské humanitní vzdělávání</a:t>
            </a:r>
            <a:r>
              <a:rPr lang="cs-CZ" dirty="0"/>
              <a:t>. Vyd. 1. Překlad Martin Pokorný. Ilustrace Vladimír </a:t>
            </a:r>
            <a:r>
              <a:rPr lang="cs-CZ" dirty="0" err="1"/>
              <a:t>Renčín</a:t>
            </a:r>
            <a:r>
              <a:rPr lang="cs-CZ" dirty="0"/>
              <a:t>. Liberec: Dialog, 2008, 219 s. Střed (Prostor), 102. sv. ISBN 978-808-6761-817.</a:t>
            </a:r>
          </a:p>
        </p:txBody>
      </p:sp>
    </p:spTree>
    <p:extLst>
      <p:ext uri="{BB962C8B-B14F-4D97-AF65-F5344CB8AC3E}">
        <p14:creationId xmlns:p14="http://schemas.microsoft.com/office/powerpoint/2010/main" val="186403618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TotalTime>
  <Words>619</Words>
  <Application>Microsoft Office PowerPoint</Application>
  <PresentationFormat>Předvádění na obrazovce (4:3)</PresentationFormat>
  <Paragraphs>56</Paragraphs>
  <Slides>13</Slides>
  <Notes>0</Notes>
  <HiddenSlides>0</HiddenSlides>
  <MMClips>0</MMClips>
  <ScaleCrop>false</ScaleCrop>
  <HeadingPairs>
    <vt:vector size="6" baseType="variant">
      <vt:variant>
        <vt:lpstr>Použitá písma</vt:lpstr>
      </vt:variant>
      <vt:variant>
        <vt:i4>2</vt:i4>
      </vt:variant>
      <vt:variant>
        <vt:lpstr>Motiv</vt:lpstr>
      </vt:variant>
      <vt:variant>
        <vt:i4>1</vt:i4>
      </vt:variant>
      <vt:variant>
        <vt:lpstr>Nadpisy snímků</vt:lpstr>
      </vt:variant>
      <vt:variant>
        <vt:i4>13</vt:i4>
      </vt:variant>
    </vt:vector>
  </HeadingPairs>
  <TitlesOfParts>
    <vt:vector size="16" baseType="lpstr">
      <vt:lpstr>Arial</vt:lpstr>
      <vt:lpstr>Calibri</vt:lpstr>
      <vt:lpstr>Motiv systému Office</vt:lpstr>
      <vt:lpstr>Prezentace aplikace PowerPoint</vt:lpstr>
      <vt:lpstr>Homo consomericus</vt:lpstr>
      <vt:lpstr>Hyperspotřeba</vt:lpstr>
      <vt:lpstr>Narušení struktur socializace</vt:lpstr>
      <vt:lpstr>Narušení struktur socializace</vt:lpstr>
      <vt:lpstr>Úkol</vt:lpstr>
      <vt:lpstr>Hypermodernita a filosofie</vt:lpstr>
      <vt:lpstr>Filosofie nenabízí klíč ke štěstí</vt:lpstr>
      <vt:lpstr>Úkoly</vt:lpstr>
      <vt:lpstr>Konec prométheovské úlohy filosofie</vt:lpstr>
      <vt:lpstr>Filosofie a princip pomíjivosti</vt:lpstr>
      <vt:lpstr>Vysvětlete:</vt:lpstr>
      <vt:lpstr>Zdroje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Homo consomericus</dc:title>
  <dc:creator>Jana Trčková</dc:creator>
  <cp:lastModifiedBy>Fismol Tomáš</cp:lastModifiedBy>
  <cp:revision>13</cp:revision>
  <dcterms:created xsi:type="dcterms:W3CDTF">2014-01-03T15:57:13Z</dcterms:created>
  <dcterms:modified xsi:type="dcterms:W3CDTF">2014-05-14T07:46:48Z</dcterms:modified>
</cp:coreProperties>
</file>