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78C9A-D21D-4B7B-8881-9EF6EDF709FB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F602-285C-47BD-A98A-21A7BC92B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984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78C9A-D21D-4B7B-8881-9EF6EDF709FB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F602-285C-47BD-A98A-21A7BC92B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357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78C9A-D21D-4B7B-8881-9EF6EDF709FB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F602-285C-47BD-A98A-21A7BC92B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787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78C9A-D21D-4B7B-8881-9EF6EDF709FB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F602-285C-47BD-A98A-21A7BC92B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799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78C9A-D21D-4B7B-8881-9EF6EDF709FB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F602-285C-47BD-A98A-21A7BC92B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291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78C9A-D21D-4B7B-8881-9EF6EDF709FB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F602-285C-47BD-A98A-21A7BC92B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003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78C9A-D21D-4B7B-8881-9EF6EDF709FB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F602-285C-47BD-A98A-21A7BC92B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932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78C9A-D21D-4B7B-8881-9EF6EDF709FB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F602-285C-47BD-A98A-21A7BC92B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253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78C9A-D21D-4B7B-8881-9EF6EDF709FB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F602-285C-47BD-A98A-21A7BC92B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336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78C9A-D21D-4B7B-8881-9EF6EDF709FB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F602-285C-47BD-A98A-21A7BC92B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2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78C9A-D21D-4B7B-8881-9EF6EDF709FB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F602-285C-47BD-A98A-21A7BC92B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936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878C9A-D21D-4B7B-8881-9EF6EDF709FB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DF602-285C-47BD-A98A-21A7BC92B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160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8060514"/>
              </p:ext>
            </p:extLst>
          </p:nvPr>
        </p:nvGraphicFramePr>
        <p:xfrm>
          <a:off x="1405210" y="695799"/>
          <a:ext cx="6407150" cy="4659313"/>
        </p:xfrm>
        <a:graphic>
          <a:graphicData uri="http://schemas.openxmlformats.org/drawingml/2006/table">
            <a:tbl>
              <a:tblPr/>
              <a:tblGrid>
                <a:gridCol w="1316034"/>
                <a:gridCol w="5091116"/>
              </a:tblGrid>
              <a:tr h="67608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67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Globalizovaný západ II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- Člověk ve společnosti a jako jedinec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2.ročník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5.1.2014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93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ukázat a popsat podstatné rysy současné doby a co nejvíce je konkretizovat na jevech v soudobé společnosti.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Zaměřují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 hlavně na téma růstu kulturního průmyslu a 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moc médií.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5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Studenti mohou s předloženým materiálem smysluplně pracovat až po probrání základů sociologie. Jednotlivé úkoly pak slouží k procvičení a k nalezení širších souvislostí v celku základů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společenských věd.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21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08" marB="457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801" y="764704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008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Globalizovaný západ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Kulturní průmysl a moc médií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003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Růst kulturního průmyslu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současné době se nekontrolovaně množí informace, roste komunikace, zábava a medializace. Kultura už není okrajovým odvětvím, ale samostatným průmyslem, který stále zřetelněji představuje hnací motor kapitalistických ekonomik a tvoří významnou část hospodářského růstu a zaměstnanosti.</a:t>
            </a:r>
          </a:p>
          <a:p>
            <a:pPr marL="0" indent="0">
              <a:buNone/>
            </a:pPr>
            <a:r>
              <a:rPr lang="cs-CZ" sz="2800" dirty="0" smtClean="0"/>
              <a:t>Podle </a:t>
            </a:r>
            <a:r>
              <a:rPr lang="cs-CZ" sz="2800" smtClean="0"/>
              <a:t>odhadu UNESCO </a:t>
            </a:r>
            <a:r>
              <a:rPr lang="cs-CZ" sz="2800" dirty="0" smtClean="0"/>
              <a:t>se kulturní odvětví podílejí na světovém HDP sedmi procenty a v Evropské unii zajišťuje toto odvětví až 5% pracovních míst.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0773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Charakteristika kulturního průmyslu – 1.bod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kulturním průmyslu je jasná tendence k oligopolu a k nerovnováze financí. Na distribuci kulturních produktů dohlíží jen malý počet globálních subjektů. Až 80% světové hudební produkce ovládají 4 velké firemní skupiny, 7 největších amerických studií zaplňuje 75% všech světových filmových pláten, naprostá většina světového trhu s knihami podléhá vlivu pouhých 13 zemí.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60253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Vysvětlete, co je oligopol.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Doložte, že světový kulturní průmysl má oligopolní tendence.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4172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Charakteristika kulturního průmyslu – 2.bod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Kultura se chová jako obchodní odvětví a stává se místem investice, které musí zajistit náležitý zisk z vloženého kapitálu. Ačkoli hovoříme o kulturní výjimečnosti, logika trhu je neúprosná. Kulturní a ekonomická sféra se spojila, vládne zde finanční a obchodní logika.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20575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Charakteristika kulturního průmyslu – 3.bod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Stírají se hranice mezi kulturou a reklamou, kulturní produkty jsou vrhány na trh marketingovými technikami tak, aby nalákaly zákazníka a vytvořily ,,událost“. Filmy se natáčejí podle marketingových průzkumů, točí se písničky na léto, knihy se píšou na objednávku. Systému ,,hvězd“ (</a:t>
            </a:r>
            <a:r>
              <a:rPr lang="cs-CZ" sz="2800" dirty="0" err="1" smtClean="0"/>
              <a:t>hypermedializaci</a:t>
            </a:r>
            <a:r>
              <a:rPr lang="cs-CZ" sz="2800" dirty="0" smtClean="0"/>
              <a:t>, literárním cenám a žebříčkům) se podrobila všechna kulturní odvětví. Média tak ovlivňují úspěch a veřejné uznání autorů a jejich děl.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81523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Charakteristika kulturního průmyslu – 4.bod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Zároveň sledujeme až divoké tempo obměňování produkce a zvyšování její rozmanitosti. Roste počet vydaných knih, natočených filmů. Světová kultura se vyznačuje strmým nárůstem rozmanitosti, bujením novinek a nadměrným rozšiřováním nabídek.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9166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Charakteristika kulturního průmyslu – 5.bod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/>
              <a:t>Úspěch se však stává záležitostí jen velmi omezeného počtu titulů a světová kultura se tak stala kulturou hitů. Odtud pramení paradox: na jedné straně vzrůstá individualizace kulturních potřeb, na straně druhé je to logika stáda a lidé si vybírají stejné filmy a knihy.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119994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Charakteristika kulturního průmyslu – 6.bod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Nadprodukce nabídky, nároky rychlé finanční návratnosti a reklamní marketing přinesly pokles životnosti kulturních výtvorů. Dokonce i z knihy se stal krátkodobý produkt. Duchovních výtvorů se zmocnilo rychlé tempo pomíjivosti.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630948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Závěrečný úkol: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Objasněte tzv. systém hvězd.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Čím se projevuje až divoké tempo obměňování produkce?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Co je myšleno tzv. kulturou hitů?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Proč hovoříme o poklesu životnosti </a:t>
            </a:r>
            <a:r>
              <a:rPr lang="cs-CZ" sz="2800" smtClean="0"/>
              <a:t>kulturních výtvorů?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16104191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BURUMA</a:t>
            </a:r>
            <a:r>
              <a:rPr lang="cs-CZ" dirty="0"/>
              <a:t>, Ian. </a:t>
            </a:r>
            <a:r>
              <a:rPr lang="cs-CZ" i="1" dirty="0"/>
              <a:t>Krocení bohů: náboženství a demokracie na třech kontinentech</a:t>
            </a:r>
            <a:r>
              <a:rPr lang="cs-CZ" dirty="0"/>
              <a:t>. Vyd. 1. Překlad Daniel Micka. Praha: Academia, 2012, 121 s. XXI. století, sv. 15. ISBN 978-802-0020-406</a:t>
            </a:r>
            <a:r>
              <a:rPr lang="cs-CZ" dirty="0" smtClean="0"/>
              <a:t>.</a:t>
            </a:r>
          </a:p>
          <a:p>
            <a:r>
              <a:rPr lang="cs-CZ" dirty="0"/>
              <a:t>LIPOVETSKY, </a:t>
            </a:r>
            <a:r>
              <a:rPr lang="cs-CZ" dirty="0" err="1"/>
              <a:t>Gilles</a:t>
            </a:r>
            <a:r>
              <a:rPr lang="cs-CZ" dirty="0"/>
              <a:t> a Sébastien CHARLES. </a:t>
            </a:r>
            <a:r>
              <a:rPr lang="cs-CZ" i="1" dirty="0"/>
              <a:t>Hypermoderní doba: od požitku k úzkosti</a:t>
            </a:r>
            <a:r>
              <a:rPr lang="cs-CZ" dirty="0"/>
              <a:t>. V českém jazyce vyd. 1. Překlad Daniel Micka. Praha: Prostor, 2013, 144 s. Střed (Prostor), sv. 15. ISBN 978-80-7260-283-4</a:t>
            </a:r>
            <a:r>
              <a:rPr lang="cs-CZ" dirty="0" smtClean="0"/>
              <a:t>.</a:t>
            </a:r>
          </a:p>
          <a:p>
            <a:r>
              <a:rPr lang="cs-CZ" dirty="0"/>
              <a:t>JUVIN, </a:t>
            </a:r>
            <a:r>
              <a:rPr lang="cs-CZ" dirty="0" err="1"/>
              <a:t>Hervé</a:t>
            </a:r>
            <a:r>
              <a:rPr lang="cs-CZ" dirty="0"/>
              <a:t> a </a:t>
            </a:r>
            <a:r>
              <a:rPr lang="cs-CZ" dirty="0" err="1"/>
              <a:t>Gilles</a:t>
            </a:r>
            <a:r>
              <a:rPr lang="cs-CZ" dirty="0"/>
              <a:t> LIPOVETSKY. </a:t>
            </a:r>
            <a:r>
              <a:rPr lang="cs-CZ" i="1" dirty="0"/>
              <a:t>Globalizovaný západ: polemika o planetární kultuře</a:t>
            </a:r>
            <a:r>
              <a:rPr lang="cs-CZ" dirty="0"/>
              <a:t>. V českém jazyce vyd. 1. Překlad Martin Pokorný. Praha: Prostor, 2012, 231 s. Střed (Prostor), 102. sv. ISBN 978-807-2602-650</a:t>
            </a:r>
            <a:r>
              <a:rPr lang="cs-CZ" dirty="0" smtClean="0"/>
              <a:t>.</a:t>
            </a:r>
          </a:p>
          <a:p>
            <a:r>
              <a:rPr lang="cs-CZ" dirty="0"/>
              <a:t>KELLER, Jan a Petr NOVOTNÝ. </a:t>
            </a:r>
            <a:r>
              <a:rPr lang="cs-CZ" i="1" dirty="0"/>
              <a:t>Úvod do filozofie, sociologie a psychologie: nové pohledy společenských věd : učebnice pro studenty gymnázií a zájemce o vysokoškolské humanitní vzdělávání</a:t>
            </a:r>
            <a:r>
              <a:rPr lang="cs-CZ" dirty="0"/>
              <a:t>. Vyd. 1. Překlad Martin Pokorný. Ilustrace Vladimír </a:t>
            </a:r>
            <a:r>
              <a:rPr lang="cs-CZ" dirty="0" err="1"/>
              <a:t>Renčín</a:t>
            </a:r>
            <a:r>
              <a:rPr lang="cs-CZ" dirty="0"/>
              <a:t>. Liberec: Dialog, 2008, 219 s. Střed (Prostor), 102. sv. ISBN 978-808-6761-817.</a:t>
            </a:r>
          </a:p>
        </p:txBody>
      </p:sp>
    </p:spTree>
    <p:extLst>
      <p:ext uri="{BB962C8B-B14F-4D97-AF65-F5344CB8AC3E}">
        <p14:creationId xmlns:p14="http://schemas.microsoft.com/office/powerpoint/2010/main" val="186403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588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Motiv systému Office</vt:lpstr>
      <vt:lpstr>Prezentace aplikace PowerPoint</vt:lpstr>
      <vt:lpstr>Globalizovaný západ II</vt:lpstr>
      <vt:lpstr>Růst kulturního průmyslu</vt:lpstr>
      <vt:lpstr>Charakteristika kulturního průmyslu – 1.bod</vt:lpstr>
      <vt:lpstr>Úkol</vt:lpstr>
      <vt:lpstr>Charakteristika kulturního průmyslu – 2.bod</vt:lpstr>
      <vt:lpstr>Charakteristika kulturního průmyslu – 3.bod</vt:lpstr>
      <vt:lpstr>Charakteristika kulturního průmyslu – 4.bod</vt:lpstr>
      <vt:lpstr>Charakteristika kulturního průmyslu – 5.bod</vt:lpstr>
      <vt:lpstr>Charakteristika kulturního průmyslu – 6.bod</vt:lpstr>
      <vt:lpstr>Závěrečný úkol: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Globalizovaný západ II</dc:title>
  <dc:creator>Jana Trčková</dc:creator>
  <cp:lastModifiedBy>Fismol Tomáš</cp:lastModifiedBy>
  <cp:revision>13</cp:revision>
  <dcterms:created xsi:type="dcterms:W3CDTF">2014-01-04T08:03:33Z</dcterms:created>
  <dcterms:modified xsi:type="dcterms:W3CDTF">2014-05-14T07:50:05Z</dcterms:modified>
</cp:coreProperties>
</file>