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8" r:id="rId2"/>
    <p:sldId id="256" r:id="rId3"/>
    <p:sldId id="257" r:id="rId4"/>
    <p:sldId id="258" r:id="rId5"/>
    <p:sldId id="259" r:id="rId6"/>
    <p:sldId id="260" r:id="rId7"/>
    <p:sldId id="261" r:id="rId8"/>
    <p:sldId id="262" r:id="rId9"/>
    <p:sldId id="263" r:id="rId10"/>
    <p:sldId id="264" r:id="rId11"/>
    <p:sldId id="265" r:id="rId12"/>
    <p:sldId id="266" r:id="rId13"/>
    <p:sldId id="267" r:id="rId14"/>
    <p:sldId id="269" r:id="rId15"/>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138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990A757A-CD3B-471C-85DE-71ED0844CC39}" type="datetimeFigureOut">
              <a:rPr lang="cs-CZ" smtClean="0"/>
              <a:t>14. 5. 2014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E337602-ACE1-4DC5-AD38-0B2C1580C8BD}" type="slidenum">
              <a:rPr lang="cs-CZ" smtClean="0"/>
              <a:t>‹#›</a:t>
            </a:fld>
            <a:endParaRPr lang="cs-CZ"/>
          </a:p>
        </p:txBody>
      </p:sp>
    </p:spTree>
    <p:extLst>
      <p:ext uri="{BB962C8B-B14F-4D97-AF65-F5344CB8AC3E}">
        <p14:creationId xmlns:p14="http://schemas.microsoft.com/office/powerpoint/2010/main" val="33608511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90A757A-CD3B-471C-85DE-71ED0844CC39}" type="datetimeFigureOut">
              <a:rPr lang="cs-CZ" smtClean="0"/>
              <a:t>14. 5. 2014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E337602-ACE1-4DC5-AD38-0B2C1580C8BD}" type="slidenum">
              <a:rPr lang="cs-CZ" smtClean="0"/>
              <a:t>‹#›</a:t>
            </a:fld>
            <a:endParaRPr lang="cs-CZ"/>
          </a:p>
        </p:txBody>
      </p:sp>
    </p:spTree>
    <p:extLst>
      <p:ext uri="{BB962C8B-B14F-4D97-AF65-F5344CB8AC3E}">
        <p14:creationId xmlns:p14="http://schemas.microsoft.com/office/powerpoint/2010/main" val="29440184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990A757A-CD3B-471C-85DE-71ED0844CC39}" type="datetimeFigureOut">
              <a:rPr lang="cs-CZ" smtClean="0"/>
              <a:t>14. 5. 2014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E337602-ACE1-4DC5-AD38-0B2C1580C8BD}" type="slidenum">
              <a:rPr lang="cs-CZ" smtClean="0"/>
              <a:t>‹#›</a:t>
            </a:fld>
            <a:endParaRPr lang="cs-CZ"/>
          </a:p>
        </p:txBody>
      </p:sp>
    </p:spTree>
    <p:extLst>
      <p:ext uri="{BB962C8B-B14F-4D97-AF65-F5344CB8AC3E}">
        <p14:creationId xmlns:p14="http://schemas.microsoft.com/office/powerpoint/2010/main" val="2352915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990A757A-CD3B-471C-85DE-71ED0844CC39}" type="datetimeFigureOut">
              <a:rPr lang="cs-CZ" smtClean="0"/>
              <a:t>14. 5. 2014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E337602-ACE1-4DC5-AD38-0B2C1580C8BD}" type="slidenum">
              <a:rPr lang="cs-CZ" smtClean="0"/>
              <a:t>‹#›</a:t>
            </a:fld>
            <a:endParaRPr lang="cs-CZ"/>
          </a:p>
        </p:txBody>
      </p:sp>
    </p:spTree>
    <p:extLst>
      <p:ext uri="{BB962C8B-B14F-4D97-AF65-F5344CB8AC3E}">
        <p14:creationId xmlns:p14="http://schemas.microsoft.com/office/powerpoint/2010/main" val="26555663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990A757A-CD3B-471C-85DE-71ED0844CC39}" type="datetimeFigureOut">
              <a:rPr lang="cs-CZ" smtClean="0"/>
              <a:t>14. 5. 2014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CE337602-ACE1-4DC5-AD38-0B2C1580C8BD}" type="slidenum">
              <a:rPr lang="cs-CZ" smtClean="0"/>
              <a:t>‹#›</a:t>
            </a:fld>
            <a:endParaRPr lang="cs-CZ"/>
          </a:p>
        </p:txBody>
      </p:sp>
    </p:spTree>
    <p:extLst>
      <p:ext uri="{BB962C8B-B14F-4D97-AF65-F5344CB8AC3E}">
        <p14:creationId xmlns:p14="http://schemas.microsoft.com/office/powerpoint/2010/main" val="15250885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990A757A-CD3B-471C-85DE-71ED0844CC39}" type="datetimeFigureOut">
              <a:rPr lang="cs-CZ" smtClean="0"/>
              <a:t>14. 5. 2014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CE337602-ACE1-4DC5-AD38-0B2C1580C8BD}" type="slidenum">
              <a:rPr lang="cs-CZ" smtClean="0"/>
              <a:t>‹#›</a:t>
            </a:fld>
            <a:endParaRPr lang="cs-CZ"/>
          </a:p>
        </p:txBody>
      </p:sp>
    </p:spTree>
    <p:extLst>
      <p:ext uri="{BB962C8B-B14F-4D97-AF65-F5344CB8AC3E}">
        <p14:creationId xmlns:p14="http://schemas.microsoft.com/office/powerpoint/2010/main" val="942071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990A757A-CD3B-471C-85DE-71ED0844CC39}" type="datetimeFigureOut">
              <a:rPr lang="cs-CZ" smtClean="0"/>
              <a:t>14. 5. 2014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CE337602-ACE1-4DC5-AD38-0B2C1580C8BD}" type="slidenum">
              <a:rPr lang="cs-CZ" smtClean="0"/>
              <a:t>‹#›</a:t>
            </a:fld>
            <a:endParaRPr lang="cs-CZ"/>
          </a:p>
        </p:txBody>
      </p:sp>
    </p:spTree>
    <p:extLst>
      <p:ext uri="{BB962C8B-B14F-4D97-AF65-F5344CB8AC3E}">
        <p14:creationId xmlns:p14="http://schemas.microsoft.com/office/powerpoint/2010/main" val="39827806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990A757A-CD3B-471C-85DE-71ED0844CC39}" type="datetimeFigureOut">
              <a:rPr lang="cs-CZ" smtClean="0"/>
              <a:t>14. 5. 2014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E337602-ACE1-4DC5-AD38-0B2C1580C8BD}" type="slidenum">
              <a:rPr lang="cs-CZ" smtClean="0"/>
              <a:t>‹#›</a:t>
            </a:fld>
            <a:endParaRPr lang="cs-CZ"/>
          </a:p>
        </p:txBody>
      </p:sp>
    </p:spTree>
    <p:extLst>
      <p:ext uri="{BB962C8B-B14F-4D97-AF65-F5344CB8AC3E}">
        <p14:creationId xmlns:p14="http://schemas.microsoft.com/office/powerpoint/2010/main" val="37412712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990A757A-CD3B-471C-85DE-71ED0844CC39}" type="datetimeFigureOut">
              <a:rPr lang="cs-CZ" smtClean="0"/>
              <a:t>14. 5. 2014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E337602-ACE1-4DC5-AD38-0B2C1580C8BD}" type="slidenum">
              <a:rPr lang="cs-CZ" smtClean="0"/>
              <a:t>‹#›</a:t>
            </a:fld>
            <a:endParaRPr lang="cs-CZ"/>
          </a:p>
        </p:txBody>
      </p:sp>
    </p:spTree>
    <p:extLst>
      <p:ext uri="{BB962C8B-B14F-4D97-AF65-F5344CB8AC3E}">
        <p14:creationId xmlns:p14="http://schemas.microsoft.com/office/powerpoint/2010/main" val="1025441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90A757A-CD3B-471C-85DE-71ED0844CC39}" type="datetimeFigureOut">
              <a:rPr lang="cs-CZ" smtClean="0"/>
              <a:t>14. 5. 2014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E337602-ACE1-4DC5-AD38-0B2C1580C8BD}" type="slidenum">
              <a:rPr lang="cs-CZ" smtClean="0"/>
              <a:t>‹#›</a:t>
            </a:fld>
            <a:endParaRPr lang="cs-CZ"/>
          </a:p>
        </p:txBody>
      </p:sp>
    </p:spTree>
    <p:extLst>
      <p:ext uri="{BB962C8B-B14F-4D97-AF65-F5344CB8AC3E}">
        <p14:creationId xmlns:p14="http://schemas.microsoft.com/office/powerpoint/2010/main" val="35443960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90A757A-CD3B-471C-85DE-71ED0844CC39}" type="datetimeFigureOut">
              <a:rPr lang="cs-CZ" smtClean="0"/>
              <a:t>14. 5. 2014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E337602-ACE1-4DC5-AD38-0B2C1580C8BD}" type="slidenum">
              <a:rPr lang="cs-CZ" smtClean="0"/>
              <a:t>‹#›</a:t>
            </a:fld>
            <a:endParaRPr lang="cs-CZ"/>
          </a:p>
        </p:txBody>
      </p:sp>
    </p:spTree>
    <p:extLst>
      <p:ext uri="{BB962C8B-B14F-4D97-AF65-F5344CB8AC3E}">
        <p14:creationId xmlns:p14="http://schemas.microsoft.com/office/powerpoint/2010/main" val="149772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0A757A-CD3B-471C-85DE-71ED0844CC39}" type="datetimeFigureOut">
              <a:rPr lang="cs-CZ" smtClean="0"/>
              <a:t>14. 5. 2014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E337602-ACE1-4DC5-AD38-0B2C1580C8BD}" type="slidenum">
              <a:rPr lang="cs-CZ" smtClean="0"/>
              <a:t>‹#›</a:t>
            </a:fld>
            <a:endParaRPr lang="cs-CZ"/>
          </a:p>
        </p:txBody>
      </p:sp>
    </p:spTree>
    <p:extLst>
      <p:ext uri="{BB962C8B-B14F-4D97-AF65-F5344CB8AC3E}">
        <p14:creationId xmlns:p14="http://schemas.microsoft.com/office/powerpoint/2010/main" val="36453369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240" name="Group 192"/>
          <p:cNvGraphicFramePr>
            <a:graphicFrameLocks noGrp="1"/>
          </p:cNvGraphicFramePr>
          <p:nvPr>
            <p:extLst>
              <p:ext uri="{D42A27DB-BD31-4B8C-83A1-F6EECF244321}">
                <p14:modId xmlns:p14="http://schemas.microsoft.com/office/powerpoint/2010/main" val="2225536527"/>
              </p:ext>
            </p:extLst>
          </p:nvPr>
        </p:nvGraphicFramePr>
        <p:xfrm>
          <a:off x="1368425" y="712787"/>
          <a:ext cx="6407150" cy="4659313"/>
        </p:xfrm>
        <a:graphic>
          <a:graphicData uri="http://schemas.openxmlformats.org/drawingml/2006/table">
            <a:tbl>
              <a:tblPr/>
              <a:tblGrid>
                <a:gridCol w="1316034"/>
                <a:gridCol w="5091116"/>
              </a:tblGrid>
              <a:tr h="676083">
                <a:tc gridSpan="2">
                  <a:txBody>
                    <a:bodyPr/>
                    <a:lstStyle/>
                    <a:p>
                      <a:pPr marL="0" marR="0" lvl="0" indent="0" algn="ctr" defTabSz="914400" rtl="0" eaLnBrk="1" fontAlgn="ctr" latinLnBrk="0" hangingPunct="1">
                        <a:lnSpc>
                          <a:spcPct val="100000"/>
                        </a:lnSpc>
                        <a:spcBef>
                          <a:spcPct val="0"/>
                        </a:spcBef>
                        <a:spcAft>
                          <a:spcPct val="0"/>
                        </a:spcAft>
                        <a:buClrTx/>
                        <a:buSzTx/>
                        <a:buFontTx/>
                        <a:buNone/>
                        <a:tabLst/>
                      </a:pPr>
                      <a:r>
                        <a:rPr kumimoji="0" lang="cs-CZ" sz="1200" b="1" i="0" u="none" strike="noStrike" cap="none" normalizeH="0" baseline="0" dirty="0" smtClean="0">
                          <a:ln>
                            <a:noFill/>
                          </a:ln>
                          <a:solidFill>
                            <a:schemeClr val="tx1"/>
                          </a:solidFill>
                          <a:effectLst/>
                          <a:latin typeface="Arial" charset="0"/>
                          <a:cs typeface="Arial" charset="0"/>
                        </a:rPr>
                        <a:t>DIGITÁLNÍ UČEBNÍ MATERIÁL</a:t>
                      </a:r>
                      <a:endParaRPr kumimoji="0" lang="cs-CZ" sz="1800" b="0" i="0" u="none" strike="noStrike" cap="none" normalizeH="0" baseline="0" dirty="0" smtClean="0">
                        <a:ln>
                          <a:noFill/>
                        </a:ln>
                        <a:solidFill>
                          <a:schemeClr val="tx1"/>
                        </a:solidFill>
                        <a:effectLst/>
                        <a:latin typeface="Arial" charset="0"/>
                        <a:cs typeface="Arial" charset="0"/>
                      </a:endParaRP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cs-CZ"/>
                    </a:p>
                  </a:txBody>
                  <a:tcPr/>
                </a:tc>
              </a:tr>
              <a:tr h="279321">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Číslo projektu</a:t>
                      </a:r>
                      <a:endParaRPr kumimoji="0" lang="cs-CZ" sz="1800" b="0" i="0" u="none" strike="noStrike" cap="none" normalizeH="0" baseline="0" smtClean="0">
                        <a:ln>
                          <a:noFill/>
                        </a:ln>
                        <a:solidFill>
                          <a:schemeClr val="tx1"/>
                        </a:solidFill>
                        <a:effectLst/>
                        <a:latin typeface="Arial" charset="0"/>
                        <a:cs typeface="Arial" charset="0"/>
                      </a:endParaRP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CZ.1.07/1.5.00/34.0967 </a:t>
                      </a:r>
                      <a:endParaRPr kumimoji="0" lang="cs-CZ" sz="1800" b="0" i="0" u="none" strike="noStrike" cap="none" normalizeH="0" baseline="0" smtClean="0">
                        <a:ln>
                          <a:noFill/>
                        </a:ln>
                        <a:solidFill>
                          <a:schemeClr val="tx1"/>
                        </a:solidFill>
                        <a:effectLst/>
                        <a:latin typeface="Arial" charset="0"/>
                        <a:cs typeface="Arial" charset="0"/>
                      </a:endParaRP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79321">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Název projektu</a:t>
                      </a:r>
                      <a:endParaRPr kumimoji="0" lang="cs-CZ" sz="1800" b="0" i="0" u="none" strike="noStrike" cap="none" normalizeH="0" baseline="0" smtClean="0">
                        <a:ln>
                          <a:noFill/>
                        </a:ln>
                        <a:solidFill>
                          <a:schemeClr val="tx1"/>
                        </a:solidFill>
                        <a:effectLst/>
                        <a:latin typeface="Arial" charset="0"/>
                        <a:cs typeface="Arial" charset="0"/>
                      </a:endParaRP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Zlepšení podmínek pro vzdělávání na MGO</a:t>
                      </a:r>
                      <a:endParaRPr kumimoji="0" lang="cs-CZ" sz="1800" b="0" i="0" u="none" strike="noStrike" cap="none" normalizeH="0" baseline="0" smtClean="0">
                        <a:ln>
                          <a:noFill/>
                        </a:ln>
                        <a:solidFill>
                          <a:schemeClr val="tx1"/>
                        </a:solidFill>
                        <a:effectLst/>
                        <a:latin typeface="Arial" charset="0"/>
                        <a:cs typeface="Arial" charset="0"/>
                      </a:endParaRP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79321">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Název školy</a:t>
                      </a:r>
                      <a:endParaRPr kumimoji="0" lang="cs-CZ" sz="1800" b="0" i="0" u="none" strike="noStrike" cap="none" normalizeH="0" baseline="0" smtClean="0">
                        <a:ln>
                          <a:noFill/>
                        </a:ln>
                        <a:solidFill>
                          <a:schemeClr val="tx1"/>
                        </a:solidFill>
                        <a:effectLst/>
                        <a:latin typeface="Arial" charset="0"/>
                        <a:cs typeface="Arial" charset="0"/>
                      </a:endParaRP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Matiční gymnázium Ostrava,Dr. Šmerala 25/2565, 728 04, Ostrava</a:t>
                      </a:r>
                      <a:endParaRPr kumimoji="0" lang="cs-CZ" sz="1800" b="0" i="0" u="none" strike="noStrike" cap="none" normalizeH="0" baseline="0" smtClean="0">
                        <a:ln>
                          <a:noFill/>
                        </a:ln>
                        <a:solidFill>
                          <a:schemeClr val="tx1"/>
                        </a:solidFill>
                        <a:effectLst/>
                        <a:latin typeface="Arial" charset="0"/>
                        <a:cs typeface="Arial" charset="0"/>
                      </a:endParaRP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85670">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Název materiálu</a:t>
                      </a:r>
                      <a:endParaRPr kumimoji="0" lang="cs-CZ" sz="1800" b="0" i="0" u="none" strike="noStrike" cap="none" normalizeH="0" baseline="0" smtClean="0">
                        <a:ln>
                          <a:noFill/>
                        </a:ln>
                        <a:solidFill>
                          <a:schemeClr val="tx1"/>
                        </a:solidFill>
                        <a:effectLst/>
                        <a:latin typeface="Arial" charset="0"/>
                        <a:cs typeface="Arial" charset="0"/>
                      </a:endParaRP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cs typeface="Arial" charset="0"/>
                        </a:rPr>
                        <a:t>Náboženství a demokracie</a:t>
                      </a: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79321">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Autor</a:t>
                      </a:r>
                      <a:endParaRPr kumimoji="0" lang="cs-CZ" sz="1800" b="0" i="0" u="none" strike="noStrike" cap="none" normalizeH="0" baseline="0" smtClean="0">
                        <a:ln>
                          <a:noFill/>
                        </a:ln>
                        <a:solidFill>
                          <a:schemeClr val="tx1"/>
                        </a:solidFill>
                        <a:effectLst/>
                        <a:latin typeface="Arial" charset="0"/>
                        <a:cs typeface="Arial" charset="0"/>
                      </a:endParaRP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cs typeface="Arial" charset="0"/>
                        </a:rPr>
                        <a:t>Jana Trčková</a:t>
                      </a: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79321">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Tematický okruh</a:t>
                      </a:r>
                      <a:endParaRPr kumimoji="0" lang="cs-CZ" sz="1800" b="0" i="0" u="none" strike="noStrike" cap="none" normalizeH="0" baseline="0" smtClean="0">
                        <a:ln>
                          <a:noFill/>
                        </a:ln>
                        <a:solidFill>
                          <a:schemeClr val="tx1"/>
                        </a:solidFill>
                        <a:effectLst/>
                        <a:latin typeface="Arial" charset="0"/>
                        <a:cs typeface="Arial" charset="0"/>
                      </a:endParaRP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cs typeface="Arial" charset="0"/>
                        </a:rPr>
                        <a:t>ZSV - Člověk ve společnosti a jako jedinec</a:t>
                      </a: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79321">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Ročník</a:t>
                      </a:r>
                      <a:endParaRPr kumimoji="0" lang="cs-CZ" sz="1800" b="0" i="0" u="none" strike="noStrike" cap="none" normalizeH="0" baseline="0" smtClean="0">
                        <a:ln>
                          <a:noFill/>
                        </a:ln>
                        <a:solidFill>
                          <a:schemeClr val="tx1"/>
                        </a:solidFill>
                        <a:effectLst/>
                        <a:latin typeface="Arial" charset="0"/>
                        <a:cs typeface="Arial" charset="0"/>
                      </a:endParaRP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cs typeface="Arial" charset="0"/>
                        </a:rPr>
                        <a:t>2.ročník</a:t>
                      </a: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79321">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Vytvořeno</a:t>
                      </a:r>
                      <a:endParaRPr kumimoji="0" lang="cs-CZ" sz="1800" b="0" i="0" u="none" strike="noStrike" cap="none" normalizeH="0" baseline="0" smtClean="0">
                        <a:ln>
                          <a:noFill/>
                        </a:ln>
                        <a:solidFill>
                          <a:schemeClr val="tx1"/>
                        </a:solidFill>
                        <a:effectLst/>
                        <a:latin typeface="Arial" charset="0"/>
                        <a:cs typeface="Arial" charset="0"/>
                      </a:endParaRP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5.1.2014</a:t>
                      </a:r>
                      <a:endParaRPr kumimoji="0" lang="cs-CZ" sz="1200" b="0" i="0" u="none" strike="noStrike" cap="none" normalizeH="0" baseline="0" dirty="0" smtClean="0">
                        <a:ln>
                          <a:noFill/>
                        </a:ln>
                        <a:solidFill>
                          <a:schemeClr val="tx1"/>
                        </a:solidFill>
                        <a:effectLst/>
                        <a:latin typeface="Arial" charset="0"/>
                        <a:cs typeface="Arial" charset="0"/>
                      </a:endParaRP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822934">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Anotace</a:t>
                      </a:r>
                      <a:endParaRPr kumimoji="0" lang="cs-CZ" sz="1800" b="0" i="0" u="none" strike="noStrike" cap="none" normalizeH="0" baseline="0" smtClean="0">
                        <a:ln>
                          <a:noFill/>
                        </a:ln>
                        <a:solidFill>
                          <a:schemeClr val="tx1"/>
                        </a:solidFill>
                        <a:effectLst/>
                        <a:latin typeface="Arial" charset="0"/>
                        <a:cs typeface="Arial" charset="0"/>
                      </a:endParaRP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cs typeface="Arial" charset="0"/>
                        </a:rPr>
                        <a:t>Cílem těchto pracovních listů je ukázat a popsat podstatné rysy současné doby a co nejvíce je konkretizovat na jevech v soudobé společnosti. </a:t>
                      </a:r>
                      <a:r>
                        <a:rPr kumimoji="0" lang="cs-CZ" sz="1200" b="0" i="0" u="none" strike="noStrike" cap="none" normalizeH="0" baseline="0" smtClean="0">
                          <a:ln>
                            <a:noFill/>
                          </a:ln>
                          <a:solidFill>
                            <a:schemeClr val="tx1"/>
                          </a:solidFill>
                          <a:effectLst/>
                          <a:latin typeface="Arial" charset="0"/>
                          <a:cs typeface="Arial" charset="0"/>
                        </a:rPr>
                        <a:t>Zaměřují </a:t>
                      </a:r>
                      <a:r>
                        <a:rPr kumimoji="0" lang="cs-CZ" sz="1200" b="0" i="0" u="none" strike="noStrike" cap="none" normalizeH="0" baseline="0" dirty="0" smtClean="0">
                          <a:ln>
                            <a:noFill/>
                          </a:ln>
                          <a:solidFill>
                            <a:schemeClr val="tx1"/>
                          </a:solidFill>
                          <a:effectLst/>
                          <a:latin typeface="Arial" charset="0"/>
                          <a:cs typeface="Arial" charset="0"/>
                        </a:rPr>
                        <a:t>se hlavně na přístup k náboženství v Evropě a na nutnost sekularismu v demokratické společnosti.</a:t>
                      </a: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640054">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Metodický pokyn</a:t>
                      </a:r>
                      <a:endParaRPr kumimoji="0" lang="cs-CZ" sz="1800" b="0" i="0" u="none" strike="noStrike" cap="none" normalizeH="0" baseline="0" smtClean="0">
                        <a:ln>
                          <a:noFill/>
                        </a:ln>
                        <a:solidFill>
                          <a:schemeClr val="tx1"/>
                        </a:solidFill>
                        <a:effectLst/>
                        <a:latin typeface="Arial" charset="0"/>
                        <a:cs typeface="Arial" charset="0"/>
                      </a:endParaRP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cs typeface="Arial" charset="0"/>
                        </a:rPr>
                        <a:t>Studenti mohou s předloženým materiálem smysluplně pracovat až po probrání základů sociologie. Jednotlivé úkoly pak slouží k procvičení a k nalezení širších souvislostí v celku základů </a:t>
                      </a:r>
                      <a:r>
                        <a:rPr kumimoji="0" lang="cs-CZ" sz="1200" b="0" i="0" u="none" strike="noStrike" cap="none" normalizeH="0" baseline="0" smtClean="0">
                          <a:ln>
                            <a:noFill/>
                          </a:ln>
                          <a:solidFill>
                            <a:schemeClr val="tx1"/>
                          </a:solidFill>
                          <a:effectLst/>
                          <a:latin typeface="Arial" charset="0"/>
                          <a:cs typeface="Arial" charset="0"/>
                        </a:rPr>
                        <a:t>společenských věd.</a:t>
                      </a:r>
                      <a:endParaRPr kumimoji="0" lang="cs-CZ" sz="1200" b="0" i="0" u="none" strike="noStrike" cap="none" normalizeH="0" baseline="0" dirty="0" smtClean="0">
                        <a:ln>
                          <a:noFill/>
                        </a:ln>
                        <a:solidFill>
                          <a:schemeClr val="tx1"/>
                        </a:solidFill>
                        <a:effectLst/>
                        <a:latin typeface="Arial" charset="0"/>
                        <a:cs typeface="Arial" charset="0"/>
                      </a:endParaRP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79321">
                <a:tc gridSpan="2">
                  <a:txBody>
                    <a:bodyPr/>
                    <a:lstStyle/>
                    <a:p>
                      <a:pPr marL="0" marR="0" lvl="0" indent="0" algn="ctr"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cs typeface="Arial" charset="0"/>
                        </a:rPr>
                        <a:t>Pokud není uvedeno jinak, použitý materiál je z vlastních zdrojů autora. </a:t>
                      </a: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cs-CZ"/>
                    </a:p>
                  </a:txBody>
                  <a:tcPr/>
                </a:tc>
              </a:tr>
            </a:tbl>
          </a:graphicData>
        </a:graphic>
      </p:graphicFrame>
      <p:pic>
        <p:nvPicPr>
          <p:cNvPr id="2089"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30350" y="5372100"/>
            <a:ext cx="6081713" cy="14859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2090" name="Picture 190" descr="http://profile.ak.fbcdn.net/hprofile-ak-snc6/276521_333727723392674_859061856_q.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09666" y="764704"/>
            <a:ext cx="576262" cy="576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4189454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Náboženství a demokracie</a:t>
            </a:r>
            <a:endParaRPr lang="cs-CZ" dirty="0"/>
          </a:p>
        </p:txBody>
      </p:sp>
      <p:sp>
        <p:nvSpPr>
          <p:cNvPr id="3" name="Podnadpis 2"/>
          <p:cNvSpPr>
            <a:spLocks noGrp="1"/>
          </p:cNvSpPr>
          <p:nvPr>
            <p:ph type="subTitle" idx="1"/>
          </p:nvPr>
        </p:nvSpPr>
        <p:spPr/>
        <p:txBody>
          <a:bodyPr/>
          <a:lstStyle/>
          <a:p>
            <a:r>
              <a:rPr lang="cs-CZ" dirty="0" smtClean="0"/>
              <a:t>Krocení bohů?</a:t>
            </a:r>
            <a:endParaRPr lang="cs-CZ" dirty="0"/>
          </a:p>
        </p:txBody>
      </p:sp>
    </p:spTree>
    <p:extLst>
      <p:ext uri="{BB962C8B-B14F-4D97-AF65-F5344CB8AC3E}">
        <p14:creationId xmlns:p14="http://schemas.microsoft.com/office/powerpoint/2010/main" val="2153461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Přístup k náboženství v Evropě</a:t>
            </a:r>
            <a:endParaRPr lang="cs-CZ" sz="3200" dirty="0"/>
          </a:p>
        </p:txBody>
      </p:sp>
      <p:sp>
        <p:nvSpPr>
          <p:cNvPr id="3" name="Zástupný symbol pro obsah 2"/>
          <p:cNvSpPr>
            <a:spLocks noGrp="1"/>
          </p:cNvSpPr>
          <p:nvPr>
            <p:ph idx="1"/>
          </p:nvPr>
        </p:nvSpPr>
        <p:spPr/>
        <p:txBody>
          <a:bodyPr>
            <a:normAutofit/>
          </a:bodyPr>
          <a:lstStyle/>
          <a:p>
            <a:pPr marL="0" indent="0">
              <a:buNone/>
            </a:pPr>
            <a:r>
              <a:rPr lang="cs-CZ" sz="2800" dirty="0" smtClean="0"/>
              <a:t>K náboženství se v Evropě přistupuje různě, záleží na historických zkušenostech, tradicích a místních stereotypech. Jedná se o varianty dvou základních postojů. První vychází </a:t>
            </a:r>
            <a:r>
              <a:rPr lang="cs-CZ" sz="2800" b="1" dirty="0" smtClean="0"/>
              <a:t>z anglosaské tradice </a:t>
            </a:r>
            <a:r>
              <a:rPr lang="cs-CZ" sz="2800" dirty="0" smtClean="0"/>
              <a:t>a respektuje náboženské rozdílnosti. Druhý směr je ovlivněn </a:t>
            </a:r>
            <a:r>
              <a:rPr lang="cs-CZ" sz="2800" b="1" dirty="0" smtClean="0"/>
              <a:t>tradicí</a:t>
            </a:r>
            <a:r>
              <a:rPr lang="cs-CZ" sz="2800" dirty="0" smtClean="0"/>
              <a:t> </a:t>
            </a:r>
            <a:r>
              <a:rPr lang="cs-CZ" sz="2800" b="1" dirty="0" smtClean="0"/>
              <a:t>odporu ke katolickému klerikalismu </a:t>
            </a:r>
            <a:r>
              <a:rPr lang="cs-CZ" sz="2800" dirty="0" smtClean="0"/>
              <a:t>a požaduje důsledné oddělování náboženských a veřejných záležitostí, tedy podřízení náboženské víry sekulárnímu občanskému právu.</a:t>
            </a:r>
            <a:endParaRPr lang="cs-CZ" sz="2800" dirty="0"/>
          </a:p>
        </p:txBody>
      </p:sp>
    </p:spTree>
    <p:extLst>
      <p:ext uri="{BB962C8B-B14F-4D97-AF65-F5344CB8AC3E}">
        <p14:creationId xmlns:p14="http://schemas.microsoft.com/office/powerpoint/2010/main" val="16374908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Úkol</a:t>
            </a:r>
            <a:endParaRPr lang="cs-CZ" sz="3200" dirty="0"/>
          </a:p>
        </p:txBody>
      </p:sp>
      <p:sp>
        <p:nvSpPr>
          <p:cNvPr id="3" name="Zástupný symbol pro obsah 2"/>
          <p:cNvSpPr>
            <a:spLocks noGrp="1"/>
          </p:cNvSpPr>
          <p:nvPr>
            <p:ph idx="1"/>
          </p:nvPr>
        </p:nvSpPr>
        <p:spPr/>
        <p:txBody>
          <a:bodyPr>
            <a:normAutofit/>
          </a:bodyPr>
          <a:lstStyle/>
          <a:p>
            <a:pPr marL="0" indent="0">
              <a:buNone/>
            </a:pPr>
            <a:endParaRPr lang="cs-CZ" sz="2800" dirty="0" smtClean="0"/>
          </a:p>
          <a:p>
            <a:pPr marL="0" indent="0">
              <a:buNone/>
            </a:pPr>
            <a:endParaRPr lang="cs-CZ" sz="2800" dirty="0"/>
          </a:p>
          <a:p>
            <a:pPr marL="0" indent="0">
              <a:buNone/>
            </a:pPr>
            <a:r>
              <a:rPr lang="cs-CZ" sz="2800" dirty="0" smtClean="0"/>
              <a:t>Popište, jak se v Evropě přistupuje k náboženství.</a:t>
            </a:r>
            <a:endParaRPr lang="cs-CZ" sz="2800" dirty="0"/>
          </a:p>
        </p:txBody>
      </p:sp>
    </p:spTree>
    <p:extLst>
      <p:ext uri="{BB962C8B-B14F-4D97-AF65-F5344CB8AC3E}">
        <p14:creationId xmlns:p14="http://schemas.microsoft.com/office/powerpoint/2010/main" val="40604114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Nutnost respektu k principu sekularismu</a:t>
            </a:r>
            <a:endParaRPr lang="cs-CZ" sz="3200" dirty="0"/>
          </a:p>
        </p:txBody>
      </p:sp>
      <p:sp>
        <p:nvSpPr>
          <p:cNvPr id="3" name="Zástupný symbol pro obsah 2"/>
          <p:cNvSpPr>
            <a:spLocks noGrp="1"/>
          </p:cNvSpPr>
          <p:nvPr>
            <p:ph idx="1"/>
          </p:nvPr>
        </p:nvSpPr>
        <p:spPr/>
        <p:txBody>
          <a:bodyPr>
            <a:normAutofit/>
          </a:bodyPr>
          <a:lstStyle/>
          <a:p>
            <a:pPr marL="0" indent="0">
              <a:buNone/>
            </a:pPr>
            <a:r>
              <a:rPr lang="cs-CZ" sz="2800" dirty="0" smtClean="0"/>
              <a:t>Oba výše uvedené přístupy k náboženství procházejí v současnosti krizí, přesto se ukazuje jako nejlepší vodítko respekt k principu sekularismu ze strany náboženství. Oddělení duchovní a světské sféry se musí dodržovat a víra se musí stáhnout do soukromí. Jinak narůstá riziko, že fundamentalisté začnou prosazovat své požadavky veřejně. Odsoudit terorismus nestačí, náboženství, které plodí násilí nebo na něm staví své základy se musí změnit a reformovat.</a:t>
            </a:r>
            <a:endParaRPr lang="cs-CZ" sz="2800" dirty="0"/>
          </a:p>
        </p:txBody>
      </p:sp>
    </p:spTree>
    <p:extLst>
      <p:ext uri="{BB962C8B-B14F-4D97-AF65-F5344CB8AC3E}">
        <p14:creationId xmlns:p14="http://schemas.microsoft.com/office/powerpoint/2010/main" val="13584472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Střety s církví v Evropě</a:t>
            </a:r>
            <a:endParaRPr lang="cs-CZ" sz="3200" dirty="0"/>
          </a:p>
        </p:txBody>
      </p:sp>
      <p:sp>
        <p:nvSpPr>
          <p:cNvPr id="3" name="Zástupný symbol pro obsah 2"/>
          <p:cNvSpPr>
            <a:spLocks noGrp="1"/>
          </p:cNvSpPr>
          <p:nvPr>
            <p:ph idx="1"/>
          </p:nvPr>
        </p:nvSpPr>
        <p:spPr/>
        <p:txBody>
          <a:bodyPr>
            <a:normAutofit/>
          </a:bodyPr>
          <a:lstStyle/>
          <a:p>
            <a:pPr marL="0" indent="0">
              <a:buNone/>
            </a:pPr>
            <a:r>
              <a:rPr lang="cs-CZ" sz="2800" dirty="0" smtClean="0"/>
              <a:t>Boj proti církvi v Evropě byl spojen s fanatickým sektářstvím a s násilnostmi na obou stranách (inkvizice, křížové výpravy, vypalování kostelů, konfiskace majetku aj.)Podařilo se však omezit snahy různých církví určovat společenský pořádek a ovládat nejen lidská nitra, ale i lidská těla. Není tedy důvod, aby se další náboženství, vstupující do demokratického prostředí Západu, vyhnulo sekularismu a byly mu přiznány výjimky, které ostatní vyznání nemají.</a:t>
            </a:r>
            <a:endParaRPr lang="cs-CZ" sz="2800" dirty="0"/>
          </a:p>
        </p:txBody>
      </p:sp>
    </p:spTree>
    <p:extLst>
      <p:ext uri="{BB962C8B-B14F-4D97-AF65-F5344CB8AC3E}">
        <p14:creationId xmlns:p14="http://schemas.microsoft.com/office/powerpoint/2010/main" val="11280742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Úkol</a:t>
            </a:r>
            <a:endParaRPr lang="cs-CZ" sz="3200" dirty="0"/>
          </a:p>
        </p:txBody>
      </p:sp>
      <p:sp>
        <p:nvSpPr>
          <p:cNvPr id="3" name="Zástupný symbol pro obsah 2"/>
          <p:cNvSpPr>
            <a:spLocks noGrp="1"/>
          </p:cNvSpPr>
          <p:nvPr>
            <p:ph idx="1"/>
          </p:nvPr>
        </p:nvSpPr>
        <p:spPr/>
        <p:txBody>
          <a:bodyPr/>
          <a:lstStyle/>
          <a:p>
            <a:pPr marL="0" indent="0">
              <a:buNone/>
            </a:pPr>
            <a:endParaRPr lang="cs-CZ" dirty="0" smtClean="0"/>
          </a:p>
          <a:p>
            <a:pPr marL="514350" indent="-514350">
              <a:buAutoNum type="alphaLcParenR"/>
            </a:pPr>
            <a:r>
              <a:rPr lang="cs-CZ" sz="2800" dirty="0" smtClean="0"/>
              <a:t>Objasněte, jak vypadal boj proti církvi v Evropě, a doložte i konkrétním příkladem z historie.</a:t>
            </a:r>
          </a:p>
          <a:p>
            <a:pPr marL="514350" indent="-514350">
              <a:buAutoNum type="alphaLcParenR"/>
            </a:pPr>
            <a:r>
              <a:rPr lang="cs-CZ" sz="2800" dirty="0" smtClean="0"/>
              <a:t>Jak by měl tedy v současnosti přistupovat demokratický Západ k náboženství?</a:t>
            </a:r>
            <a:endParaRPr lang="cs-CZ" sz="2800" dirty="0"/>
          </a:p>
        </p:txBody>
      </p:sp>
    </p:spTree>
    <p:extLst>
      <p:ext uri="{BB962C8B-B14F-4D97-AF65-F5344CB8AC3E}">
        <p14:creationId xmlns:p14="http://schemas.microsoft.com/office/powerpoint/2010/main" val="4784691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Východiskem může být demokracie</a:t>
            </a:r>
            <a:endParaRPr lang="cs-CZ" sz="3200" dirty="0"/>
          </a:p>
        </p:txBody>
      </p:sp>
      <p:sp>
        <p:nvSpPr>
          <p:cNvPr id="3" name="Zástupný symbol pro obsah 2"/>
          <p:cNvSpPr>
            <a:spLocks noGrp="1"/>
          </p:cNvSpPr>
          <p:nvPr>
            <p:ph idx="1"/>
          </p:nvPr>
        </p:nvSpPr>
        <p:spPr/>
        <p:txBody>
          <a:bodyPr>
            <a:normAutofit/>
          </a:bodyPr>
          <a:lstStyle/>
          <a:p>
            <a:pPr marL="0" indent="0">
              <a:buNone/>
            </a:pPr>
            <a:r>
              <a:rPr lang="cs-CZ" sz="2800" dirty="0" smtClean="0"/>
              <a:t>Rozpor mezi stoupenci válek a jejich odpůrci zřejmě nevyřeší žádná ,,třetí cesta“, postavená na dočasné dohodě s fundamentalisty všech ražení. Východiskem může být demokracie. Nejedná se však o jednorázové stanovení většinové pravdy proti pravdám menšiny, nebo rozdělováním věřících a nevěřících a stavěním jedněch proti druhým. Demokracie je soustavné a každodenní kultivování schopnosti občanů formulovat kompromis. Protivníky v této snaze stále zůstávají netolerance a dogmatismus. </a:t>
            </a:r>
            <a:endParaRPr lang="cs-CZ" sz="2800" dirty="0"/>
          </a:p>
        </p:txBody>
      </p:sp>
    </p:spTree>
    <p:extLst>
      <p:ext uri="{BB962C8B-B14F-4D97-AF65-F5344CB8AC3E}">
        <p14:creationId xmlns:p14="http://schemas.microsoft.com/office/powerpoint/2010/main" val="17817715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Dogmatismus</a:t>
            </a:r>
            <a:endParaRPr lang="cs-CZ" sz="3200" dirty="0"/>
          </a:p>
        </p:txBody>
      </p:sp>
      <p:sp>
        <p:nvSpPr>
          <p:cNvPr id="3" name="Zástupný symbol pro obsah 2"/>
          <p:cNvSpPr>
            <a:spLocks noGrp="1"/>
          </p:cNvSpPr>
          <p:nvPr>
            <p:ph idx="1"/>
          </p:nvPr>
        </p:nvSpPr>
        <p:spPr/>
        <p:txBody>
          <a:bodyPr>
            <a:normAutofit/>
          </a:bodyPr>
          <a:lstStyle/>
          <a:p>
            <a:pPr marL="0" indent="0">
              <a:buNone/>
            </a:pPr>
            <a:r>
              <a:rPr lang="cs-CZ" sz="2800" dirty="0" smtClean="0"/>
              <a:t>Jednou z hlavních překážek pokroku lidstva a poznání vůbec není víra, nebo naopak absence víry, jak se po dlouhá staletí věřilo. Touto zásadní překážkou je dogmatická jistota bez ohledu na to, zda je náboženské či nenáboženské povahy (fanatický katolík, fanatický komunista). Dogmatismus vede k odmítání jinakosti, k netoleranci, k fanatismu.</a:t>
            </a:r>
            <a:endParaRPr lang="cs-CZ" sz="2800" dirty="0"/>
          </a:p>
        </p:txBody>
      </p:sp>
    </p:spTree>
    <p:extLst>
      <p:ext uri="{BB962C8B-B14F-4D97-AF65-F5344CB8AC3E}">
        <p14:creationId xmlns:p14="http://schemas.microsoft.com/office/powerpoint/2010/main" val="37872437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Arabské probuzení 2011</a:t>
            </a:r>
            <a:endParaRPr lang="cs-CZ" sz="3200" dirty="0"/>
          </a:p>
        </p:txBody>
      </p:sp>
      <p:sp>
        <p:nvSpPr>
          <p:cNvPr id="3" name="Zástupný symbol pro obsah 2"/>
          <p:cNvSpPr>
            <a:spLocks noGrp="1"/>
          </p:cNvSpPr>
          <p:nvPr>
            <p:ph idx="1"/>
          </p:nvPr>
        </p:nvSpPr>
        <p:spPr/>
        <p:txBody>
          <a:bodyPr>
            <a:normAutofit/>
          </a:bodyPr>
          <a:lstStyle/>
          <a:p>
            <a:pPr marL="0" indent="0">
              <a:buNone/>
            </a:pPr>
            <a:r>
              <a:rPr lang="cs-CZ" sz="2800" dirty="0" smtClean="0"/>
              <a:t>Do arabské části muslimského světa, v posledních desetiletích ovládaného autoritářstvím, vnesla mladá generace, vstupující do aktivního života a početně silná, touhu po změně a demokracii. Byla pobouřená korupcí vládnoucích elit, stagnací společnosti, nezaměstnaností, vysokou mírou chudoby. Zmobilizovala davy a žádala, aby si mohla o svých záležitostech rozhodovat sama.</a:t>
            </a:r>
          </a:p>
          <a:p>
            <a:pPr marL="0" indent="0">
              <a:buNone/>
            </a:pPr>
            <a:endParaRPr lang="cs-CZ" sz="2800" dirty="0"/>
          </a:p>
        </p:txBody>
      </p:sp>
    </p:spTree>
    <p:extLst>
      <p:ext uri="{BB962C8B-B14F-4D97-AF65-F5344CB8AC3E}">
        <p14:creationId xmlns:p14="http://schemas.microsoft.com/office/powerpoint/2010/main" val="22385815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Úkol</a:t>
            </a:r>
            <a:endParaRPr lang="cs-CZ" sz="3200" dirty="0"/>
          </a:p>
        </p:txBody>
      </p:sp>
      <p:sp>
        <p:nvSpPr>
          <p:cNvPr id="3" name="Zástupný symbol pro obsah 2"/>
          <p:cNvSpPr>
            <a:spLocks noGrp="1"/>
          </p:cNvSpPr>
          <p:nvPr>
            <p:ph idx="1"/>
          </p:nvPr>
        </p:nvSpPr>
        <p:spPr/>
        <p:txBody>
          <a:bodyPr/>
          <a:lstStyle/>
          <a:p>
            <a:pPr marL="0" indent="0">
              <a:buNone/>
            </a:pPr>
            <a:endParaRPr lang="cs-CZ" dirty="0" smtClean="0"/>
          </a:p>
          <a:p>
            <a:pPr marL="0" indent="0">
              <a:buNone/>
            </a:pPr>
            <a:r>
              <a:rPr lang="cs-CZ" sz="2800" dirty="0" smtClean="0"/>
              <a:t>Doložte konkrétně příkladem hnutí Arabského probuzení.</a:t>
            </a:r>
            <a:endParaRPr lang="cs-CZ" sz="2800" dirty="0"/>
          </a:p>
        </p:txBody>
      </p:sp>
    </p:spTree>
    <p:extLst>
      <p:ext uri="{BB962C8B-B14F-4D97-AF65-F5344CB8AC3E}">
        <p14:creationId xmlns:p14="http://schemas.microsoft.com/office/powerpoint/2010/main" val="41844366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Demokracie se nikdy a nikde nerodila snadno</a:t>
            </a:r>
            <a:endParaRPr lang="cs-CZ" sz="3200" dirty="0"/>
          </a:p>
        </p:txBody>
      </p:sp>
      <p:sp>
        <p:nvSpPr>
          <p:cNvPr id="3" name="Zástupný symbol pro obsah 2"/>
          <p:cNvSpPr>
            <a:spLocks noGrp="1"/>
          </p:cNvSpPr>
          <p:nvPr>
            <p:ph idx="1"/>
          </p:nvPr>
        </p:nvSpPr>
        <p:spPr/>
        <p:txBody>
          <a:bodyPr>
            <a:normAutofit/>
          </a:bodyPr>
          <a:lstStyle/>
          <a:p>
            <a:pPr marL="0" indent="0">
              <a:buNone/>
            </a:pPr>
            <a:r>
              <a:rPr lang="cs-CZ" sz="2800" dirty="0" smtClean="0"/>
              <a:t>Má-li být demokracie v muslimských zemích úspěšná, potřebuje hodně času a úsilí(zvláště v zemích kde vládne šaría). Překážkou budou nejen problémy chudoby a velká nevzdělanost. Nepůjde to bez účasti osvícených a odvážných politiků. Tuto výzvu je třeba povzbuzovat a podporovat.</a:t>
            </a:r>
            <a:endParaRPr lang="cs-CZ" sz="2800" dirty="0"/>
          </a:p>
        </p:txBody>
      </p:sp>
    </p:spTree>
    <p:extLst>
      <p:ext uri="{BB962C8B-B14F-4D97-AF65-F5344CB8AC3E}">
        <p14:creationId xmlns:p14="http://schemas.microsoft.com/office/powerpoint/2010/main" val="29594987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Závěrečný úkol:</a:t>
            </a:r>
            <a:endParaRPr lang="cs-CZ" sz="3200" dirty="0"/>
          </a:p>
        </p:txBody>
      </p:sp>
      <p:sp>
        <p:nvSpPr>
          <p:cNvPr id="3" name="Zástupný symbol pro obsah 2"/>
          <p:cNvSpPr>
            <a:spLocks noGrp="1"/>
          </p:cNvSpPr>
          <p:nvPr>
            <p:ph idx="1"/>
          </p:nvPr>
        </p:nvSpPr>
        <p:spPr/>
        <p:txBody>
          <a:bodyPr/>
          <a:lstStyle/>
          <a:p>
            <a:endParaRPr lang="cs-CZ" dirty="0" smtClean="0"/>
          </a:p>
          <a:p>
            <a:pPr marL="0" indent="0">
              <a:buNone/>
            </a:pPr>
            <a:r>
              <a:rPr lang="cs-CZ" sz="2800" dirty="0" smtClean="0"/>
              <a:t>Pokuste se naformulovat, proč je demokracie vhodnou cestou ke ,,</a:t>
            </a:r>
            <a:r>
              <a:rPr lang="cs-CZ" sz="2800" smtClean="0"/>
              <a:t>zkrocení bohů“.</a:t>
            </a:r>
            <a:endParaRPr lang="cs-CZ" sz="2800"/>
          </a:p>
        </p:txBody>
      </p:sp>
    </p:spTree>
    <p:extLst>
      <p:ext uri="{BB962C8B-B14F-4D97-AF65-F5344CB8AC3E}">
        <p14:creationId xmlns:p14="http://schemas.microsoft.com/office/powerpoint/2010/main" val="12836792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idx="1"/>
          </p:nvPr>
        </p:nvSpPr>
        <p:spPr/>
        <p:txBody>
          <a:bodyPr>
            <a:normAutofit fontScale="62500" lnSpcReduction="20000"/>
          </a:bodyPr>
          <a:lstStyle/>
          <a:p>
            <a:r>
              <a:rPr lang="cs-CZ" dirty="0" smtClean="0"/>
              <a:t>BURUMA</a:t>
            </a:r>
            <a:r>
              <a:rPr lang="cs-CZ" dirty="0"/>
              <a:t>, Ian. </a:t>
            </a:r>
            <a:r>
              <a:rPr lang="cs-CZ" i="1" dirty="0"/>
              <a:t>Krocení bohů: náboženství a demokracie na třech kontinentech</a:t>
            </a:r>
            <a:r>
              <a:rPr lang="cs-CZ" dirty="0"/>
              <a:t>. Vyd. 1. Překlad Daniel Micka. Praha: Academia, 2012, 121 s. XXI. století, sv. 15. ISBN 978-802-0020-406</a:t>
            </a:r>
            <a:r>
              <a:rPr lang="cs-CZ" dirty="0" smtClean="0"/>
              <a:t>.</a:t>
            </a:r>
          </a:p>
          <a:p>
            <a:r>
              <a:rPr lang="cs-CZ" dirty="0"/>
              <a:t>LIPOVETSKY, </a:t>
            </a:r>
            <a:r>
              <a:rPr lang="cs-CZ" dirty="0" err="1"/>
              <a:t>Gilles</a:t>
            </a:r>
            <a:r>
              <a:rPr lang="cs-CZ" dirty="0"/>
              <a:t> a Sébastien CHARLES. </a:t>
            </a:r>
            <a:r>
              <a:rPr lang="cs-CZ" i="1" dirty="0"/>
              <a:t>Hypermoderní doba: od požitku k úzkosti</a:t>
            </a:r>
            <a:r>
              <a:rPr lang="cs-CZ" dirty="0"/>
              <a:t>. V českém jazyce vyd. 1. Překlad Daniel Micka. Praha: Prostor, 2013, 144 s. Střed (Prostor), sv. 15. ISBN 978-80-7260-283-4</a:t>
            </a:r>
            <a:r>
              <a:rPr lang="cs-CZ" dirty="0" smtClean="0"/>
              <a:t>.</a:t>
            </a:r>
          </a:p>
          <a:p>
            <a:r>
              <a:rPr lang="cs-CZ" dirty="0"/>
              <a:t>JUVIN, </a:t>
            </a:r>
            <a:r>
              <a:rPr lang="cs-CZ" dirty="0" err="1"/>
              <a:t>Hervé</a:t>
            </a:r>
            <a:r>
              <a:rPr lang="cs-CZ" dirty="0"/>
              <a:t> a </a:t>
            </a:r>
            <a:r>
              <a:rPr lang="cs-CZ" dirty="0" err="1"/>
              <a:t>Gilles</a:t>
            </a:r>
            <a:r>
              <a:rPr lang="cs-CZ" dirty="0"/>
              <a:t> LIPOVETSKY. </a:t>
            </a:r>
            <a:r>
              <a:rPr lang="cs-CZ" i="1" dirty="0"/>
              <a:t>Globalizovaný západ: polemika o planetární kultuře</a:t>
            </a:r>
            <a:r>
              <a:rPr lang="cs-CZ" dirty="0"/>
              <a:t>. V českém jazyce vyd. 1. Překlad Martin Pokorný. Praha: Prostor, 2012, 231 s. Střed (Prostor), 102. sv. ISBN 978-807-2602-650</a:t>
            </a:r>
            <a:r>
              <a:rPr lang="cs-CZ" dirty="0" smtClean="0"/>
              <a:t>.</a:t>
            </a:r>
          </a:p>
          <a:p>
            <a:r>
              <a:rPr lang="cs-CZ" dirty="0"/>
              <a:t>KELLER, Jan a Petr NOVOTNÝ. </a:t>
            </a:r>
            <a:r>
              <a:rPr lang="cs-CZ" i="1" dirty="0"/>
              <a:t>Úvod do filozofie, sociologie a psychologie: nové pohledy společenských věd : učebnice pro studenty gymnázií a zájemce o vysokoškolské humanitní vzdělávání</a:t>
            </a:r>
            <a:r>
              <a:rPr lang="cs-CZ" dirty="0"/>
              <a:t>. Vyd. 1. Překlad Martin Pokorný. Ilustrace Vladimír </a:t>
            </a:r>
            <a:r>
              <a:rPr lang="cs-CZ" dirty="0" err="1"/>
              <a:t>Renčín</a:t>
            </a:r>
            <a:r>
              <a:rPr lang="cs-CZ" dirty="0"/>
              <a:t>. Liberec: Dialog, 2008, 219 s. Střed (Prostor), 102. sv. ISBN 978-808-6761-817.</a:t>
            </a:r>
          </a:p>
        </p:txBody>
      </p:sp>
    </p:spTree>
    <p:extLst>
      <p:ext uri="{BB962C8B-B14F-4D97-AF65-F5344CB8AC3E}">
        <p14:creationId xmlns:p14="http://schemas.microsoft.com/office/powerpoint/2010/main" val="1864036181"/>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65</TotalTime>
  <Words>689</Words>
  <Application>Microsoft Office PowerPoint</Application>
  <PresentationFormat>Předvádění na obrazovce (4:3)</PresentationFormat>
  <Paragraphs>57</Paragraphs>
  <Slides>14</Slides>
  <Notes>0</Notes>
  <HiddenSlides>0</HiddenSlides>
  <MMClips>0</MMClips>
  <ScaleCrop>false</ScaleCrop>
  <HeadingPairs>
    <vt:vector size="6" baseType="variant">
      <vt:variant>
        <vt:lpstr>Použitá písma</vt:lpstr>
      </vt:variant>
      <vt:variant>
        <vt:i4>2</vt:i4>
      </vt:variant>
      <vt:variant>
        <vt:lpstr>Motiv</vt:lpstr>
      </vt:variant>
      <vt:variant>
        <vt:i4>1</vt:i4>
      </vt:variant>
      <vt:variant>
        <vt:lpstr>Nadpisy snímků</vt:lpstr>
      </vt:variant>
      <vt:variant>
        <vt:i4>14</vt:i4>
      </vt:variant>
    </vt:vector>
  </HeadingPairs>
  <TitlesOfParts>
    <vt:vector size="17" baseType="lpstr">
      <vt:lpstr>Arial</vt:lpstr>
      <vt:lpstr>Calibri</vt:lpstr>
      <vt:lpstr>Motiv systému Office</vt:lpstr>
      <vt:lpstr>Prezentace aplikace PowerPoint</vt:lpstr>
      <vt:lpstr>Náboženství a demokracie</vt:lpstr>
      <vt:lpstr>Přístup k náboženství v Evropě</vt:lpstr>
      <vt:lpstr>Úkol</vt:lpstr>
      <vt:lpstr>Nutnost respektu k principu sekularismu</vt:lpstr>
      <vt:lpstr>Střety s církví v Evropě</vt:lpstr>
      <vt:lpstr>Úkol</vt:lpstr>
      <vt:lpstr>Východiskem může být demokracie</vt:lpstr>
      <vt:lpstr>Dogmatismus</vt:lpstr>
      <vt:lpstr>Arabské probuzení 2011</vt:lpstr>
      <vt:lpstr>Úkol</vt:lpstr>
      <vt:lpstr>Demokracie se nikdy a nikde nerodila snadno</vt:lpstr>
      <vt:lpstr>Závěrečný úkol:</vt:lpstr>
      <vt:lpstr>Zdroje</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Náboženství a demokracie</dc:title>
  <dc:creator>Jana Trčková</dc:creator>
  <cp:lastModifiedBy>Fismol Tomáš</cp:lastModifiedBy>
  <cp:revision>12</cp:revision>
  <dcterms:created xsi:type="dcterms:W3CDTF">2014-01-04T09:10:43Z</dcterms:created>
  <dcterms:modified xsi:type="dcterms:W3CDTF">2014-05-14T07:50:53Z</dcterms:modified>
</cp:coreProperties>
</file>