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380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442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046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407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981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5378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840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619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877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2061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369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0B325-7F9D-41F6-B8A1-32918E397476}" type="datetimeFigureOut">
              <a:rPr lang="cs-CZ" smtClean="0"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50C61-3A57-4191-B55C-0D37825FCF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07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70367"/>
              </p:ext>
            </p:extLst>
          </p:nvPr>
        </p:nvGraphicFramePr>
        <p:xfrm>
          <a:off x="1353033" y="620688"/>
          <a:ext cx="6407150" cy="4659313"/>
        </p:xfrm>
        <a:graphic>
          <a:graphicData uri="http://schemas.openxmlformats.org/drawingml/2006/table">
            <a:tbl>
              <a:tblPr/>
              <a:tblGrid>
                <a:gridCol w="1316034"/>
                <a:gridCol w="5091116"/>
              </a:tblGrid>
              <a:tr h="67608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32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2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2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67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Významné sociologické směry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2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Jana Trčková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2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ZSV - Člověk ve společnosti a jako jedinec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2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2.ročník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2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5.1.2014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3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Cílem těchto pracovních listů je ukázat a popsat podstatné rysy současné doby a co nejvíce je konkretizovat na jevech v soudobé společnosti.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Zaměřují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 hlavně na strukturální funkcionalismus, sociologii konfliktu a na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interpretativní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sociologii.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5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Studenti mohou s předloženým materiálem smysluplně pracovat až po probrání základů sociologie. Jednotlivé úkoly pak slouží k procvičení a k nalezení širších souvislostí v celku základů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společenských věd.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2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3" y="5436045"/>
            <a:ext cx="5921177" cy="14466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692696"/>
            <a:ext cx="57626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269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Významné sociologické směry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Strukturální funkcionalismus, sociologie konfliktu, </a:t>
            </a:r>
            <a:r>
              <a:rPr lang="cs-CZ" sz="2800" dirty="0" err="1" smtClean="0"/>
              <a:t>interpretativní</a:t>
            </a:r>
            <a:r>
              <a:rPr lang="cs-CZ" sz="2800" dirty="0" smtClean="0"/>
              <a:t> sociologie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59851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Strukturální funkcionalismus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Tento směr vytvořil americký sociolog </a:t>
            </a:r>
            <a:r>
              <a:rPr lang="cs-CZ" sz="2800" dirty="0" err="1" smtClean="0"/>
              <a:t>Talcott</a:t>
            </a:r>
            <a:r>
              <a:rPr lang="cs-CZ" sz="2800" dirty="0" smtClean="0"/>
              <a:t> </a:t>
            </a:r>
            <a:r>
              <a:rPr lang="cs-CZ" sz="2800" dirty="0" err="1" smtClean="0"/>
              <a:t>Parsons</a:t>
            </a:r>
            <a:r>
              <a:rPr lang="cs-CZ" sz="2800" dirty="0" smtClean="0"/>
              <a:t> (1902-1979), v sociologii se prosazoval téměř čtvrt století, tj. od konce třicátých do počátku šedesátých let 20.století. </a:t>
            </a:r>
            <a:r>
              <a:rPr lang="cs-CZ" sz="2800" dirty="0" err="1" smtClean="0"/>
              <a:t>Parsons</a:t>
            </a:r>
            <a:r>
              <a:rPr lang="cs-CZ" sz="2800" dirty="0" smtClean="0"/>
              <a:t> vycházel z řady oborů, především kybernetiky. Společnost viděl jako bohatě strukturovaný systém, jehož jednotlivé části plní funkce potřebné pro celek.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65103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Fungování sociálního organismu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Autor kladl důraz na vnitřní rovnováhu společnosti, která spočívá v zabezpečení základních potřeb, a proto vznikly podsystémy ekonomiky, politiky, práva aj.</a:t>
            </a:r>
          </a:p>
          <a:p>
            <a:pPr marL="0" indent="0">
              <a:buNone/>
            </a:pPr>
            <a:r>
              <a:rPr lang="cs-CZ" sz="2800" dirty="0" smtClean="0"/>
              <a:t>Ústřední místo pak připisuje socializaci, neboť v jejím průběhu si lidé osvojují platné normy pro plnění určitých funkcí, bez kterých by systém jako celek nefungoval.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75430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Úkol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514350" indent="-514350">
              <a:buAutoNum type="alphaLcParenR"/>
            </a:pPr>
            <a:r>
              <a:rPr lang="cs-CZ" sz="2800" dirty="0" smtClean="0"/>
              <a:t>Vymezte časově působení strukturálního funkcionalismu.</a:t>
            </a:r>
          </a:p>
          <a:p>
            <a:pPr marL="514350" indent="-514350">
              <a:buAutoNum type="alphaLcParenR"/>
            </a:pPr>
            <a:r>
              <a:rPr lang="cs-CZ" sz="2800" dirty="0" smtClean="0"/>
              <a:t>Vysvětlete, co je podstatou tohoto směru.</a:t>
            </a:r>
          </a:p>
          <a:p>
            <a:pPr marL="514350" indent="-514350">
              <a:buAutoNum type="alphaLcParenR"/>
            </a:pPr>
            <a:r>
              <a:rPr lang="cs-CZ" sz="2800" dirty="0" smtClean="0"/>
              <a:t>Jak se docílí dobrého fungování společnosti?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11243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Sociologie konfliktu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Šedesátá léta 20.století probíhala v USA i v Evropě ve znamení boje menšin za svá práva (černoši, odpor k válce ve Vietnamu, </a:t>
            </a:r>
            <a:r>
              <a:rPr lang="cs-CZ" sz="2800" dirty="0" err="1" smtClean="0"/>
              <a:t>hippies</a:t>
            </a:r>
            <a:r>
              <a:rPr lang="cs-CZ" sz="2800" dirty="0" smtClean="0"/>
              <a:t> aj.). Tyto konflikty vyrůstaly z odlišností zájmů a strukturální funkcionalismus je nedokázal vysvětlit. Významnou roli sehrál americký psycholog Charles </a:t>
            </a:r>
            <a:r>
              <a:rPr lang="cs-CZ" sz="2800" dirty="0" err="1" smtClean="0"/>
              <a:t>Wright</a:t>
            </a:r>
            <a:r>
              <a:rPr lang="cs-CZ" sz="2800" dirty="0" smtClean="0"/>
              <a:t> </a:t>
            </a:r>
            <a:r>
              <a:rPr lang="cs-CZ" sz="2800" dirty="0" err="1" smtClean="0"/>
              <a:t>Mills</a:t>
            </a:r>
            <a:r>
              <a:rPr lang="cs-CZ" sz="2800" dirty="0" smtClean="0"/>
              <a:t> (1919-1962). Tvrdil, že existence konfliktů je důsledkem odlišnosti zájmů jednotlivců i skupin, v demokratické společnosti nemůže být toto právo nikomu upíráno.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77171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Řešení konfliktů podle pravidel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 demokracii je pak podstatné, aby se konfliktní zájmy mohly navzájem střetávat podle určitých pravidel, jež budou střet usměrňovat, což může přinést pozitivní výsledky. Může jít například o debaty politických protivníků, průběh volební soutěže aj. Naopak ve společnosti, která konflikty potlačuje, může dojít k výbušnému řešení.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44134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Úkol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lphaLcParenR"/>
            </a:pPr>
            <a:r>
              <a:rPr lang="cs-CZ" sz="2800" dirty="0" smtClean="0"/>
              <a:t>Vysvětlete podstatu sociologie konfliktu.</a:t>
            </a:r>
          </a:p>
          <a:p>
            <a:pPr marL="514350" indent="-514350">
              <a:buAutoNum type="alphaLcParenR"/>
            </a:pPr>
            <a:r>
              <a:rPr lang="cs-CZ" sz="2800" dirty="0" smtClean="0"/>
              <a:t>Uveďte konkrétní problém ve společnosti a jeho </a:t>
            </a:r>
            <a:r>
              <a:rPr lang="cs-CZ" sz="2800" smtClean="0"/>
              <a:t>možné řešení.</a:t>
            </a: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74276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Interpretativní</a:t>
            </a:r>
            <a:r>
              <a:rPr lang="cs-CZ" sz="3200" dirty="0" smtClean="0"/>
              <a:t> sociologie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Podle tohoto pojetí nejsou lidé pasivními příjemci okolního světa a své socializace. Oni sami dávají věcem a událostem určité významy (vykládají je) a podle toho pak jednají. Každý prostě vidí svět trochu jinak. Mezi sebou pak lidé vyjednávají o podobě reality, kterou žijí. Společnost je pak vlastně to, co utváří její členové.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30591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Každý tedy do jisté míry zodpovídá za to, v jakém světě žije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dirty="0" smtClean="0"/>
              <a:t>Každý z nás se pak utváří a přetváří v neustálých interakcích s realitou a druhými lidmi. Lidé mají potřebu věřit nějakým hodnotám a dodržovat určitá pravidla. Konkrétní hodnoty a pravidla nejsou dány provždy, do značné míry záleží na nás samotných.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30233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Závěrečné doplnění: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cs-CZ" sz="2800" dirty="0" smtClean="0"/>
              <a:t>……… vidí společnost jako bohatě strukturovaný systém, jehož jednotlivé části plní funkce potřebné pro celek.</a:t>
            </a:r>
          </a:p>
          <a:p>
            <a:pPr marL="514350" indent="-514350">
              <a:buAutoNum type="alphaLcParenR"/>
            </a:pPr>
            <a:r>
              <a:rPr lang="cs-CZ" sz="2800" dirty="0" smtClean="0"/>
              <a:t>………. určuje společnost jako jednání aktivních jedinců, kteří sami věci a události vykládají a podle toho pak žijí.</a:t>
            </a:r>
          </a:p>
          <a:p>
            <a:pPr marL="514350" indent="-514350">
              <a:buAutoNum type="alphaLcParenR"/>
            </a:pPr>
            <a:r>
              <a:rPr lang="cs-CZ" sz="2800" dirty="0" smtClean="0"/>
              <a:t>……… tvrdí, že v každé společnosti jsou odlišné zájmy lidí a skupin a je potřeba nastavit pravidla pro jejich řešení.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04039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Správné doplnění: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cs-CZ" sz="2800" dirty="0" smtClean="0"/>
              <a:t>Strukturální filosofie</a:t>
            </a:r>
          </a:p>
          <a:p>
            <a:pPr marL="514350" indent="-514350">
              <a:buAutoNum type="alphaLcParenR"/>
            </a:pPr>
            <a:r>
              <a:rPr lang="cs-CZ" sz="2800" dirty="0" err="1" smtClean="0"/>
              <a:t>Interpretativní</a:t>
            </a:r>
            <a:r>
              <a:rPr lang="cs-CZ" sz="2800" dirty="0" smtClean="0"/>
              <a:t> sociologie</a:t>
            </a:r>
          </a:p>
          <a:p>
            <a:pPr marL="514350" indent="-514350">
              <a:buAutoNum type="alphaLcParenR"/>
            </a:pPr>
            <a:r>
              <a:rPr lang="cs-CZ" sz="2800" dirty="0" smtClean="0"/>
              <a:t>Sociologie konfliktu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12961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BURUMA</a:t>
            </a:r>
            <a:r>
              <a:rPr lang="cs-CZ" dirty="0"/>
              <a:t>, Ian. </a:t>
            </a:r>
            <a:r>
              <a:rPr lang="cs-CZ" i="1" dirty="0"/>
              <a:t>Krocení bohů: náboženství a demokracie na třech kontinentech</a:t>
            </a:r>
            <a:r>
              <a:rPr lang="cs-CZ" dirty="0"/>
              <a:t>. Vyd. 1. Překlad Daniel Micka. Praha: Academia, 2012, 121 s. XXI. století, sv. 15. ISBN 978-802-0020-406</a:t>
            </a:r>
            <a:r>
              <a:rPr lang="cs-CZ" dirty="0" smtClean="0"/>
              <a:t>.</a:t>
            </a:r>
          </a:p>
          <a:p>
            <a:r>
              <a:rPr lang="cs-CZ" dirty="0"/>
              <a:t>LIPOVETSKY, </a:t>
            </a:r>
            <a:r>
              <a:rPr lang="cs-CZ" dirty="0" err="1"/>
              <a:t>Gilles</a:t>
            </a:r>
            <a:r>
              <a:rPr lang="cs-CZ" dirty="0"/>
              <a:t> a Sébastien CHARLES. </a:t>
            </a:r>
            <a:r>
              <a:rPr lang="cs-CZ" i="1" dirty="0"/>
              <a:t>Hypermoderní doba: od požitku k úzkosti</a:t>
            </a:r>
            <a:r>
              <a:rPr lang="cs-CZ" dirty="0"/>
              <a:t>. V českém jazyce vyd. 1. Překlad Daniel Micka. Praha: Prostor, 2013, 144 s. Střed (Prostor), sv. 15. ISBN 978-80-7260-283-4</a:t>
            </a:r>
            <a:r>
              <a:rPr lang="cs-CZ" dirty="0" smtClean="0"/>
              <a:t>.</a:t>
            </a:r>
          </a:p>
          <a:p>
            <a:r>
              <a:rPr lang="cs-CZ" dirty="0"/>
              <a:t>JUVIN, </a:t>
            </a:r>
            <a:r>
              <a:rPr lang="cs-CZ" dirty="0" err="1"/>
              <a:t>Hervé</a:t>
            </a:r>
            <a:r>
              <a:rPr lang="cs-CZ" dirty="0"/>
              <a:t> a </a:t>
            </a:r>
            <a:r>
              <a:rPr lang="cs-CZ" dirty="0" err="1"/>
              <a:t>Gilles</a:t>
            </a:r>
            <a:r>
              <a:rPr lang="cs-CZ" dirty="0"/>
              <a:t> LIPOVETSKY. </a:t>
            </a:r>
            <a:r>
              <a:rPr lang="cs-CZ" i="1" dirty="0"/>
              <a:t>Globalizovaný západ: polemika o planetární kultuře</a:t>
            </a:r>
            <a:r>
              <a:rPr lang="cs-CZ" dirty="0"/>
              <a:t>. V českém jazyce vyd. 1. Překlad Martin Pokorný. Praha: Prostor, 2012, 231 s. Střed (Prostor), 102. sv. ISBN 978-807-2602-650</a:t>
            </a:r>
            <a:r>
              <a:rPr lang="cs-CZ" dirty="0" smtClean="0"/>
              <a:t>.</a:t>
            </a:r>
          </a:p>
          <a:p>
            <a:r>
              <a:rPr lang="cs-CZ" dirty="0"/>
              <a:t>KELLER, Jan a Petr NOVOTNÝ. </a:t>
            </a:r>
            <a:r>
              <a:rPr lang="cs-CZ" i="1" dirty="0"/>
              <a:t>Úvod do filozofie, sociologie a psychologie: nové pohledy společenských věd : učebnice pro studenty gymnázií a zájemce o vysokoškolské humanitní vzdělávání</a:t>
            </a:r>
            <a:r>
              <a:rPr lang="cs-CZ" dirty="0"/>
              <a:t>. Vyd. 1. Překlad Martin Pokorný. Ilustrace Vladimír </a:t>
            </a:r>
            <a:r>
              <a:rPr lang="cs-CZ" dirty="0" err="1"/>
              <a:t>Renčín</a:t>
            </a:r>
            <a:r>
              <a:rPr lang="cs-CZ" dirty="0"/>
              <a:t>. Liberec: Dialog, 2008, 219 s. Střed (Prostor), 102. sv. ISBN 978-808-6761-817.</a:t>
            </a:r>
          </a:p>
        </p:txBody>
      </p:sp>
    </p:spTree>
    <p:extLst>
      <p:ext uri="{BB962C8B-B14F-4D97-AF65-F5344CB8AC3E}">
        <p14:creationId xmlns:p14="http://schemas.microsoft.com/office/powerpoint/2010/main" val="186403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622</Words>
  <Application>Microsoft Office PowerPoint</Application>
  <PresentationFormat>Předvádění na obrazovce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Calibri</vt:lpstr>
      <vt:lpstr>Motiv systému Office</vt:lpstr>
      <vt:lpstr>Prezentace aplikace PowerPoint</vt:lpstr>
      <vt:lpstr>Významné sociologické směry</vt:lpstr>
      <vt:lpstr>Strukturální funkcionalismus</vt:lpstr>
      <vt:lpstr>Fungování sociálního organismu</vt:lpstr>
      <vt:lpstr>Úkol</vt:lpstr>
      <vt:lpstr>Sociologie konfliktu</vt:lpstr>
      <vt:lpstr>Řešení konfliktů podle pravidel</vt:lpstr>
      <vt:lpstr>Úkol</vt:lpstr>
      <vt:lpstr>Interpretativní sociologie</vt:lpstr>
      <vt:lpstr>Každý tedy do jisté míry zodpovídá za to, v jakém světě žije</vt:lpstr>
      <vt:lpstr>Závěrečné doplnění:</vt:lpstr>
      <vt:lpstr>Správné doplnění: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Významné sociologické směry</dc:title>
  <dc:creator>Jana Trčková</dc:creator>
  <cp:lastModifiedBy>Fismol Tomáš</cp:lastModifiedBy>
  <cp:revision>14</cp:revision>
  <dcterms:created xsi:type="dcterms:W3CDTF">2014-01-04T10:51:48Z</dcterms:created>
  <dcterms:modified xsi:type="dcterms:W3CDTF">2014-05-14T07:51:42Z</dcterms:modified>
</cp:coreProperties>
</file>