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936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01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152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724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245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114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982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201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343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277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463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FDA51-DE77-4D3A-93F3-6738B0556CC1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CC1E-DF41-45B2-9148-C84F05EBA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161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161995"/>
              </p:ext>
            </p:extLst>
          </p:nvPr>
        </p:nvGraphicFramePr>
        <p:xfrm>
          <a:off x="1404938" y="712787"/>
          <a:ext cx="6407150" cy="4659313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08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6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Sociální stát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Člověk ve společnosti a jako jedinec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2.ročník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3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ukázat a popsat podstatné rysy současné doby a co nejvíce je konkretizovat na jevech v soudobé společnosti. Zaměřují se hlavně na vznik a vymezení sociálního státu a na potřebu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sociálního smíru.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5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předloženým materiálem smysluplně pracovat až po probrání základů sociologie. Jednotlivé úkoly pak slouží k procvičení a k nalezení širších souvislostí v celku základů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společenských věd.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64704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8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Sociální stát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Jeho vznik a utváření plnohodnotného občanství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990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Vznik sociálního státu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některých zemích Evropy se už od přelomu 19. a 20.století začala formovat instituce, která se zasloužila o výrazné smíření sociálních nerovností. Vrchol sociálního státu pak nastal po druhé světové válce v průběhu dvaceti až třiceti let. Lidé (zvláště ze středních vrstev) využívali dotace na vzdělání pro své potomky, na kulturu, zdravotní péči a na celou síť veřejných služeb.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2419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Vymezení sociálního státu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Sociální stát přerozděluje bohatství vytvořené ve společnosti (daně osob a firem) podle kritéria sociální potřebnosti. Moderní demokratická společnost sociální stát potřebuje proto, že tržní systém, který je základem jejího ekonomického života, nedokáže zabezpečit nemocné, staré a všelijak hendikepované. Základní pomoc a péče je ze zákona garantována.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402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Potřeba sociálního smíru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Soužití sociálního státu s tržním principem není jednoduché. Majetnějším lidem může připadat zbytečný, neboť je připravuje o část zisků. Bez jeho existence by byli nuceni udržovat po zlém to, co sociální stát udržuje po dobrém. Sociální smír je důležitý pro stabilitu celé společnosti.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54916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Kdy začal sociální stát vznikat a kdy nastal vrchol jeho rozvoje?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Vymezte, co vlastně je sociální stát.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Popište potřebu sociálního smíru ve společnosti, uveďte konkrétní příklad.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0748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Plnohodnotné občanství podle </a:t>
            </a:r>
            <a:r>
              <a:rPr lang="cs-CZ" sz="3200" dirty="0" err="1" smtClean="0"/>
              <a:t>T.H.Marshalla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Britský sociolog </a:t>
            </a:r>
            <a:r>
              <a:rPr lang="cs-CZ" sz="2800" dirty="0" err="1" smtClean="0"/>
              <a:t>T.H.Marshall</a:t>
            </a:r>
            <a:r>
              <a:rPr lang="cs-CZ" sz="2800" dirty="0" smtClean="0"/>
              <a:t> ve svém díle Občanství a sociální třída (1950) napsal, že plnohodnotné občanství obsahuje tři vrstvy práv:</a:t>
            </a:r>
          </a:p>
          <a:p>
            <a:pPr marL="0" indent="0">
              <a:buNone/>
            </a:pPr>
            <a:r>
              <a:rPr lang="cs-CZ" sz="2800" b="1" dirty="0"/>
              <a:t>o</a:t>
            </a:r>
            <a:r>
              <a:rPr lang="cs-CZ" sz="2800" b="1" dirty="0" smtClean="0"/>
              <a:t>bčanská práva </a:t>
            </a:r>
            <a:r>
              <a:rPr lang="cs-CZ" sz="2800" dirty="0" smtClean="0"/>
              <a:t>(prosazují se od 18.století – svoboda jedince, myšlení, víry, právo na majetek aj.)</a:t>
            </a:r>
          </a:p>
          <a:p>
            <a:pPr marL="0" indent="0">
              <a:buNone/>
            </a:pPr>
            <a:r>
              <a:rPr lang="cs-CZ" sz="2800" b="1" dirty="0"/>
              <a:t>p</a:t>
            </a:r>
            <a:r>
              <a:rPr lang="cs-CZ" sz="2800" b="1" dirty="0" smtClean="0"/>
              <a:t>olitická práva </a:t>
            </a:r>
            <a:r>
              <a:rPr lang="cs-CZ" sz="2800" dirty="0" smtClean="0"/>
              <a:t>(v průběhu 19.století – volit a být volen)</a:t>
            </a:r>
          </a:p>
          <a:p>
            <a:pPr marL="0" indent="0">
              <a:buNone/>
            </a:pPr>
            <a:r>
              <a:rPr lang="cs-CZ" sz="2800" b="1" dirty="0"/>
              <a:t>s</a:t>
            </a:r>
            <a:r>
              <a:rPr lang="cs-CZ" sz="2800" b="1" dirty="0" smtClean="0"/>
              <a:t>ociální práva </a:t>
            </a:r>
            <a:r>
              <a:rPr lang="cs-CZ" sz="2800" dirty="0" smtClean="0"/>
              <a:t>(20.století – záruka sociálních jistot)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97891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Uveďte konkrétní příklad práva občanského, politického a sociálního.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6753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Závěrečný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Pokuste se objasnit, proč se hovoří na přelomu 20. a 21.století o krizi sociálního státu.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5671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BURUMA</a:t>
            </a:r>
            <a:r>
              <a:rPr lang="cs-CZ" dirty="0"/>
              <a:t>, Ian. </a:t>
            </a:r>
            <a:r>
              <a:rPr lang="cs-CZ" i="1" dirty="0"/>
              <a:t>Krocení bohů: náboženství a demokracie na třech kontinentech</a:t>
            </a:r>
            <a:r>
              <a:rPr lang="cs-CZ" dirty="0"/>
              <a:t>. Vyd. 1. Překlad Daniel Micka. Praha: Academia, 2012, 121 s. XXI. století, sv. 15. ISBN 978-802-0020-406</a:t>
            </a:r>
            <a:r>
              <a:rPr lang="cs-CZ" dirty="0" smtClean="0"/>
              <a:t>.</a:t>
            </a:r>
          </a:p>
          <a:p>
            <a:r>
              <a:rPr lang="cs-CZ" dirty="0"/>
              <a:t>LIPOVETSKY, </a:t>
            </a:r>
            <a:r>
              <a:rPr lang="cs-CZ" dirty="0" err="1"/>
              <a:t>Gilles</a:t>
            </a:r>
            <a:r>
              <a:rPr lang="cs-CZ" dirty="0"/>
              <a:t> a Sébastien CHARLES. </a:t>
            </a:r>
            <a:r>
              <a:rPr lang="cs-CZ" i="1" dirty="0"/>
              <a:t>Hypermoderní doba: od požitku k úzkosti</a:t>
            </a:r>
            <a:r>
              <a:rPr lang="cs-CZ" dirty="0"/>
              <a:t>. V českém jazyce vyd. 1. Překlad Daniel Micka. Praha: Prostor, 2013, 144 s. Střed (Prostor), sv. 15. ISBN 978-80-7260-283-4</a:t>
            </a:r>
            <a:r>
              <a:rPr lang="cs-CZ" dirty="0" smtClean="0"/>
              <a:t>.</a:t>
            </a:r>
          </a:p>
          <a:p>
            <a:r>
              <a:rPr lang="cs-CZ" dirty="0"/>
              <a:t>JUVIN, </a:t>
            </a:r>
            <a:r>
              <a:rPr lang="cs-CZ" dirty="0" err="1"/>
              <a:t>Hervé</a:t>
            </a:r>
            <a:r>
              <a:rPr lang="cs-CZ" dirty="0"/>
              <a:t> a </a:t>
            </a:r>
            <a:r>
              <a:rPr lang="cs-CZ" dirty="0" err="1"/>
              <a:t>Gilles</a:t>
            </a:r>
            <a:r>
              <a:rPr lang="cs-CZ" dirty="0"/>
              <a:t> LIPOVETSKY. </a:t>
            </a:r>
            <a:r>
              <a:rPr lang="cs-CZ" i="1" dirty="0"/>
              <a:t>Globalizovaný západ: polemika o planetární kultuře</a:t>
            </a:r>
            <a:r>
              <a:rPr lang="cs-CZ" dirty="0"/>
              <a:t>. V českém jazyce vyd. 1. Překlad Martin Pokorný. Praha: Prostor, 2012, 231 s. Střed (Prostor), 102. sv. ISBN 978-807-2602-650</a:t>
            </a:r>
            <a:r>
              <a:rPr lang="cs-CZ" dirty="0" smtClean="0"/>
              <a:t>.</a:t>
            </a:r>
          </a:p>
          <a:p>
            <a:r>
              <a:rPr lang="cs-CZ" dirty="0"/>
              <a:t>KELLER, Jan a Petr NOVOTNÝ. </a:t>
            </a:r>
            <a:r>
              <a:rPr lang="cs-CZ" i="1" dirty="0"/>
              <a:t>Úvod do filozofie, sociologie a psychologie: nové pohledy společenských věd : učebnice pro studenty gymnázií a zájemce o vysokoškolské humanitní vzdělávání</a:t>
            </a:r>
            <a:r>
              <a:rPr lang="cs-CZ" dirty="0"/>
              <a:t>. Vyd. 1. Překlad Martin Pokorný. Ilustrace Vladimír </a:t>
            </a:r>
            <a:r>
              <a:rPr lang="cs-CZ" dirty="0" err="1"/>
              <a:t>Renčín</a:t>
            </a:r>
            <a:r>
              <a:rPr lang="cs-CZ" dirty="0"/>
              <a:t>. Liberec: Dialog, 2008, 219 s. Střed (Prostor), 102. sv. ISBN 978-808-6761-817.</a:t>
            </a:r>
          </a:p>
        </p:txBody>
      </p:sp>
    </p:spTree>
    <p:extLst>
      <p:ext uri="{BB962C8B-B14F-4D97-AF65-F5344CB8AC3E}">
        <p14:creationId xmlns:p14="http://schemas.microsoft.com/office/powerpoint/2010/main" val="186403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454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systému Office</vt:lpstr>
      <vt:lpstr>Prezentace aplikace PowerPoint</vt:lpstr>
      <vt:lpstr>Sociální stát</vt:lpstr>
      <vt:lpstr>Vznik sociálního státu</vt:lpstr>
      <vt:lpstr>Vymezení sociálního státu</vt:lpstr>
      <vt:lpstr>Potřeba sociálního smíru</vt:lpstr>
      <vt:lpstr>Úkol</vt:lpstr>
      <vt:lpstr>Plnohodnotné občanství podle T.H.Marshalla</vt:lpstr>
      <vt:lpstr>Úkol</vt:lpstr>
      <vt:lpstr>Závěrečný úkol: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Sociální stát</dc:title>
  <dc:creator>Jana Trčková</dc:creator>
  <cp:lastModifiedBy>Fismol Tomáš</cp:lastModifiedBy>
  <cp:revision>12</cp:revision>
  <dcterms:created xsi:type="dcterms:W3CDTF">2014-01-04T15:46:00Z</dcterms:created>
  <dcterms:modified xsi:type="dcterms:W3CDTF">2014-05-13T10:18:43Z</dcterms:modified>
</cp:coreProperties>
</file>