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7" r:id="rId2"/>
    <p:sldId id="256" r:id="rId3"/>
    <p:sldId id="257" r:id="rId4"/>
    <p:sldId id="258" r:id="rId5"/>
    <p:sldId id="259" r:id="rId6"/>
    <p:sldId id="260" r:id="rId7"/>
    <p:sldId id="261" r:id="rId8"/>
    <p:sldId id="262" r:id="rId9"/>
    <p:sldId id="263" r:id="rId10"/>
    <p:sldId id="264" r:id="rId11"/>
    <p:sldId id="265" r:id="rId12"/>
    <p:sldId id="266" r:id="rId13"/>
    <p:sldId id="268" r:id="rId1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1386"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1E574257-ECDE-464E-98E0-87651B685263}" type="datetimeFigureOut">
              <a:rPr lang="cs-CZ" smtClean="0"/>
              <a:t>13. 5. 2014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7D16F5B-6FC4-41BD-A201-B99B014BFA22}" type="slidenum">
              <a:rPr lang="cs-CZ" smtClean="0"/>
              <a:t>‹#›</a:t>
            </a:fld>
            <a:endParaRPr lang="cs-CZ"/>
          </a:p>
        </p:txBody>
      </p:sp>
    </p:spTree>
    <p:extLst>
      <p:ext uri="{BB962C8B-B14F-4D97-AF65-F5344CB8AC3E}">
        <p14:creationId xmlns:p14="http://schemas.microsoft.com/office/powerpoint/2010/main" val="3491245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E574257-ECDE-464E-98E0-87651B685263}" type="datetimeFigureOut">
              <a:rPr lang="cs-CZ" smtClean="0"/>
              <a:t>13. 5. 2014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7D16F5B-6FC4-41BD-A201-B99B014BFA22}" type="slidenum">
              <a:rPr lang="cs-CZ" smtClean="0"/>
              <a:t>‹#›</a:t>
            </a:fld>
            <a:endParaRPr lang="cs-CZ"/>
          </a:p>
        </p:txBody>
      </p:sp>
    </p:spTree>
    <p:extLst>
      <p:ext uri="{BB962C8B-B14F-4D97-AF65-F5344CB8AC3E}">
        <p14:creationId xmlns:p14="http://schemas.microsoft.com/office/powerpoint/2010/main" val="21586277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1E574257-ECDE-464E-98E0-87651B685263}" type="datetimeFigureOut">
              <a:rPr lang="cs-CZ" smtClean="0"/>
              <a:t>13. 5. 2014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7D16F5B-6FC4-41BD-A201-B99B014BFA22}" type="slidenum">
              <a:rPr lang="cs-CZ" smtClean="0"/>
              <a:t>‹#›</a:t>
            </a:fld>
            <a:endParaRPr lang="cs-CZ"/>
          </a:p>
        </p:txBody>
      </p:sp>
    </p:spTree>
    <p:extLst>
      <p:ext uri="{BB962C8B-B14F-4D97-AF65-F5344CB8AC3E}">
        <p14:creationId xmlns:p14="http://schemas.microsoft.com/office/powerpoint/2010/main" val="26625477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1E574257-ECDE-464E-98E0-87651B685263}" type="datetimeFigureOut">
              <a:rPr lang="cs-CZ" smtClean="0"/>
              <a:t>13. 5. 2014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17D16F5B-6FC4-41BD-A201-B99B014BFA22}" type="slidenum">
              <a:rPr lang="cs-CZ" smtClean="0"/>
              <a:t>‹#›</a:t>
            </a:fld>
            <a:endParaRPr lang="cs-CZ"/>
          </a:p>
        </p:txBody>
      </p:sp>
    </p:spTree>
    <p:extLst>
      <p:ext uri="{BB962C8B-B14F-4D97-AF65-F5344CB8AC3E}">
        <p14:creationId xmlns:p14="http://schemas.microsoft.com/office/powerpoint/2010/main" val="18138633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1E574257-ECDE-464E-98E0-87651B685263}" type="datetimeFigureOut">
              <a:rPr lang="cs-CZ" smtClean="0"/>
              <a:t>13. 5. 2014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17D16F5B-6FC4-41BD-A201-B99B014BFA22}" type="slidenum">
              <a:rPr lang="cs-CZ" smtClean="0"/>
              <a:t>‹#›</a:t>
            </a:fld>
            <a:endParaRPr lang="cs-CZ"/>
          </a:p>
        </p:txBody>
      </p:sp>
    </p:spTree>
    <p:extLst>
      <p:ext uri="{BB962C8B-B14F-4D97-AF65-F5344CB8AC3E}">
        <p14:creationId xmlns:p14="http://schemas.microsoft.com/office/powerpoint/2010/main" val="40005668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1E574257-ECDE-464E-98E0-87651B685263}" type="datetimeFigureOut">
              <a:rPr lang="cs-CZ" smtClean="0"/>
              <a:t>13. 5. 2014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17D16F5B-6FC4-41BD-A201-B99B014BFA22}" type="slidenum">
              <a:rPr lang="cs-CZ" smtClean="0"/>
              <a:t>‹#›</a:t>
            </a:fld>
            <a:endParaRPr lang="cs-CZ"/>
          </a:p>
        </p:txBody>
      </p:sp>
    </p:spTree>
    <p:extLst>
      <p:ext uri="{BB962C8B-B14F-4D97-AF65-F5344CB8AC3E}">
        <p14:creationId xmlns:p14="http://schemas.microsoft.com/office/powerpoint/2010/main" val="13710695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1E574257-ECDE-464E-98E0-87651B685263}" type="datetimeFigureOut">
              <a:rPr lang="cs-CZ" smtClean="0"/>
              <a:t>13. 5. 2014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17D16F5B-6FC4-41BD-A201-B99B014BFA22}" type="slidenum">
              <a:rPr lang="cs-CZ" smtClean="0"/>
              <a:t>‹#›</a:t>
            </a:fld>
            <a:endParaRPr lang="cs-CZ"/>
          </a:p>
        </p:txBody>
      </p:sp>
    </p:spTree>
    <p:extLst>
      <p:ext uri="{BB962C8B-B14F-4D97-AF65-F5344CB8AC3E}">
        <p14:creationId xmlns:p14="http://schemas.microsoft.com/office/powerpoint/2010/main" val="16060105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1E574257-ECDE-464E-98E0-87651B685263}" type="datetimeFigureOut">
              <a:rPr lang="cs-CZ" smtClean="0"/>
              <a:t>13. 5. 2014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17D16F5B-6FC4-41BD-A201-B99B014BFA22}" type="slidenum">
              <a:rPr lang="cs-CZ" smtClean="0"/>
              <a:t>‹#›</a:t>
            </a:fld>
            <a:endParaRPr lang="cs-CZ"/>
          </a:p>
        </p:txBody>
      </p:sp>
    </p:spTree>
    <p:extLst>
      <p:ext uri="{BB962C8B-B14F-4D97-AF65-F5344CB8AC3E}">
        <p14:creationId xmlns:p14="http://schemas.microsoft.com/office/powerpoint/2010/main" val="1633852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1E574257-ECDE-464E-98E0-87651B685263}" type="datetimeFigureOut">
              <a:rPr lang="cs-CZ" smtClean="0"/>
              <a:t>13. 5. 2014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17D16F5B-6FC4-41BD-A201-B99B014BFA22}" type="slidenum">
              <a:rPr lang="cs-CZ" smtClean="0"/>
              <a:t>‹#›</a:t>
            </a:fld>
            <a:endParaRPr lang="cs-CZ"/>
          </a:p>
        </p:txBody>
      </p:sp>
    </p:spTree>
    <p:extLst>
      <p:ext uri="{BB962C8B-B14F-4D97-AF65-F5344CB8AC3E}">
        <p14:creationId xmlns:p14="http://schemas.microsoft.com/office/powerpoint/2010/main" val="7687905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E574257-ECDE-464E-98E0-87651B685263}" type="datetimeFigureOut">
              <a:rPr lang="cs-CZ" smtClean="0"/>
              <a:t>13. 5. 2014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7D16F5B-6FC4-41BD-A201-B99B014BFA22}" type="slidenum">
              <a:rPr lang="cs-CZ" smtClean="0"/>
              <a:t>‹#›</a:t>
            </a:fld>
            <a:endParaRPr lang="cs-CZ"/>
          </a:p>
        </p:txBody>
      </p:sp>
    </p:spTree>
    <p:extLst>
      <p:ext uri="{BB962C8B-B14F-4D97-AF65-F5344CB8AC3E}">
        <p14:creationId xmlns:p14="http://schemas.microsoft.com/office/powerpoint/2010/main" val="42879123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E574257-ECDE-464E-98E0-87651B685263}" type="datetimeFigureOut">
              <a:rPr lang="cs-CZ" smtClean="0"/>
              <a:t>13. 5. 2014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7D16F5B-6FC4-41BD-A201-B99B014BFA22}" type="slidenum">
              <a:rPr lang="cs-CZ" smtClean="0"/>
              <a:t>‹#›</a:t>
            </a:fld>
            <a:endParaRPr lang="cs-CZ"/>
          </a:p>
        </p:txBody>
      </p:sp>
    </p:spTree>
    <p:extLst>
      <p:ext uri="{BB962C8B-B14F-4D97-AF65-F5344CB8AC3E}">
        <p14:creationId xmlns:p14="http://schemas.microsoft.com/office/powerpoint/2010/main" val="15638503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E574257-ECDE-464E-98E0-87651B685263}" type="datetimeFigureOut">
              <a:rPr lang="cs-CZ" smtClean="0"/>
              <a:t>13. 5. 2014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7D16F5B-6FC4-41BD-A201-B99B014BFA22}" type="slidenum">
              <a:rPr lang="cs-CZ" smtClean="0"/>
              <a:t>‹#›</a:t>
            </a:fld>
            <a:endParaRPr lang="cs-CZ"/>
          </a:p>
        </p:txBody>
      </p:sp>
    </p:spTree>
    <p:extLst>
      <p:ext uri="{BB962C8B-B14F-4D97-AF65-F5344CB8AC3E}">
        <p14:creationId xmlns:p14="http://schemas.microsoft.com/office/powerpoint/2010/main" val="157936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240" name="Group 192"/>
          <p:cNvGraphicFramePr>
            <a:graphicFrameLocks noGrp="1"/>
          </p:cNvGraphicFramePr>
          <p:nvPr>
            <p:extLst>
              <p:ext uri="{D42A27DB-BD31-4B8C-83A1-F6EECF244321}">
                <p14:modId xmlns:p14="http://schemas.microsoft.com/office/powerpoint/2010/main" val="4086370222"/>
              </p:ext>
            </p:extLst>
          </p:nvPr>
        </p:nvGraphicFramePr>
        <p:xfrm>
          <a:off x="1404938" y="699569"/>
          <a:ext cx="6407150" cy="4659313"/>
        </p:xfrm>
        <a:graphic>
          <a:graphicData uri="http://schemas.openxmlformats.org/drawingml/2006/table">
            <a:tbl>
              <a:tblPr/>
              <a:tblGrid>
                <a:gridCol w="1316034"/>
                <a:gridCol w="5091116"/>
              </a:tblGrid>
              <a:tr h="676083">
                <a:tc gridSpan="2">
                  <a:txBody>
                    <a:bodyPr/>
                    <a:lstStyle/>
                    <a:p>
                      <a:pPr marL="0" marR="0" lvl="0" indent="0" algn="ctr" defTabSz="914400" rtl="0" eaLnBrk="1" fontAlgn="ctr" latinLnBrk="0" hangingPunct="1">
                        <a:lnSpc>
                          <a:spcPct val="100000"/>
                        </a:lnSpc>
                        <a:spcBef>
                          <a:spcPct val="0"/>
                        </a:spcBef>
                        <a:spcAft>
                          <a:spcPct val="0"/>
                        </a:spcAft>
                        <a:buClrTx/>
                        <a:buSzTx/>
                        <a:buFontTx/>
                        <a:buNone/>
                        <a:tabLst/>
                      </a:pPr>
                      <a:r>
                        <a:rPr kumimoji="0" lang="cs-CZ" sz="1200" b="1" i="0" u="none" strike="noStrike" cap="none" normalizeH="0" baseline="0" dirty="0" smtClean="0">
                          <a:ln>
                            <a:noFill/>
                          </a:ln>
                          <a:solidFill>
                            <a:schemeClr val="tx1"/>
                          </a:solidFill>
                          <a:effectLst/>
                          <a:latin typeface="Arial" charset="0"/>
                          <a:cs typeface="Arial" charset="0"/>
                        </a:rPr>
                        <a:t>DIGITÁLNÍ UČEBNÍ MATERIÁL</a:t>
                      </a:r>
                      <a:endParaRPr kumimoji="0" lang="cs-CZ" sz="1800" b="0" i="0" u="none" strike="noStrike" cap="none" normalizeH="0" baseline="0" dirty="0" smtClean="0">
                        <a:ln>
                          <a:noFill/>
                        </a:ln>
                        <a:solidFill>
                          <a:schemeClr val="tx1"/>
                        </a:solidFill>
                        <a:effectLst/>
                        <a:latin typeface="Arial" charset="0"/>
                        <a:cs typeface="Arial" charset="0"/>
                      </a:endParaRP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cs-CZ"/>
                    </a:p>
                  </a:txBody>
                  <a:tcPr/>
                </a:tc>
              </a:tr>
              <a:tr h="279321">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Číslo projektu</a:t>
                      </a:r>
                      <a:endParaRPr kumimoji="0" lang="cs-CZ" sz="1800" b="0" i="0" u="none" strike="noStrike" cap="none" normalizeH="0" baseline="0" smtClean="0">
                        <a:ln>
                          <a:noFill/>
                        </a:ln>
                        <a:solidFill>
                          <a:schemeClr val="tx1"/>
                        </a:solidFill>
                        <a:effectLst/>
                        <a:latin typeface="Arial" charset="0"/>
                        <a:cs typeface="Arial" charset="0"/>
                      </a:endParaRP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CZ.1.07/1.5.00/34.0967 </a:t>
                      </a:r>
                      <a:endParaRPr kumimoji="0" lang="cs-CZ" sz="1800" b="0" i="0" u="none" strike="noStrike" cap="none" normalizeH="0" baseline="0" smtClean="0">
                        <a:ln>
                          <a:noFill/>
                        </a:ln>
                        <a:solidFill>
                          <a:schemeClr val="tx1"/>
                        </a:solidFill>
                        <a:effectLst/>
                        <a:latin typeface="Arial" charset="0"/>
                        <a:cs typeface="Arial" charset="0"/>
                      </a:endParaRP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79321">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Název projektu</a:t>
                      </a:r>
                      <a:endParaRPr kumimoji="0" lang="cs-CZ" sz="1800" b="0" i="0" u="none" strike="noStrike" cap="none" normalizeH="0" baseline="0" smtClean="0">
                        <a:ln>
                          <a:noFill/>
                        </a:ln>
                        <a:solidFill>
                          <a:schemeClr val="tx1"/>
                        </a:solidFill>
                        <a:effectLst/>
                        <a:latin typeface="Arial" charset="0"/>
                        <a:cs typeface="Arial" charset="0"/>
                      </a:endParaRP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Zlepšení podmínek pro vzdělávání na MGO</a:t>
                      </a:r>
                      <a:endParaRPr kumimoji="0" lang="cs-CZ" sz="1800" b="0" i="0" u="none" strike="noStrike" cap="none" normalizeH="0" baseline="0" smtClean="0">
                        <a:ln>
                          <a:noFill/>
                        </a:ln>
                        <a:solidFill>
                          <a:schemeClr val="tx1"/>
                        </a:solidFill>
                        <a:effectLst/>
                        <a:latin typeface="Arial" charset="0"/>
                        <a:cs typeface="Arial" charset="0"/>
                      </a:endParaRP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79321">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Název školy</a:t>
                      </a:r>
                      <a:endParaRPr kumimoji="0" lang="cs-CZ" sz="1800" b="0" i="0" u="none" strike="noStrike" cap="none" normalizeH="0" baseline="0" smtClean="0">
                        <a:ln>
                          <a:noFill/>
                        </a:ln>
                        <a:solidFill>
                          <a:schemeClr val="tx1"/>
                        </a:solidFill>
                        <a:effectLst/>
                        <a:latin typeface="Arial" charset="0"/>
                        <a:cs typeface="Arial" charset="0"/>
                      </a:endParaRP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Matiční gymnázium Ostrava,Dr. Šmerala 25/2565, 728 04, Ostrava</a:t>
                      </a:r>
                      <a:endParaRPr kumimoji="0" lang="cs-CZ" sz="1800" b="0" i="0" u="none" strike="noStrike" cap="none" normalizeH="0" baseline="0" smtClean="0">
                        <a:ln>
                          <a:noFill/>
                        </a:ln>
                        <a:solidFill>
                          <a:schemeClr val="tx1"/>
                        </a:solidFill>
                        <a:effectLst/>
                        <a:latin typeface="Arial" charset="0"/>
                        <a:cs typeface="Arial" charset="0"/>
                      </a:endParaRP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85670">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Název materiálu</a:t>
                      </a:r>
                      <a:endParaRPr kumimoji="0" lang="cs-CZ" sz="1800" b="0" i="0" u="none" strike="noStrike" cap="none" normalizeH="0" baseline="0" smtClean="0">
                        <a:ln>
                          <a:noFill/>
                        </a:ln>
                        <a:solidFill>
                          <a:schemeClr val="tx1"/>
                        </a:solidFill>
                        <a:effectLst/>
                        <a:latin typeface="Arial" charset="0"/>
                        <a:cs typeface="Arial" charset="0"/>
                      </a:endParaRP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cs typeface="Arial" charset="0"/>
                        </a:rPr>
                        <a:t>Ulrich Beck</a:t>
                      </a:r>
                      <a:endParaRPr kumimoji="0" lang="cs-CZ" sz="1200" b="0" i="0" u="none" strike="noStrike" cap="none" normalizeH="0" baseline="0" dirty="0" smtClean="0">
                        <a:ln>
                          <a:noFill/>
                        </a:ln>
                        <a:solidFill>
                          <a:schemeClr val="tx1"/>
                        </a:solidFill>
                        <a:effectLst/>
                        <a:latin typeface="Arial" charset="0"/>
                        <a:cs typeface="Arial" charset="0"/>
                      </a:endParaRP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79321">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Autor</a:t>
                      </a:r>
                      <a:endParaRPr kumimoji="0" lang="cs-CZ" sz="1800" b="0" i="0" u="none" strike="noStrike" cap="none" normalizeH="0" baseline="0" smtClean="0">
                        <a:ln>
                          <a:noFill/>
                        </a:ln>
                        <a:solidFill>
                          <a:schemeClr val="tx1"/>
                        </a:solidFill>
                        <a:effectLst/>
                        <a:latin typeface="Arial" charset="0"/>
                        <a:cs typeface="Arial" charset="0"/>
                      </a:endParaRP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cs typeface="Arial" charset="0"/>
                        </a:rPr>
                        <a:t>Jana Trčková</a:t>
                      </a: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79321">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Tematický okruh</a:t>
                      </a:r>
                      <a:endParaRPr kumimoji="0" lang="cs-CZ" sz="1800" b="0" i="0" u="none" strike="noStrike" cap="none" normalizeH="0" baseline="0" smtClean="0">
                        <a:ln>
                          <a:noFill/>
                        </a:ln>
                        <a:solidFill>
                          <a:schemeClr val="tx1"/>
                        </a:solidFill>
                        <a:effectLst/>
                        <a:latin typeface="Arial" charset="0"/>
                        <a:cs typeface="Arial" charset="0"/>
                      </a:endParaRP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cs typeface="Arial" charset="0"/>
                        </a:rPr>
                        <a:t>ZSV - Člověk ve společnosti a jako jedinec</a:t>
                      </a:r>
                      <a:endParaRPr kumimoji="0" lang="cs-CZ" sz="1200" b="0" i="0" u="none" strike="noStrike" cap="none" normalizeH="0" baseline="0" dirty="0" smtClean="0">
                        <a:ln>
                          <a:noFill/>
                        </a:ln>
                        <a:solidFill>
                          <a:schemeClr val="tx1"/>
                        </a:solidFill>
                        <a:effectLst/>
                        <a:latin typeface="Arial" charset="0"/>
                        <a:cs typeface="Arial" charset="0"/>
                      </a:endParaRP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79321">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Ročník</a:t>
                      </a:r>
                      <a:endParaRPr kumimoji="0" lang="cs-CZ" sz="1800" b="0" i="0" u="none" strike="noStrike" cap="none" normalizeH="0" baseline="0" smtClean="0">
                        <a:ln>
                          <a:noFill/>
                        </a:ln>
                        <a:solidFill>
                          <a:schemeClr val="tx1"/>
                        </a:solidFill>
                        <a:effectLst/>
                        <a:latin typeface="Arial" charset="0"/>
                        <a:cs typeface="Arial" charset="0"/>
                      </a:endParaRP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cs typeface="Arial" charset="0"/>
                        </a:rPr>
                        <a:t>2.ročník</a:t>
                      </a: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79321">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Vytvořeno</a:t>
                      </a:r>
                      <a:endParaRPr kumimoji="0" lang="cs-CZ" sz="1800" b="0" i="0" u="none" strike="noStrike" cap="none" normalizeH="0" baseline="0" smtClean="0">
                        <a:ln>
                          <a:noFill/>
                        </a:ln>
                        <a:solidFill>
                          <a:schemeClr val="tx1"/>
                        </a:solidFill>
                        <a:effectLst/>
                        <a:latin typeface="Arial" charset="0"/>
                        <a:cs typeface="Arial" charset="0"/>
                      </a:endParaRP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5.1.2014</a:t>
                      </a:r>
                      <a:endParaRPr kumimoji="0" lang="cs-CZ" sz="1200" b="0" i="0" u="none" strike="noStrike" cap="none" normalizeH="0" baseline="0" dirty="0" smtClean="0">
                        <a:ln>
                          <a:noFill/>
                        </a:ln>
                        <a:solidFill>
                          <a:schemeClr val="tx1"/>
                        </a:solidFill>
                        <a:effectLst/>
                        <a:latin typeface="Arial" charset="0"/>
                        <a:cs typeface="Arial" charset="0"/>
                      </a:endParaRP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822934">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Anotace</a:t>
                      </a:r>
                      <a:endParaRPr kumimoji="0" lang="cs-CZ" sz="1800" b="0" i="0" u="none" strike="noStrike" cap="none" normalizeH="0" baseline="0" smtClean="0">
                        <a:ln>
                          <a:noFill/>
                        </a:ln>
                        <a:solidFill>
                          <a:schemeClr val="tx1"/>
                        </a:solidFill>
                        <a:effectLst/>
                        <a:latin typeface="Arial" charset="0"/>
                        <a:cs typeface="Arial" charset="0"/>
                      </a:endParaRP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cs typeface="Arial" charset="0"/>
                        </a:rPr>
                        <a:t>Cílem těchto pracovních listů je ukázat a popsat podstatné rysy současné doby a co nejvíce je konkretizovat na jevech v soudobé společnosti. Zaměřují se hlavně na rizikovou společnost, reflexivní modernitu a </a:t>
                      </a:r>
                      <a:r>
                        <a:rPr kumimoji="0" lang="cs-CZ" sz="1200" b="0" i="0" u="none" strike="noStrike" cap="none" normalizeH="0" baseline="0" smtClean="0">
                          <a:ln>
                            <a:noFill/>
                          </a:ln>
                          <a:solidFill>
                            <a:schemeClr val="tx1"/>
                          </a:solidFill>
                          <a:effectLst/>
                          <a:latin typeface="Arial" charset="0"/>
                          <a:cs typeface="Arial" charset="0"/>
                        </a:rPr>
                        <a:t>kritickou sociologii.</a:t>
                      </a:r>
                      <a:endParaRPr kumimoji="0" lang="cs-CZ" sz="1200" b="0" i="0" u="none" strike="noStrike" cap="none" normalizeH="0" baseline="0" dirty="0" smtClean="0">
                        <a:ln>
                          <a:noFill/>
                        </a:ln>
                        <a:solidFill>
                          <a:schemeClr val="tx1"/>
                        </a:solidFill>
                        <a:effectLst/>
                        <a:latin typeface="Arial" charset="0"/>
                        <a:cs typeface="Arial" charset="0"/>
                      </a:endParaRP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640054">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Metodický pokyn</a:t>
                      </a:r>
                      <a:endParaRPr kumimoji="0" lang="cs-CZ" sz="1800" b="0" i="0" u="none" strike="noStrike" cap="none" normalizeH="0" baseline="0" smtClean="0">
                        <a:ln>
                          <a:noFill/>
                        </a:ln>
                        <a:solidFill>
                          <a:schemeClr val="tx1"/>
                        </a:solidFill>
                        <a:effectLst/>
                        <a:latin typeface="Arial" charset="0"/>
                        <a:cs typeface="Arial" charset="0"/>
                      </a:endParaRP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cs typeface="Arial" charset="0"/>
                        </a:rPr>
                        <a:t>Studenti mohou s předloženým materiálem smysluplně pracovat až po probrání základů sociologie. Jednotlivé úkoly pak slouží k procvičení a k nalezení širších souvislostí v celku základů </a:t>
                      </a:r>
                      <a:r>
                        <a:rPr kumimoji="0" lang="cs-CZ" sz="1200" b="0" i="0" u="none" strike="noStrike" cap="none" normalizeH="0" baseline="0" smtClean="0">
                          <a:ln>
                            <a:noFill/>
                          </a:ln>
                          <a:solidFill>
                            <a:schemeClr val="tx1"/>
                          </a:solidFill>
                          <a:effectLst/>
                          <a:latin typeface="Arial" charset="0"/>
                          <a:cs typeface="Arial" charset="0"/>
                        </a:rPr>
                        <a:t>společenských věd.</a:t>
                      </a:r>
                      <a:endParaRPr kumimoji="0" lang="cs-CZ" sz="1200" b="0" i="0" u="none" strike="noStrike" cap="none" normalizeH="0" baseline="0" dirty="0" smtClean="0">
                        <a:ln>
                          <a:noFill/>
                        </a:ln>
                        <a:solidFill>
                          <a:schemeClr val="tx1"/>
                        </a:solidFill>
                        <a:effectLst/>
                        <a:latin typeface="Arial" charset="0"/>
                        <a:cs typeface="Arial" charset="0"/>
                      </a:endParaRP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79321">
                <a:tc gridSpan="2">
                  <a:txBody>
                    <a:bodyPr/>
                    <a:lstStyle/>
                    <a:p>
                      <a:pPr marL="0" marR="0" lvl="0" indent="0" algn="ctr"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cs typeface="Arial" charset="0"/>
                        </a:rPr>
                        <a:t>Pokud není uvedeno jinak, použitý materiál je z vlastních zdrojů autora. </a:t>
                      </a: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cs-CZ"/>
                    </a:p>
                  </a:txBody>
                  <a:tcPr/>
                </a:tc>
              </a:tr>
            </a:tbl>
          </a:graphicData>
        </a:graphic>
      </p:graphicFrame>
      <p:pic>
        <p:nvPicPr>
          <p:cNvPr id="2089"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30350" y="5372100"/>
            <a:ext cx="6081713" cy="14859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2090" name="Picture 190" descr="http://profile.ak.fbcdn.net/hprofile-ak-snc6/276521_333727723392674_859061856_q.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64288" y="764704"/>
            <a:ext cx="576262" cy="576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5323898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Ulrich Beck</a:t>
            </a:r>
            <a:endParaRPr lang="cs-CZ" dirty="0"/>
          </a:p>
        </p:txBody>
      </p:sp>
      <p:sp>
        <p:nvSpPr>
          <p:cNvPr id="3" name="Podnadpis 2"/>
          <p:cNvSpPr>
            <a:spLocks noGrp="1"/>
          </p:cNvSpPr>
          <p:nvPr>
            <p:ph type="subTitle" idx="1"/>
          </p:nvPr>
        </p:nvSpPr>
        <p:spPr/>
        <p:txBody>
          <a:bodyPr/>
          <a:lstStyle/>
          <a:p>
            <a:r>
              <a:rPr lang="cs-CZ" dirty="0" smtClean="0"/>
              <a:t>Riziková společnost</a:t>
            </a:r>
            <a:endParaRPr lang="cs-CZ" dirty="0"/>
          </a:p>
        </p:txBody>
      </p:sp>
    </p:spTree>
    <p:extLst>
      <p:ext uri="{BB962C8B-B14F-4D97-AF65-F5344CB8AC3E}">
        <p14:creationId xmlns:p14="http://schemas.microsoft.com/office/powerpoint/2010/main" val="25988562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Ulrich Beck</a:t>
            </a:r>
            <a:endParaRPr lang="cs-CZ" sz="3200" dirty="0"/>
          </a:p>
        </p:txBody>
      </p:sp>
      <p:sp>
        <p:nvSpPr>
          <p:cNvPr id="3" name="Zástupný symbol pro obsah 2"/>
          <p:cNvSpPr>
            <a:spLocks noGrp="1"/>
          </p:cNvSpPr>
          <p:nvPr>
            <p:ph idx="1"/>
          </p:nvPr>
        </p:nvSpPr>
        <p:spPr/>
        <p:txBody>
          <a:bodyPr>
            <a:normAutofit/>
          </a:bodyPr>
          <a:lstStyle/>
          <a:p>
            <a:pPr>
              <a:buFontTx/>
              <a:buChar char="-"/>
            </a:pPr>
            <a:r>
              <a:rPr lang="cs-CZ" sz="2800" dirty="0" smtClean="0"/>
              <a:t>Německý sociolog (nar. 1944)</a:t>
            </a:r>
          </a:p>
          <a:p>
            <a:pPr>
              <a:buFontTx/>
              <a:buChar char="-"/>
            </a:pPr>
            <a:r>
              <a:rPr lang="cs-CZ" sz="2800" dirty="0" smtClean="0"/>
              <a:t>V roce 1986 (v době havárie jaderné elektrárny v ukrajinském Černobylu) vydal knihu Riziková společnost, která se stala nejcitovanějším sociologickým dílem druhé poloviny 20.století.</a:t>
            </a:r>
          </a:p>
          <a:p>
            <a:pPr>
              <a:buFontTx/>
              <a:buChar char="-"/>
            </a:pPr>
            <a:r>
              <a:rPr lang="cs-CZ" sz="2800" dirty="0" smtClean="0"/>
              <a:t>Patří do proudu současné kritické sociologie.</a:t>
            </a:r>
            <a:endParaRPr lang="cs-CZ" sz="2800" dirty="0"/>
          </a:p>
        </p:txBody>
      </p:sp>
    </p:spTree>
    <p:extLst>
      <p:ext uri="{BB962C8B-B14F-4D97-AF65-F5344CB8AC3E}">
        <p14:creationId xmlns:p14="http://schemas.microsoft.com/office/powerpoint/2010/main" val="4722427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Riziková společnost</a:t>
            </a:r>
            <a:endParaRPr lang="cs-CZ" sz="3200" dirty="0"/>
          </a:p>
        </p:txBody>
      </p:sp>
      <p:sp>
        <p:nvSpPr>
          <p:cNvPr id="3" name="Zástupný symbol pro obsah 2"/>
          <p:cNvSpPr>
            <a:spLocks noGrp="1"/>
          </p:cNvSpPr>
          <p:nvPr>
            <p:ph idx="1"/>
          </p:nvPr>
        </p:nvSpPr>
        <p:spPr/>
        <p:txBody>
          <a:bodyPr>
            <a:normAutofit/>
          </a:bodyPr>
          <a:lstStyle/>
          <a:p>
            <a:pPr marL="0" indent="0">
              <a:buNone/>
            </a:pPr>
            <a:r>
              <a:rPr lang="cs-CZ" sz="2800" dirty="0" smtClean="0"/>
              <a:t>Moderní společnost ohrožuje sebe sama, a to svým každodenním fungováním. Bezradně pak reaguje na rizika, které sama vytvořila. Autor pečlivě rozlišuje rizika a hrozby. Nejrůznějším hrozbám museli lidé čelit odjakživa (mor, přírodní katastrofy). Naopak rizika produkuje samotná společnost (porušení ozónové vrstvy, atomové znečištění). Moderní rizika jsou často obtížně vnímatelná (co jíme, pijeme, dýcháme), vlastně nemají sociální hranice.</a:t>
            </a:r>
            <a:endParaRPr lang="cs-CZ" sz="2800" dirty="0"/>
          </a:p>
        </p:txBody>
      </p:sp>
    </p:spTree>
    <p:extLst>
      <p:ext uri="{BB962C8B-B14F-4D97-AF65-F5344CB8AC3E}">
        <p14:creationId xmlns:p14="http://schemas.microsoft.com/office/powerpoint/2010/main" val="2962914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Úkol</a:t>
            </a:r>
            <a:endParaRPr lang="cs-CZ" sz="3200" dirty="0"/>
          </a:p>
        </p:txBody>
      </p:sp>
      <p:sp>
        <p:nvSpPr>
          <p:cNvPr id="3" name="Zástupný symbol pro obsah 2"/>
          <p:cNvSpPr>
            <a:spLocks noGrp="1"/>
          </p:cNvSpPr>
          <p:nvPr>
            <p:ph idx="1"/>
          </p:nvPr>
        </p:nvSpPr>
        <p:spPr/>
        <p:txBody>
          <a:bodyPr/>
          <a:lstStyle/>
          <a:p>
            <a:pPr marL="0" indent="0">
              <a:buNone/>
            </a:pPr>
            <a:endParaRPr lang="cs-CZ" dirty="0" smtClean="0"/>
          </a:p>
          <a:p>
            <a:pPr marL="514350" indent="-514350">
              <a:buAutoNum type="alphaLcParenR"/>
            </a:pPr>
            <a:r>
              <a:rPr lang="cs-CZ" sz="2800" dirty="0" smtClean="0"/>
              <a:t>Jak autor vymezuje tzv. rizikovou společnost?</a:t>
            </a:r>
          </a:p>
          <a:p>
            <a:pPr marL="514350" indent="-514350">
              <a:buAutoNum type="alphaLcParenR"/>
            </a:pPr>
            <a:r>
              <a:rPr lang="cs-CZ" sz="2800" dirty="0" smtClean="0"/>
              <a:t>Objasněte, jak autor odlišuje rizika a hrozby.</a:t>
            </a:r>
            <a:endParaRPr lang="cs-CZ" sz="2800" dirty="0"/>
          </a:p>
        </p:txBody>
      </p:sp>
    </p:spTree>
    <p:extLst>
      <p:ext uri="{BB962C8B-B14F-4D97-AF65-F5344CB8AC3E}">
        <p14:creationId xmlns:p14="http://schemas.microsoft.com/office/powerpoint/2010/main" val="11707826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Reflexivní modernita</a:t>
            </a:r>
            <a:endParaRPr lang="cs-CZ" sz="3200" dirty="0"/>
          </a:p>
        </p:txBody>
      </p:sp>
      <p:sp>
        <p:nvSpPr>
          <p:cNvPr id="3" name="Zástupný symbol pro obsah 2"/>
          <p:cNvSpPr>
            <a:spLocks noGrp="1"/>
          </p:cNvSpPr>
          <p:nvPr>
            <p:ph idx="1"/>
          </p:nvPr>
        </p:nvSpPr>
        <p:spPr/>
        <p:txBody>
          <a:bodyPr>
            <a:normAutofit/>
          </a:bodyPr>
          <a:lstStyle/>
          <a:p>
            <a:pPr marL="0" indent="0">
              <a:buNone/>
            </a:pPr>
            <a:r>
              <a:rPr lang="cs-CZ" sz="2800" dirty="0" smtClean="0"/>
              <a:t>Moderní společnost v době svého zrodu podrobila tradiční poměry kritice a použila při tom pozici rozumu, např. kritika pověr, absolutismu, neúrody aj.</a:t>
            </a:r>
          </a:p>
          <a:p>
            <a:pPr marL="0" indent="0">
              <a:buNone/>
            </a:pPr>
            <a:r>
              <a:rPr lang="cs-CZ" sz="2800" dirty="0" smtClean="0"/>
              <a:t>Podle autora nastal čas vystavit současnou společnost ostré kritice samotnou dnešní společností, tedy její reflexi. Co je třeba rozumného na poměrech, kdy vyčerpáváme přírodní zdroje, zamořujeme zbytky přírody a ohrožujeme vlastní existenci?</a:t>
            </a:r>
            <a:endParaRPr lang="cs-CZ" sz="2800" dirty="0"/>
          </a:p>
        </p:txBody>
      </p:sp>
    </p:spTree>
    <p:extLst>
      <p:ext uri="{BB962C8B-B14F-4D97-AF65-F5344CB8AC3E}">
        <p14:creationId xmlns:p14="http://schemas.microsoft.com/office/powerpoint/2010/main" val="3862046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Kritická sociologie</a:t>
            </a:r>
            <a:endParaRPr lang="cs-CZ" sz="3200" dirty="0"/>
          </a:p>
        </p:txBody>
      </p:sp>
      <p:sp>
        <p:nvSpPr>
          <p:cNvPr id="3" name="Zástupný symbol pro obsah 2"/>
          <p:cNvSpPr>
            <a:spLocks noGrp="1"/>
          </p:cNvSpPr>
          <p:nvPr>
            <p:ph idx="1"/>
          </p:nvPr>
        </p:nvSpPr>
        <p:spPr/>
        <p:txBody>
          <a:bodyPr>
            <a:normAutofit/>
          </a:bodyPr>
          <a:lstStyle/>
          <a:p>
            <a:pPr marL="0" indent="0">
              <a:buNone/>
            </a:pPr>
            <a:r>
              <a:rPr lang="cs-CZ" sz="2800" dirty="0" smtClean="0"/>
              <a:t>Kritický pohled ukazuje, že většina kategorií, v nichž jsme si zvykli o moderní společnosti uvažovat, je beznadějně zastaralá. Mizí rozdíly mezi třídami, ale narůstají sociální nerovnosti, mizí před očima stát, ale pořád používáme rozdělení např. francouzská a německá sociologie. Sociologové uvažují v kategoriích rodiny, přitom klasická rodina je spíše výjimkou než pravidlem. Stát, třída i rodina, kdysi centrální pojmy sociologie mění své původní určení.</a:t>
            </a:r>
            <a:endParaRPr lang="cs-CZ" sz="2800" dirty="0"/>
          </a:p>
        </p:txBody>
      </p:sp>
    </p:spTree>
    <p:extLst>
      <p:ext uri="{BB962C8B-B14F-4D97-AF65-F5344CB8AC3E}">
        <p14:creationId xmlns:p14="http://schemas.microsoft.com/office/powerpoint/2010/main" val="10849459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Úkol</a:t>
            </a:r>
            <a:endParaRPr lang="cs-CZ" sz="3200" dirty="0"/>
          </a:p>
        </p:txBody>
      </p:sp>
      <p:sp>
        <p:nvSpPr>
          <p:cNvPr id="3" name="Zástupný symbol pro obsah 2"/>
          <p:cNvSpPr>
            <a:spLocks noGrp="1"/>
          </p:cNvSpPr>
          <p:nvPr>
            <p:ph idx="1"/>
          </p:nvPr>
        </p:nvSpPr>
        <p:spPr/>
        <p:txBody>
          <a:bodyPr/>
          <a:lstStyle/>
          <a:p>
            <a:endParaRPr lang="cs-CZ" dirty="0" smtClean="0"/>
          </a:p>
          <a:p>
            <a:pPr marL="514350" indent="-514350">
              <a:buAutoNum type="alphaLcParenR"/>
            </a:pPr>
            <a:r>
              <a:rPr lang="cs-CZ" sz="2800" dirty="0" smtClean="0"/>
              <a:t>Vysvětlete pojem reflexivní modernita.</a:t>
            </a:r>
          </a:p>
          <a:p>
            <a:pPr marL="514350" indent="-514350">
              <a:buAutoNum type="alphaLcParenR"/>
            </a:pPr>
            <a:r>
              <a:rPr lang="cs-CZ" sz="2800" dirty="0" smtClean="0"/>
              <a:t>Nač upozorňuje kritická sociologie?</a:t>
            </a:r>
            <a:endParaRPr lang="cs-CZ" sz="2800" dirty="0"/>
          </a:p>
        </p:txBody>
      </p:sp>
    </p:spTree>
    <p:extLst>
      <p:ext uri="{BB962C8B-B14F-4D97-AF65-F5344CB8AC3E}">
        <p14:creationId xmlns:p14="http://schemas.microsoft.com/office/powerpoint/2010/main" val="26066121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Rizika se vymykají kontrole</a:t>
            </a:r>
            <a:endParaRPr lang="cs-CZ" sz="3200" dirty="0"/>
          </a:p>
        </p:txBody>
      </p:sp>
      <p:sp>
        <p:nvSpPr>
          <p:cNvPr id="3" name="Zástupný symbol pro obsah 2"/>
          <p:cNvSpPr>
            <a:spLocks noGrp="1"/>
          </p:cNvSpPr>
          <p:nvPr>
            <p:ph idx="1"/>
          </p:nvPr>
        </p:nvSpPr>
        <p:spPr/>
        <p:txBody>
          <a:bodyPr/>
          <a:lstStyle/>
          <a:p>
            <a:pPr marL="0" indent="0">
              <a:buNone/>
            </a:pPr>
            <a:endParaRPr lang="cs-CZ" dirty="0" smtClean="0"/>
          </a:p>
          <a:p>
            <a:pPr marL="0" indent="0">
              <a:buNone/>
            </a:pPr>
            <a:r>
              <a:rPr lang="cs-CZ" sz="2800" dirty="0" smtClean="0"/>
              <a:t>Postupně zjišťujeme, že nejsme pojištěni vůči např. možnému selhání atomové elektrárny, genetickým manipulacím, globálním změnám klimatu, sociálním rizikům aj.</a:t>
            </a:r>
          </a:p>
          <a:p>
            <a:pPr marL="0" indent="0">
              <a:buNone/>
            </a:pPr>
            <a:r>
              <a:rPr lang="cs-CZ" sz="2800" dirty="0" smtClean="0"/>
              <a:t>Všeobecné úsilí o stále vyšší tempo ekonomického růstu ohrožuje svými dopady trvale udržitelný vývoj.</a:t>
            </a:r>
            <a:endParaRPr lang="cs-CZ" sz="2800" dirty="0"/>
          </a:p>
        </p:txBody>
      </p:sp>
    </p:spTree>
    <p:extLst>
      <p:ext uri="{BB962C8B-B14F-4D97-AF65-F5344CB8AC3E}">
        <p14:creationId xmlns:p14="http://schemas.microsoft.com/office/powerpoint/2010/main" val="31547893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Politika v rizikové společnosti</a:t>
            </a:r>
            <a:endParaRPr lang="cs-CZ" sz="3200" dirty="0"/>
          </a:p>
        </p:txBody>
      </p:sp>
      <p:sp>
        <p:nvSpPr>
          <p:cNvPr id="3" name="Zástupný symbol pro obsah 2"/>
          <p:cNvSpPr>
            <a:spLocks noGrp="1"/>
          </p:cNvSpPr>
          <p:nvPr>
            <p:ph idx="1"/>
          </p:nvPr>
        </p:nvSpPr>
        <p:spPr/>
        <p:txBody>
          <a:bodyPr>
            <a:normAutofit/>
          </a:bodyPr>
          <a:lstStyle/>
          <a:p>
            <a:pPr marL="0" indent="0">
              <a:buNone/>
            </a:pPr>
            <a:r>
              <a:rPr lang="cs-CZ" sz="2800" dirty="0" smtClean="0"/>
              <a:t>Beck se domnívá, že závažnost ekologických hrozeb probudí ve společnosti síly sebezáchovy právě v podobě demokraticky orientovaných občanských hnutí, ať už ekologických, lidskoprávních či jiných. Občanské iniciativy jsou pružnější, úspornější a mobilnější než dosavadní politické strany. Vyvíjejí tlak zdola, a tím působí proti tlaku elit, které se nahoře samy ustavily. Zároveň působí proti setrvačnosti státu i proti iluzím o moudrosti neviditelné ruky trhu.</a:t>
            </a:r>
            <a:endParaRPr lang="cs-CZ" sz="2800" dirty="0"/>
          </a:p>
        </p:txBody>
      </p:sp>
    </p:spTree>
    <p:extLst>
      <p:ext uri="{BB962C8B-B14F-4D97-AF65-F5344CB8AC3E}">
        <p14:creationId xmlns:p14="http://schemas.microsoft.com/office/powerpoint/2010/main" val="27695980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Závěrečné shrnutí:</a:t>
            </a:r>
            <a:endParaRPr lang="cs-CZ" sz="3200" dirty="0"/>
          </a:p>
        </p:txBody>
      </p:sp>
      <p:sp>
        <p:nvSpPr>
          <p:cNvPr id="3" name="Zástupný symbol pro obsah 2"/>
          <p:cNvSpPr>
            <a:spLocks noGrp="1"/>
          </p:cNvSpPr>
          <p:nvPr>
            <p:ph idx="1"/>
          </p:nvPr>
        </p:nvSpPr>
        <p:spPr/>
        <p:txBody>
          <a:bodyPr>
            <a:normAutofit/>
          </a:bodyPr>
          <a:lstStyle/>
          <a:p>
            <a:pPr marL="0" indent="0">
              <a:buNone/>
            </a:pPr>
            <a:r>
              <a:rPr lang="cs-CZ" sz="2800" dirty="0" smtClean="0"/>
              <a:t>Německý sociolog </a:t>
            </a:r>
            <a:r>
              <a:rPr lang="cs-CZ" sz="2800" dirty="0" err="1" smtClean="0"/>
              <a:t>U.Beck</a:t>
            </a:r>
            <a:r>
              <a:rPr lang="cs-CZ" sz="2800" dirty="0" smtClean="0"/>
              <a:t> vydal v roce jaderné havárie v Černobylu knihu ……… Ta se stala nejcitovanější sociologickou prací v době ………. Moderní společnost, která ohrožuje sebe sama svým každodenním fungováním nazývá ……… Autor požaduje podrobit současnou společnost ostré kritice, hovoří o ………</a:t>
            </a:r>
          </a:p>
          <a:p>
            <a:pPr marL="0" indent="0">
              <a:buNone/>
            </a:pPr>
            <a:r>
              <a:rPr lang="cs-CZ" sz="2800" dirty="0" smtClean="0"/>
              <a:t>modernitě. Proti dosavadním politickým stranám upřednostňuje sílu různých …… hnutí.</a:t>
            </a:r>
            <a:endParaRPr lang="cs-CZ" sz="2800" dirty="0"/>
          </a:p>
        </p:txBody>
      </p:sp>
    </p:spTree>
    <p:extLst>
      <p:ext uri="{BB962C8B-B14F-4D97-AF65-F5344CB8AC3E}">
        <p14:creationId xmlns:p14="http://schemas.microsoft.com/office/powerpoint/2010/main" val="25298019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Kontrola správného doplnění</a:t>
            </a:r>
            <a:endParaRPr lang="cs-CZ" sz="3200" dirty="0"/>
          </a:p>
        </p:txBody>
      </p:sp>
      <p:sp>
        <p:nvSpPr>
          <p:cNvPr id="3" name="Zástupný symbol pro obsah 2"/>
          <p:cNvSpPr>
            <a:spLocks noGrp="1"/>
          </p:cNvSpPr>
          <p:nvPr>
            <p:ph idx="1"/>
          </p:nvPr>
        </p:nvSpPr>
        <p:spPr/>
        <p:txBody>
          <a:bodyPr>
            <a:normAutofit/>
          </a:bodyPr>
          <a:lstStyle/>
          <a:p>
            <a:pPr marL="0" indent="0">
              <a:buNone/>
            </a:pPr>
            <a:r>
              <a:rPr lang="cs-CZ" sz="2800" dirty="0" smtClean="0"/>
              <a:t>Německý sociolog </a:t>
            </a:r>
            <a:r>
              <a:rPr lang="cs-CZ" sz="2800" dirty="0" err="1" smtClean="0"/>
              <a:t>U.Beck</a:t>
            </a:r>
            <a:r>
              <a:rPr lang="cs-CZ" sz="2800" dirty="0" smtClean="0"/>
              <a:t> vydal v roce jaderné havárie v Černobylu knihu </a:t>
            </a:r>
            <a:r>
              <a:rPr lang="cs-CZ" sz="2800" b="1" dirty="0" smtClean="0"/>
              <a:t>Riziková společnost</a:t>
            </a:r>
            <a:r>
              <a:rPr lang="cs-CZ" sz="2800" dirty="0" smtClean="0"/>
              <a:t>. Ta se stala nejcitovanější sociologickou prací v době </a:t>
            </a:r>
            <a:r>
              <a:rPr lang="cs-CZ" sz="2800" b="1" dirty="0" smtClean="0"/>
              <a:t>druhé</a:t>
            </a:r>
            <a:r>
              <a:rPr lang="cs-CZ" sz="2800" dirty="0" smtClean="0"/>
              <a:t> </a:t>
            </a:r>
            <a:r>
              <a:rPr lang="cs-CZ" sz="2800" b="1" dirty="0" smtClean="0"/>
              <a:t>poloviny 20.století</a:t>
            </a:r>
            <a:r>
              <a:rPr lang="cs-CZ" sz="2800" dirty="0" smtClean="0"/>
              <a:t>. Moderní společnost, která ohrožuje sebe sama svým každodenním fungováním nazývá </a:t>
            </a:r>
            <a:r>
              <a:rPr lang="cs-CZ" sz="2800" b="1" dirty="0" smtClean="0"/>
              <a:t>rizikovou společností</a:t>
            </a:r>
            <a:r>
              <a:rPr lang="cs-CZ" sz="2800" dirty="0" smtClean="0"/>
              <a:t>. Autor požaduje podrobit současnou společnost ostré kritice, hovoří o tzv. </a:t>
            </a:r>
            <a:r>
              <a:rPr lang="cs-CZ" sz="2800" b="1" dirty="0" smtClean="0"/>
              <a:t>reflexivní modernitě</a:t>
            </a:r>
            <a:r>
              <a:rPr lang="cs-CZ" sz="2800" dirty="0" smtClean="0"/>
              <a:t>. Proti dosavadním politickým stranám upřednostňuje sílu různých </a:t>
            </a:r>
            <a:r>
              <a:rPr lang="cs-CZ" sz="2800" b="1" dirty="0" smtClean="0"/>
              <a:t>občanských</a:t>
            </a:r>
            <a:r>
              <a:rPr lang="cs-CZ" sz="2800" dirty="0" smtClean="0"/>
              <a:t> hnutí.</a:t>
            </a:r>
            <a:endParaRPr lang="cs-CZ" sz="2800" dirty="0"/>
          </a:p>
        </p:txBody>
      </p:sp>
    </p:spTree>
    <p:extLst>
      <p:ext uri="{BB962C8B-B14F-4D97-AF65-F5344CB8AC3E}">
        <p14:creationId xmlns:p14="http://schemas.microsoft.com/office/powerpoint/2010/main" val="39373983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idx="1"/>
          </p:nvPr>
        </p:nvSpPr>
        <p:spPr/>
        <p:txBody>
          <a:bodyPr>
            <a:normAutofit fontScale="62500" lnSpcReduction="20000"/>
          </a:bodyPr>
          <a:lstStyle/>
          <a:p>
            <a:r>
              <a:rPr lang="cs-CZ" dirty="0" smtClean="0"/>
              <a:t>BURUMA</a:t>
            </a:r>
            <a:r>
              <a:rPr lang="cs-CZ" dirty="0"/>
              <a:t>, Ian. </a:t>
            </a:r>
            <a:r>
              <a:rPr lang="cs-CZ" i="1" dirty="0"/>
              <a:t>Krocení bohů: náboženství a demokracie na třech kontinentech</a:t>
            </a:r>
            <a:r>
              <a:rPr lang="cs-CZ" dirty="0"/>
              <a:t>. Vyd. 1. Překlad Daniel Micka. Praha: Academia, 2012, 121 s. XXI. století, sv. 15. ISBN 978-802-0020-406</a:t>
            </a:r>
            <a:r>
              <a:rPr lang="cs-CZ" dirty="0" smtClean="0"/>
              <a:t>.</a:t>
            </a:r>
          </a:p>
          <a:p>
            <a:r>
              <a:rPr lang="cs-CZ" dirty="0"/>
              <a:t>LIPOVETSKY, </a:t>
            </a:r>
            <a:r>
              <a:rPr lang="cs-CZ" dirty="0" err="1"/>
              <a:t>Gilles</a:t>
            </a:r>
            <a:r>
              <a:rPr lang="cs-CZ" dirty="0"/>
              <a:t> a Sébastien CHARLES. </a:t>
            </a:r>
            <a:r>
              <a:rPr lang="cs-CZ" i="1" dirty="0"/>
              <a:t>Hypermoderní doba: od požitku k úzkosti</a:t>
            </a:r>
            <a:r>
              <a:rPr lang="cs-CZ" dirty="0"/>
              <a:t>. V českém jazyce vyd. 1. Překlad Daniel Micka. Praha: Prostor, 2013, 144 s. Střed (Prostor), sv. 15. ISBN 978-80-7260-283-4</a:t>
            </a:r>
            <a:r>
              <a:rPr lang="cs-CZ" dirty="0" smtClean="0"/>
              <a:t>.</a:t>
            </a:r>
          </a:p>
          <a:p>
            <a:r>
              <a:rPr lang="cs-CZ" dirty="0"/>
              <a:t>JUVIN, </a:t>
            </a:r>
            <a:r>
              <a:rPr lang="cs-CZ" dirty="0" err="1"/>
              <a:t>Hervé</a:t>
            </a:r>
            <a:r>
              <a:rPr lang="cs-CZ" dirty="0"/>
              <a:t> a </a:t>
            </a:r>
            <a:r>
              <a:rPr lang="cs-CZ" dirty="0" err="1"/>
              <a:t>Gilles</a:t>
            </a:r>
            <a:r>
              <a:rPr lang="cs-CZ" dirty="0"/>
              <a:t> LIPOVETSKY. </a:t>
            </a:r>
            <a:r>
              <a:rPr lang="cs-CZ" i="1" dirty="0"/>
              <a:t>Globalizovaný západ: polemika o planetární kultuře</a:t>
            </a:r>
            <a:r>
              <a:rPr lang="cs-CZ" dirty="0"/>
              <a:t>. V českém jazyce vyd. 1. Překlad Martin Pokorný. Praha: Prostor, 2012, 231 s. Střed (Prostor), 102. sv. ISBN 978-807-2602-650</a:t>
            </a:r>
            <a:r>
              <a:rPr lang="cs-CZ" dirty="0" smtClean="0"/>
              <a:t>.</a:t>
            </a:r>
          </a:p>
          <a:p>
            <a:r>
              <a:rPr lang="cs-CZ" dirty="0"/>
              <a:t>KELLER, Jan a Petr NOVOTNÝ. </a:t>
            </a:r>
            <a:r>
              <a:rPr lang="cs-CZ" i="1" dirty="0"/>
              <a:t>Úvod do filozofie, sociologie a psychologie: nové pohledy společenských věd : učebnice pro studenty gymnázií a zájemce o vysokoškolské humanitní vzdělávání</a:t>
            </a:r>
            <a:r>
              <a:rPr lang="cs-CZ" dirty="0"/>
              <a:t>. Vyd. 1. Překlad Martin Pokorný. Ilustrace Vladimír </a:t>
            </a:r>
            <a:r>
              <a:rPr lang="cs-CZ" dirty="0" err="1"/>
              <a:t>Renčín</a:t>
            </a:r>
            <a:r>
              <a:rPr lang="cs-CZ" dirty="0"/>
              <a:t>. Liberec: Dialog, 2008, 219 s. Střed (Prostor), 102. sv. ISBN 978-808-6761-817.</a:t>
            </a:r>
          </a:p>
        </p:txBody>
      </p:sp>
    </p:spTree>
    <p:extLst>
      <p:ext uri="{BB962C8B-B14F-4D97-AF65-F5344CB8AC3E}">
        <p14:creationId xmlns:p14="http://schemas.microsoft.com/office/powerpoint/2010/main" val="1864036181"/>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84</TotalTime>
  <Words>677</Words>
  <Application>Microsoft Office PowerPoint</Application>
  <PresentationFormat>Předvádění na obrazovce (4:3)</PresentationFormat>
  <Paragraphs>59</Paragraphs>
  <Slides>13</Slides>
  <Notes>0</Notes>
  <HiddenSlides>0</HiddenSlides>
  <MMClips>0</MMClips>
  <ScaleCrop>false</ScaleCrop>
  <HeadingPairs>
    <vt:vector size="6" baseType="variant">
      <vt:variant>
        <vt:lpstr>Použitá písma</vt:lpstr>
      </vt:variant>
      <vt:variant>
        <vt:i4>2</vt:i4>
      </vt:variant>
      <vt:variant>
        <vt:lpstr>Motiv</vt:lpstr>
      </vt:variant>
      <vt:variant>
        <vt:i4>1</vt:i4>
      </vt:variant>
      <vt:variant>
        <vt:lpstr>Nadpisy snímků</vt:lpstr>
      </vt:variant>
      <vt:variant>
        <vt:i4>13</vt:i4>
      </vt:variant>
    </vt:vector>
  </HeadingPairs>
  <TitlesOfParts>
    <vt:vector size="16" baseType="lpstr">
      <vt:lpstr>Arial</vt:lpstr>
      <vt:lpstr>Calibri</vt:lpstr>
      <vt:lpstr>Motiv systému Office</vt:lpstr>
      <vt:lpstr>Prezentace aplikace PowerPoint</vt:lpstr>
      <vt:lpstr>Ulrich Beck</vt:lpstr>
      <vt:lpstr>Ulrich Beck</vt:lpstr>
      <vt:lpstr>Riziková společnost</vt:lpstr>
      <vt:lpstr>Úkol</vt:lpstr>
      <vt:lpstr>Reflexivní modernita</vt:lpstr>
      <vt:lpstr>Kritická sociologie</vt:lpstr>
      <vt:lpstr>Úkol</vt:lpstr>
      <vt:lpstr>Rizika se vymykají kontrole</vt:lpstr>
      <vt:lpstr>Politika v rizikové společnosti</vt:lpstr>
      <vt:lpstr>Závěrečné shrnutí:</vt:lpstr>
      <vt:lpstr>Kontrola správného doplnění</vt:lpstr>
      <vt:lpstr>Zdroje</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Ulrich Beck</dc:title>
  <dc:creator>Jana Trčková</dc:creator>
  <cp:lastModifiedBy>Fismol Tomáš</cp:lastModifiedBy>
  <cp:revision>12</cp:revision>
  <dcterms:created xsi:type="dcterms:W3CDTF">2014-01-04T18:01:38Z</dcterms:created>
  <dcterms:modified xsi:type="dcterms:W3CDTF">2014-05-13T10:19:41Z</dcterms:modified>
</cp:coreProperties>
</file>