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7" r:id="rId2"/>
    <p:sldId id="258" r:id="rId3"/>
    <p:sldId id="259" r:id="rId4"/>
    <p:sldId id="260" r:id="rId5"/>
    <p:sldId id="261" r:id="rId6"/>
    <p:sldId id="262" r:id="rId7"/>
    <p:sldId id="264" r:id="rId8"/>
    <p:sldId id="267" r:id="rId9"/>
    <p:sldId id="266" r:id="rId10"/>
    <p:sldId id="265" r:id="rId11"/>
    <p:sldId id="268" r:id="rId12"/>
    <p:sldId id="269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420" y="144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DC74E1B-B5DD-4ECD-BC2C-A09F43BF96B5}" type="datetimeFigureOut">
              <a:rPr lang="cs-CZ" smtClean="0"/>
              <a:pPr/>
              <a:t>11.4.2012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4489B33-5B1E-4AB4-B761-7E44417C37F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95405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489B33-5B1E-4AB4-B761-7E44417C37FD}" type="slidenum">
              <a:rPr lang="cs-CZ" smtClean="0"/>
              <a:pPr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827339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A8965-F464-4BB5-98B7-2E64F723904E}" type="datetimeFigureOut">
              <a:rPr lang="cs-CZ" smtClean="0"/>
              <a:pPr/>
              <a:t>11.4.2012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50245-2C07-4140-959A-75FA687B67A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155833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A8965-F464-4BB5-98B7-2E64F723904E}" type="datetimeFigureOut">
              <a:rPr lang="cs-CZ" smtClean="0"/>
              <a:pPr/>
              <a:t>11.4.2012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50245-2C07-4140-959A-75FA687B67A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064306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A8965-F464-4BB5-98B7-2E64F723904E}" type="datetimeFigureOut">
              <a:rPr lang="cs-CZ" smtClean="0"/>
              <a:pPr/>
              <a:t>11.4.2012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50245-2C07-4140-959A-75FA687B67A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217638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A8965-F464-4BB5-98B7-2E64F723904E}" type="datetimeFigureOut">
              <a:rPr lang="cs-CZ" smtClean="0"/>
              <a:pPr/>
              <a:t>11.4.2012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50245-2C07-4140-959A-75FA687B67A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689031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A8965-F464-4BB5-98B7-2E64F723904E}" type="datetimeFigureOut">
              <a:rPr lang="cs-CZ" smtClean="0"/>
              <a:pPr/>
              <a:t>11.4.2012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50245-2C07-4140-959A-75FA687B67A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490503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A8965-F464-4BB5-98B7-2E64F723904E}" type="datetimeFigureOut">
              <a:rPr lang="cs-CZ" smtClean="0"/>
              <a:pPr/>
              <a:t>11.4.2012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50245-2C07-4140-959A-75FA687B67A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389436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A8965-F464-4BB5-98B7-2E64F723904E}" type="datetimeFigureOut">
              <a:rPr lang="cs-CZ" smtClean="0"/>
              <a:pPr/>
              <a:t>11.4.2012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50245-2C07-4140-959A-75FA687B67A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131944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A8965-F464-4BB5-98B7-2E64F723904E}" type="datetimeFigureOut">
              <a:rPr lang="cs-CZ" smtClean="0"/>
              <a:pPr/>
              <a:t>11.4.2012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50245-2C07-4140-959A-75FA687B67A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074215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A8965-F464-4BB5-98B7-2E64F723904E}" type="datetimeFigureOut">
              <a:rPr lang="cs-CZ" smtClean="0"/>
              <a:pPr/>
              <a:t>11.4.2012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50245-2C07-4140-959A-75FA687B67A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188235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A8965-F464-4BB5-98B7-2E64F723904E}" type="datetimeFigureOut">
              <a:rPr lang="cs-CZ" smtClean="0"/>
              <a:pPr/>
              <a:t>11.4.2012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50245-2C07-4140-959A-75FA687B67A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941979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A8965-F464-4BB5-98B7-2E64F723904E}" type="datetimeFigureOut">
              <a:rPr lang="cs-CZ" smtClean="0"/>
              <a:pPr/>
              <a:t>11.4.2012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50245-2C07-4140-959A-75FA687B67A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131670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3A8965-F464-4BB5-98B7-2E64F723904E}" type="datetimeFigureOut">
              <a:rPr lang="cs-CZ" smtClean="0"/>
              <a:pPr/>
              <a:t>11.4.2012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D50245-2C07-4140-959A-75FA687B67A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056422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wmf"/><Relationship Id="rId3" Type="http://schemas.openxmlformats.org/officeDocument/2006/relationships/image" Target="../media/image4.wmf"/><Relationship Id="rId7" Type="http://schemas.openxmlformats.org/officeDocument/2006/relationships/image" Target="../media/image8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wmf"/><Relationship Id="rId5" Type="http://schemas.openxmlformats.org/officeDocument/2006/relationships/image" Target="../media/image6.wmf"/><Relationship Id="rId4" Type="http://schemas.openxmlformats.org/officeDocument/2006/relationships/image" Target="../media/image5.w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51644" y="5085184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Podnadpis 2"/>
          <p:cNvSpPr txBox="1">
            <a:spLocks/>
          </p:cNvSpPr>
          <p:nvPr/>
        </p:nvSpPr>
        <p:spPr>
          <a:xfrm>
            <a:off x="1308744" y="4221088"/>
            <a:ext cx="6400800" cy="456456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>
                <a:solidFill>
                  <a:schemeClr val="tx1"/>
                </a:solidFill>
              </a:rPr>
              <a:t>VY_32_INOVACE_05-52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3256716" y="980728"/>
            <a:ext cx="250485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Termika</a:t>
            </a:r>
            <a:endParaRPr lang="cs-CZ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497849642"/>
              </p:ext>
            </p:extLst>
          </p:nvPr>
        </p:nvGraphicFramePr>
        <p:xfrm>
          <a:off x="1308744" y="2060848"/>
          <a:ext cx="6208395" cy="19202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08760"/>
                <a:gridCol w="4699635"/>
              </a:tblGrid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Ročník: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200" kern="50" dirty="0" smtClean="0">
                          <a:effectLst/>
                          <a:latin typeface="Times New Roman"/>
                          <a:ea typeface="Times New Roman"/>
                        </a:rPr>
                        <a:t>IX. r.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Vzdělávací oblast: 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Člověk a příroda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Vzdělávací obor: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effectLst/>
                        </a:rPr>
                        <a:t>Fyzika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Tematický okruh: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effectLst/>
                        </a:rPr>
                        <a:t>Termika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Téma: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b="1" kern="50" dirty="0" smtClean="0">
                          <a:effectLst/>
                        </a:rPr>
                        <a:t>Teplo </a:t>
                      </a:r>
                      <a:r>
                        <a:rPr lang="cs-CZ" sz="1400" b="1" kern="50" smtClean="0">
                          <a:effectLst/>
                        </a:rPr>
                        <a:t>koná práci I</a:t>
                      </a:r>
                      <a:endParaRPr lang="cs-CZ" sz="1200" b="1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Jméno autora: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effectLst/>
                        </a:rPr>
                        <a:t>Jaroslava Vondráčková</a:t>
                      </a:r>
                      <a:r>
                        <a:rPr lang="cs-CZ" sz="1400" kern="50" dirty="0">
                          <a:effectLst/>
                        </a:rPr>
                        <a:t> 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Vytvořeno dne: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smtClean="0">
                          <a:effectLst/>
                        </a:rPr>
                        <a:t>9.7.2011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Metodický popis,</a:t>
                      </a:r>
                      <a:endParaRPr lang="cs-CZ" sz="1200" kern="50">
                        <a:effectLst/>
                      </a:endParaRPr>
                    </a:p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(anotace):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effectLst/>
                        </a:rPr>
                        <a:t>Ukázka historie i současnosti ve využití tepla v pohonu strojů párou</a:t>
                      </a:r>
                      <a:r>
                        <a:rPr lang="cs-CZ" sz="1400" kern="50" dirty="0">
                          <a:effectLst/>
                        </a:rPr>
                        <a:t> 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276333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ln>
            <a:solidFill>
              <a:srgbClr val="002060"/>
            </a:solidFill>
          </a:ln>
        </p:spPr>
        <p:txBody>
          <a:bodyPr>
            <a:normAutofit/>
          </a:bodyPr>
          <a:lstStyle/>
          <a:p>
            <a:r>
              <a:rPr lang="cs-CZ" sz="3200" b="1" dirty="0" smtClean="0"/>
              <a:t>Teplo koná práci I.</a:t>
            </a:r>
            <a:endParaRPr lang="cs-CZ" sz="3200" b="1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ln>
            <a:solidFill>
              <a:srgbClr val="002060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2000" b="1" dirty="0" smtClean="0"/>
          </a:p>
          <a:p>
            <a:pPr marL="0" indent="0">
              <a:buNone/>
            </a:pPr>
            <a:r>
              <a:rPr lang="cs-CZ" sz="2000" b="1" dirty="0" smtClean="0"/>
              <a:t>Připomenutí:</a:t>
            </a:r>
          </a:p>
          <a:p>
            <a:r>
              <a:rPr lang="cs-CZ" sz="2000" b="1" dirty="0" smtClean="0">
                <a:solidFill>
                  <a:srgbClr val="FF0000"/>
                </a:solidFill>
              </a:rPr>
              <a:t>t</a:t>
            </a:r>
            <a:r>
              <a:rPr lang="cs-CZ" sz="2000" b="1" dirty="0" smtClean="0">
                <a:solidFill>
                  <a:srgbClr val="FF0000"/>
                </a:solidFill>
              </a:rPr>
              <a:t>eplo </a:t>
            </a:r>
            <a:r>
              <a:rPr lang="cs-CZ" sz="2000" b="1" dirty="0" smtClean="0"/>
              <a:t>je druh energie</a:t>
            </a:r>
          </a:p>
          <a:p>
            <a:pPr marL="0" indent="0">
              <a:buNone/>
            </a:pPr>
            <a:r>
              <a:rPr lang="cs-CZ" sz="2000" b="1" dirty="0" smtClean="0"/>
              <a:t>j</a:t>
            </a:r>
            <a:r>
              <a:rPr lang="cs-CZ" sz="2000" b="1" dirty="0" smtClean="0"/>
              <a:t>e </a:t>
            </a:r>
            <a:r>
              <a:rPr lang="cs-CZ" sz="2000" b="1" dirty="0" smtClean="0"/>
              <a:t>to energie, kterou si vyměňují tělesa různé teploty</a:t>
            </a:r>
          </a:p>
          <a:p>
            <a:pPr marL="0" indent="0">
              <a:buNone/>
            </a:pPr>
            <a:r>
              <a:rPr lang="cs-CZ" sz="2000" b="1" dirty="0" smtClean="0"/>
              <a:t>z</a:t>
            </a:r>
            <a:r>
              <a:rPr lang="cs-CZ" sz="2000" b="1" dirty="0" smtClean="0"/>
              <a:t>načka </a:t>
            </a:r>
            <a:r>
              <a:rPr lang="cs-CZ" sz="2000" b="1" dirty="0" smtClean="0"/>
              <a:t>tepla je </a:t>
            </a:r>
            <a:r>
              <a:rPr lang="cs-CZ" sz="2000" b="1" dirty="0" smtClean="0">
                <a:solidFill>
                  <a:srgbClr val="FF0000"/>
                </a:solidFill>
              </a:rPr>
              <a:t>Q</a:t>
            </a:r>
          </a:p>
          <a:p>
            <a:pPr marL="0" indent="0">
              <a:buNone/>
            </a:pPr>
            <a:r>
              <a:rPr lang="cs-CZ" sz="2000" b="1" dirty="0" smtClean="0"/>
              <a:t>j</a:t>
            </a:r>
            <a:r>
              <a:rPr lang="cs-CZ" sz="2000" b="1" dirty="0" smtClean="0"/>
              <a:t>ednotkou </a:t>
            </a:r>
            <a:r>
              <a:rPr lang="cs-CZ" sz="2000" b="1" dirty="0" smtClean="0"/>
              <a:t>je  </a:t>
            </a:r>
            <a:r>
              <a:rPr lang="cs-CZ" sz="2000" b="1" dirty="0" smtClean="0">
                <a:solidFill>
                  <a:srgbClr val="FF0000"/>
                </a:solidFill>
              </a:rPr>
              <a:t>J</a:t>
            </a:r>
            <a:r>
              <a:rPr lang="cs-CZ" sz="2000" b="1" dirty="0" smtClean="0"/>
              <a:t> (joule – „</a:t>
            </a:r>
            <a:r>
              <a:rPr lang="cs-CZ" sz="2000" b="1" dirty="0" err="1" smtClean="0"/>
              <a:t>džaul</a:t>
            </a:r>
            <a:r>
              <a:rPr lang="cs-CZ" sz="2000" b="1" dirty="0" smtClean="0"/>
              <a:t>“)</a:t>
            </a:r>
          </a:p>
          <a:p>
            <a:endParaRPr lang="cs-CZ" sz="2000" b="1" dirty="0" smtClean="0"/>
          </a:p>
          <a:p>
            <a:r>
              <a:rPr lang="cs-CZ" sz="2000" b="1" dirty="0" smtClean="0">
                <a:solidFill>
                  <a:srgbClr val="FF0000"/>
                </a:solidFill>
              </a:rPr>
              <a:t>p</a:t>
            </a:r>
            <a:r>
              <a:rPr lang="cs-CZ" sz="2000" b="1" dirty="0" smtClean="0">
                <a:solidFill>
                  <a:srgbClr val="FF0000"/>
                </a:solidFill>
              </a:rPr>
              <a:t>ráce </a:t>
            </a:r>
            <a:r>
              <a:rPr lang="cs-CZ" sz="2000" b="1" dirty="0" smtClean="0"/>
              <a:t>– tu konáme, když působíme silou po dráze</a:t>
            </a:r>
          </a:p>
          <a:p>
            <a:pPr marL="0" indent="0">
              <a:buNone/>
            </a:pPr>
            <a:r>
              <a:rPr lang="cs-CZ" sz="2000" b="1" dirty="0" smtClean="0"/>
              <a:t>z</a:t>
            </a:r>
            <a:r>
              <a:rPr lang="cs-CZ" sz="2000" b="1" dirty="0" smtClean="0"/>
              <a:t>načka </a:t>
            </a:r>
            <a:r>
              <a:rPr lang="cs-CZ" sz="2000" b="1" dirty="0" smtClean="0"/>
              <a:t>práce je </a:t>
            </a:r>
            <a:r>
              <a:rPr lang="cs-CZ" sz="2000" b="1" dirty="0" smtClean="0">
                <a:solidFill>
                  <a:srgbClr val="FF0000"/>
                </a:solidFill>
              </a:rPr>
              <a:t>W</a:t>
            </a:r>
          </a:p>
          <a:p>
            <a:pPr marL="0" indent="0">
              <a:buNone/>
            </a:pPr>
            <a:r>
              <a:rPr lang="cs-CZ" sz="2000" b="1" dirty="0" smtClean="0"/>
              <a:t>j</a:t>
            </a:r>
            <a:r>
              <a:rPr lang="cs-CZ" sz="2000" b="1" dirty="0" smtClean="0"/>
              <a:t>ednotkou </a:t>
            </a:r>
            <a:r>
              <a:rPr lang="cs-CZ" sz="2000" b="1" dirty="0" smtClean="0"/>
              <a:t>práce je </a:t>
            </a:r>
            <a:r>
              <a:rPr lang="cs-CZ" sz="2000" b="1" dirty="0" smtClean="0">
                <a:solidFill>
                  <a:srgbClr val="FF0000"/>
                </a:solidFill>
              </a:rPr>
              <a:t>J</a:t>
            </a:r>
            <a:r>
              <a:rPr lang="cs-CZ" sz="2000" b="1" dirty="0" smtClean="0"/>
              <a:t> (joule)</a:t>
            </a:r>
            <a:endParaRPr lang="cs-CZ" sz="2000" b="1" dirty="0"/>
          </a:p>
        </p:txBody>
      </p:sp>
    </p:spTree>
    <p:extLst>
      <p:ext uri="{BB962C8B-B14F-4D97-AF65-F5344CB8AC3E}">
        <p14:creationId xmlns:p14="http://schemas.microsoft.com/office/powerpoint/2010/main" xmlns="" val="4235602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>
            <a:solidFill>
              <a:srgbClr val="002060"/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/>
              <a:t>Napadá vás příklad, kdy teplo koná práci?</a:t>
            </a:r>
            <a:endParaRPr lang="cs-CZ" sz="2400" b="1" dirty="0"/>
          </a:p>
        </p:txBody>
      </p:sp>
      <p:pic>
        <p:nvPicPr>
          <p:cNvPr id="8" name="Zástupný symbol pro obsah 7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874764" y="1600200"/>
            <a:ext cx="3394472" cy="4525963"/>
          </a:xfrm>
        </p:spPr>
      </p:pic>
    </p:spTree>
    <p:extLst>
      <p:ext uri="{BB962C8B-B14F-4D97-AF65-F5344CB8AC3E}">
        <p14:creationId xmlns:p14="http://schemas.microsoft.com/office/powerpoint/2010/main" xmlns="" val="451808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>
            <a:solidFill>
              <a:srgbClr val="002060"/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/>
              <a:t>Co mají společného?</a:t>
            </a:r>
            <a:endParaRPr lang="cs-CZ" sz="2400" b="1" dirty="0"/>
          </a:p>
        </p:txBody>
      </p:sp>
      <p:pic>
        <p:nvPicPr>
          <p:cNvPr id="2052" name="Picture 4" descr="C:\Documents and Settings\Jaroslava\Local Settings\Temporary Internet Files\Content.IE5\J4TFFFTT\MC90032092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6227" y="5143103"/>
            <a:ext cx="1815084" cy="11018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Documents and Settings\Jaroslava\Local Settings\Temporary Internet Files\Content.IE5\T2UJXCPS\MC90031940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87624" y="2996952"/>
            <a:ext cx="1811426" cy="1335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Documents and Settings\Jaroslava\Local Settings\Temporary Internet Files\Content.IE5\9ODUGKQ1\MC90032098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92018" y="3629259"/>
            <a:ext cx="1814170" cy="14054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Documents and Settings\Jaroslava\Local Settings\Temporary Internet Files\Content.IE5\J4TFFFTT\MC900303827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72200" y="2060848"/>
            <a:ext cx="1810512" cy="1121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C:\Documents and Settings\Jaroslava\Local Settings\Temporary Internet Files\Content.IE5\J4TFFFTT\MC900308549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75856" y="5304904"/>
            <a:ext cx="1825782" cy="940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C:\Documents and Settings\Jaroslava\Local Settings\Temporary Internet Files\Content.IE5\T2UJXCPS\MC900295620[1].wmf"/>
          <p:cNvPicPr>
            <a:picLocks noGrp="1" noChangeAspect="1" noChangeArrowheads="1"/>
          </p:cNvPicPr>
          <p:nvPr>
            <p:ph idx="1"/>
          </p:nvPr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38475" y="5037207"/>
            <a:ext cx="2044574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Picture 11" descr="C:\Documents and Settings\Jaroslava\Local Settings\Temporary Internet Files\Content.IE5\T2UJXCPS\MC900326696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63888" y="2060848"/>
            <a:ext cx="1824228" cy="1065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1106710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>
            <a:solidFill>
              <a:srgbClr val="002060"/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/>
              <a:t>Tepelné motory</a:t>
            </a:r>
            <a:endParaRPr lang="cs-CZ" sz="2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>
            <a:solidFill>
              <a:srgbClr val="002060"/>
            </a:solidFill>
          </a:ln>
        </p:spPr>
        <p:txBody>
          <a:bodyPr>
            <a:normAutofit/>
          </a:bodyPr>
          <a:lstStyle/>
          <a:p>
            <a:endParaRPr lang="cs-CZ" sz="2000" b="1" dirty="0" smtClean="0"/>
          </a:p>
          <a:p>
            <a:r>
              <a:rPr lang="cs-CZ" sz="2000" b="1" dirty="0" smtClean="0"/>
              <a:t>Každému stroji, kterému dodáváme </a:t>
            </a:r>
            <a:r>
              <a:rPr lang="cs-CZ" sz="2000" b="1" dirty="0" smtClean="0">
                <a:solidFill>
                  <a:srgbClr val="00B050"/>
                </a:solidFill>
              </a:rPr>
              <a:t>teplo</a:t>
            </a:r>
            <a:r>
              <a:rPr lang="cs-CZ" sz="2000" b="1" dirty="0" smtClean="0"/>
              <a:t> a který za to koná </a:t>
            </a:r>
            <a:r>
              <a:rPr lang="cs-CZ" sz="2000" b="1" dirty="0" smtClean="0">
                <a:solidFill>
                  <a:schemeClr val="accent6">
                    <a:lumMod val="50000"/>
                  </a:schemeClr>
                </a:solidFill>
              </a:rPr>
              <a:t>práci,</a:t>
            </a:r>
            <a:r>
              <a:rPr lang="cs-CZ" sz="2000" b="1" dirty="0" smtClean="0"/>
              <a:t> </a:t>
            </a:r>
            <a:br>
              <a:rPr lang="cs-CZ" sz="2000" b="1" dirty="0" smtClean="0"/>
            </a:br>
            <a:r>
              <a:rPr lang="cs-CZ" sz="2000" b="1" dirty="0" smtClean="0"/>
              <a:t>se říká </a:t>
            </a:r>
            <a:r>
              <a:rPr lang="cs-CZ" sz="2000" b="1" dirty="0" smtClean="0">
                <a:solidFill>
                  <a:srgbClr val="FF0000"/>
                </a:solidFill>
              </a:rPr>
              <a:t>tepelný motor.</a:t>
            </a:r>
          </a:p>
          <a:p>
            <a:endParaRPr lang="cs-CZ" sz="2000" b="1" dirty="0" smtClean="0"/>
          </a:p>
          <a:p>
            <a:r>
              <a:rPr lang="cs-CZ" sz="2000" b="1" dirty="0" smtClean="0"/>
              <a:t>Tepelný motor přeměňuje tepelnou energii na pohybovou energii.</a:t>
            </a:r>
          </a:p>
          <a:p>
            <a:endParaRPr lang="cs-CZ" sz="2000" b="1" dirty="0"/>
          </a:p>
          <a:p>
            <a:endParaRPr lang="cs-CZ" sz="2000" b="1" i="1" dirty="0" smtClean="0"/>
          </a:p>
          <a:p>
            <a:r>
              <a:rPr lang="cs-CZ" sz="2000" b="1" i="1" dirty="0" smtClean="0"/>
              <a:t>Prvním tepelným motorem, který byl vynalezen, byla </a:t>
            </a:r>
            <a:r>
              <a:rPr lang="cs-CZ" sz="2000" b="1" dirty="0" err="1" smtClean="0"/>
              <a:t>Heronova</a:t>
            </a:r>
            <a:r>
              <a:rPr lang="cs-CZ" sz="2000" b="1" dirty="0" smtClean="0"/>
              <a:t> baňka. </a:t>
            </a:r>
            <a:r>
              <a:rPr lang="cs-CZ" sz="2000" b="1" i="1" dirty="0" smtClean="0"/>
              <a:t>Staří Řekové ji však měli jen za zábavnou hračku – nikoho tehdy nenapadlo, že by se tohoto vynálezu mohlo využít pro konání užitečné práce.</a:t>
            </a:r>
            <a:endParaRPr lang="cs-CZ" sz="2000" b="1" i="1" dirty="0"/>
          </a:p>
        </p:txBody>
      </p:sp>
    </p:spTree>
    <p:extLst>
      <p:ext uri="{BB962C8B-B14F-4D97-AF65-F5344CB8AC3E}">
        <p14:creationId xmlns:p14="http://schemas.microsoft.com/office/powerpoint/2010/main" xmlns="" val="42115728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>
            <a:solidFill>
              <a:srgbClr val="002060"/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/>
              <a:t>Jak dělíme tepelné motory?</a:t>
            </a:r>
            <a:endParaRPr lang="cs-CZ" sz="2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>
            <a:solidFill>
              <a:srgbClr val="002060"/>
            </a:solidFill>
          </a:ln>
        </p:spPr>
        <p:txBody>
          <a:bodyPr>
            <a:normAutofit/>
          </a:bodyPr>
          <a:lstStyle/>
          <a:p>
            <a:pPr marL="457200" indent="-457200">
              <a:buAutoNum type="arabicParenR"/>
            </a:pPr>
            <a:endParaRPr lang="cs-CZ" sz="2000" b="1" dirty="0" smtClean="0"/>
          </a:p>
          <a:p>
            <a:pPr marL="457200" indent="-457200">
              <a:buAutoNum type="arabicParenR"/>
            </a:pPr>
            <a:endParaRPr lang="cs-CZ" sz="2000" b="1" dirty="0" smtClean="0"/>
          </a:p>
          <a:p>
            <a:pPr marL="457200" indent="-457200">
              <a:buAutoNum type="arabicParenR"/>
            </a:pPr>
            <a:endParaRPr lang="cs-CZ" sz="2000" b="1" dirty="0" smtClean="0"/>
          </a:p>
          <a:p>
            <a:pPr marL="457200" indent="-457200">
              <a:buAutoNum type="arabicParenR"/>
            </a:pPr>
            <a:r>
              <a:rPr lang="cs-CZ" sz="2000" b="1" dirty="0" smtClean="0"/>
              <a:t>p</a:t>
            </a:r>
            <a:r>
              <a:rPr lang="cs-CZ" sz="2000" b="1" dirty="0" smtClean="0"/>
              <a:t>arní </a:t>
            </a:r>
            <a:r>
              <a:rPr lang="cs-CZ" sz="2000" b="1" dirty="0" smtClean="0"/>
              <a:t>– </a:t>
            </a:r>
            <a:r>
              <a:rPr lang="cs-CZ" sz="2000" b="1" i="1" dirty="0" smtClean="0"/>
              <a:t>parní stroj, parní turbína</a:t>
            </a:r>
          </a:p>
          <a:p>
            <a:pPr marL="457200" indent="-457200">
              <a:buAutoNum type="arabicParenR"/>
            </a:pPr>
            <a:endParaRPr lang="cs-CZ" sz="2000" b="1" dirty="0" smtClean="0"/>
          </a:p>
          <a:p>
            <a:pPr marL="457200" indent="-457200">
              <a:buAutoNum type="arabicParenR"/>
            </a:pPr>
            <a:endParaRPr lang="cs-CZ" sz="2000" b="1" dirty="0"/>
          </a:p>
          <a:p>
            <a:pPr marL="457200" indent="-457200">
              <a:buAutoNum type="arabicParenR"/>
            </a:pPr>
            <a:endParaRPr lang="cs-CZ" sz="2000" b="1" dirty="0" smtClean="0"/>
          </a:p>
          <a:p>
            <a:pPr marL="457200" indent="-457200">
              <a:buAutoNum type="arabicParenR"/>
            </a:pPr>
            <a:r>
              <a:rPr lang="cs-CZ" sz="2000" b="1" dirty="0" smtClean="0"/>
              <a:t>s</a:t>
            </a:r>
            <a:r>
              <a:rPr lang="cs-CZ" sz="2000" b="1" dirty="0" smtClean="0"/>
              <a:t>palovací </a:t>
            </a:r>
            <a:r>
              <a:rPr lang="cs-CZ" sz="2000" b="1" dirty="0" smtClean="0"/>
              <a:t>– a) </a:t>
            </a:r>
            <a:r>
              <a:rPr lang="cs-CZ" sz="2000" b="1" i="1" dirty="0" smtClean="0"/>
              <a:t>zážehové – </a:t>
            </a:r>
            <a:r>
              <a:rPr lang="cs-CZ" sz="2000" i="1" dirty="0" smtClean="0"/>
              <a:t>dvoudobé a čtyřdobé</a:t>
            </a:r>
          </a:p>
          <a:p>
            <a:pPr marL="0" indent="0">
              <a:buNone/>
            </a:pPr>
            <a:r>
              <a:rPr lang="cs-CZ" sz="2000" dirty="0" smtClean="0"/>
              <a:t>	             </a:t>
            </a:r>
            <a:r>
              <a:rPr lang="cs-CZ" sz="2000" b="1" dirty="0" smtClean="0"/>
              <a:t>b)</a:t>
            </a:r>
            <a:r>
              <a:rPr lang="cs-CZ" sz="2000" b="1" i="1" dirty="0" smtClean="0"/>
              <a:t> vznětové </a:t>
            </a:r>
            <a:r>
              <a:rPr lang="cs-CZ" sz="2000" dirty="0" smtClean="0"/>
              <a:t>                       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xmlns="" val="807266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>
            <a:solidFill>
              <a:srgbClr val="002060"/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/>
              <a:t>Parní stroje</a:t>
            </a:r>
            <a:endParaRPr lang="cs-CZ" sz="2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>
            <a:solidFill>
              <a:srgbClr val="002060"/>
            </a:solidFill>
          </a:ln>
        </p:spPr>
        <p:txBody>
          <a:bodyPr>
            <a:norm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Parní stroje </a:t>
            </a:r>
            <a:r>
              <a:rPr lang="cs-CZ" sz="2000" b="1" dirty="0" smtClean="0"/>
              <a:t>nahradily vodní a koňský pohon. </a:t>
            </a:r>
          </a:p>
          <a:p>
            <a:r>
              <a:rPr lang="cs-CZ" sz="2000" b="1" dirty="0" smtClean="0"/>
              <a:t>Kromě letadel poháněly parní stroje téměř všechno.</a:t>
            </a:r>
          </a:p>
          <a:p>
            <a:endParaRPr lang="cs-CZ" sz="2000" b="1" dirty="0" smtClean="0"/>
          </a:p>
          <a:p>
            <a:r>
              <a:rPr lang="cs-CZ" sz="2000" b="1" dirty="0" smtClean="0"/>
              <a:t>Parní stroje dokázaly z energie ukryté v uhlí využít jen asi </a:t>
            </a:r>
            <a:r>
              <a:rPr lang="cs-CZ" sz="2000" b="1" dirty="0" smtClean="0">
                <a:solidFill>
                  <a:srgbClr val="FF0000"/>
                </a:solidFill>
              </a:rPr>
              <a:t>desetinu,</a:t>
            </a:r>
            <a:r>
              <a:rPr lang="cs-CZ" sz="2000" b="1" dirty="0" smtClean="0"/>
              <a:t> většina unikala do okolí bez užitku.</a:t>
            </a:r>
          </a:p>
          <a:p>
            <a:endParaRPr lang="cs-CZ" sz="2000" b="1" dirty="0" smtClean="0"/>
          </a:p>
          <a:p>
            <a:r>
              <a:rPr lang="cs-CZ" sz="2000" b="1" dirty="0" smtClean="0"/>
              <a:t>To byl spolu s rozšířením elektrické energie hlavní důvod, proč se od počátku XX. století parní stroje přestávaly používat.</a:t>
            </a:r>
          </a:p>
          <a:p>
            <a:endParaRPr lang="cs-CZ" sz="2000" b="1" dirty="0" smtClean="0"/>
          </a:p>
          <a:p>
            <a:r>
              <a:rPr lang="cs-CZ" sz="2000" b="1" dirty="0" smtClean="0"/>
              <a:t>Dnes se s parními stroji už prakticky nesetkáme. </a:t>
            </a:r>
          </a:p>
          <a:p>
            <a:endParaRPr lang="cs-CZ" sz="2000" dirty="0"/>
          </a:p>
          <a:p>
            <a:r>
              <a:rPr lang="cs-CZ" sz="2000" b="1" i="1" dirty="0" smtClean="0">
                <a:solidFill>
                  <a:srgbClr val="FF0000"/>
                </a:solidFill>
              </a:rPr>
              <a:t>Nejdéle vydržely v železniční dopravě, kde u nás sloužily až do roku 1980.</a:t>
            </a:r>
            <a:endParaRPr lang="cs-CZ" sz="20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284619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>
            <a:solidFill>
              <a:srgbClr val="002060"/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/>
              <a:t>Části parního stroje</a:t>
            </a:r>
            <a:endParaRPr lang="cs-CZ" sz="2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>
            <a:solidFill>
              <a:srgbClr val="002060"/>
            </a:solidFill>
          </a:ln>
        </p:spPr>
        <p:txBody>
          <a:bodyPr>
            <a:normAutofit lnSpcReduction="10000"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Parní kotel </a:t>
            </a:r>
            <a:r>
              <a:rPr lang="cs-CZ" sz="2000" b="1" dirty="0" smtClean="0"/>
              <a:t>– pod ním hoří uhlí a vaří v něm voda. Vznikající horká pára je vedena potrubím k válci parního kotle, kde tlačí na píst.</a:t>
            </a:r>
          </a:p>
          <a:p>
            <a:endParaRPr lang="cs-CZ" sz="2000" b="1" dirty="0" smtClean="0"/>
          </a:p>
          <a:p>
            <a:r>
              <a:rPr lang="cs-CZ" sz="2000" b="1" dirty="0" smtClean="0">
                <a:solidFill>
                  <a:srgbClr val="FF0000"/>
                </a:solidFill>
              </a:rPr>
              <a:t>Pojistný ventil </a:t>
            </a:r>
            <a:r>
              <a:rPr lang="cs-CZ" sz="2000" b="1" dirty="0" smtClean="0"/>
              <a:t>– zabraňuje tomu, aby parní kotel vybuchl. </a:t>
            </a:r>
            <a:r>
              <a:rPr lang="cs-CZ" sz="2000" b="1" i="1" dirty="0" smtClean="0"/>
              <a:t>(papiňák)</a:t>
            </a:r>
            <a:endParaRPr lang="cs-CZ" sz="2000" b="1" dirty="0" smtClean="0"/>
          </a:p>
          <a:p>
            <a:endParaRPr lang="cs-CZ" sz="2000" b="1" dirty="0" smtClean="0"/>
          </a:p>
          <a:p>
            <a:r>
              <a:rPr lang="cs-CZ" sz="2000" b="1" dirty="0" smtClean="0">
                <a:solidFill>
                  <a:srgbClr val="FF0000"/>
                </a:solidFill>
              </a:rPr>
              <a:t>Válec parního motoru s pístem </a:t>
            </a:r>
            <a:r>
              <a:rPr lang="cs-CZ" sz="2000" b="1" dirty="0" smtClean="0"/>
              <a:t>– zde pára tlačí na píst a pohybuje jím. Šoupátka páru pouštějí buď na jednu nebo na druhou stranu pístu.</a:t>
            </a:r>
          </a:p>
          <a:p>
            <a:endParaRPr lang="cs-CZ" sz="2000" b="1" dirty="0" smtClean="0"/>
          </a:p>
          <a:p>
            <a:r>
              <a:rPr lang="cs-CZ" sz="2000" b="1" dirty="0" smtClean="0">
                <a:solidFill>
                  <a:srgbClr val="FF0000"/>
                </a:solidFill>
              </a:rPr>
              <a:t>Klikový mechanismus – </a:t>
            </a:r>
            <a:r>
              <a:rPr lang="cs-CZ" sz="2000" b="1" dirty="0" smtClean="0"/>
              <a:t>mění pohyb pístu sem-tam na otáčení hřídele.</a:t>
            </a:r>
          </a:p>
          <a:p>
            <a:endParaRPr lang="cs-CZ" sz="2000" b="1" dirty="0" smtClean="0"/>
          </a:p>
          <a:p>
            <a:r>
              <a:rPr lang="cs-CZ" sz="2000" b="1" dirty="0" smtClean="0">
                <a:solidFill>
                  <a:srgbClr val="FF0000"/>
                </a:solidFill>
              </a:rPr>
              <a:t>Kondenzátor</a:t>
            </a:r>
            <a:r>
              <a:rPr lang="cs-CZ" sz="2000" b="1" dirty="0" smtClean="0"/>
              <a:t> je zařízení, ve kterém se pára ochlazuje a mění zpátky ve vodu. (Kapalnění páry se říká kondenzace.) Voda z kondenzátoru se čerpá zpět do kotle.</a:t>
            </a:r>
            <a:endParaRPr lang="cs-CZ" sz="2000" b="1" dirty="0"/>
          </a:p>
        </p:txBody>
      </p:sp>
    </p:spTree>
    <p:extLst>
      <p:ext uri="{BB962C8B-B14F-4D97-AF65-F5344CB8AC3E}">
        <p14:creationId xmlns:p14="http://schemas.microsoft.com/office/powerpoint/2010/main" xmlns="" val="10450079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ln>
            <a:solidFill>
              <a:srgbClr val="002060"/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/>
              <a:t>Jak pracoval parní stroj?</a:t>
            </a:r>
            <a:endParaRPr lang="cs-CZ" sz="2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467544" y="1628800"/>
            <a:ext cx="8229600" cy="4525963"/>
          </a:xfrm>
          <a:ln>
            <a:solidFill>
              <a:srgbClr val="002060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2000" dirty="0"/>
          </a:p>
        </p:txBody>
      </p:sp>
      <p:graphicFrame>
        <p:nvGraphicFramePr>
          <p:cNvPr id="4" name="Objek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523555064"/>
              </p:ext>
            </p:extLst>
          </p:nvPr>
        </p:nvGraphicFramePr>
        <p:xfrm>
          <a:off x="3300413" y="2681288"/>
          <a:ext cx="2070100" cy="685800"/>
        </p:xfrm>
        <a:graphic>
          <a:graphicData uri="http://schemas.openxmlformats.org/presentationml/2006/ole">
            <p:oleObj spid="_x0000_s4120" name="Balíček" showAsIcon="1" r:id="rId3" imgW="2070720" imgH="685800" progId="Package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4052853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>
            <a:solidFill>
              <a:srgbClr val="002060"/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/>
              <a:t>Parní turbína</a:t>
            </a:r>
            <a:endParaRPr lang="cs-CZ" sz="2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>
            <a:solidFill>
              <a:srgbClr val="002060"/>
            </a:solidFill>
          </a:ln>
        </p:spPr>
        <p:txBody>
          <a:bodyPr>
            <a:normAutofit/>
          </a:bodyPr>
          <a:lstStyle/>
          <a:p>
            <a:endParaRPr lang="cs-CZ" sz="2000" dirty="0" smtClean="0"/>
          </a:p>
          <a:p>
            <a:r>
              <a:rPr lang="cs-CZ" sz="2000" b="1" dirty="0" smtClean="0"/>
              <a:t>Pára ale pro nás pracuje stále. Pro pohon užíváme i plyn. </a:t>
            </a:r>
          </a:p>
          <a:p>
            <a:endParaRPr lang="cs-CZ" sz="2000" b="1" dirty="0" smtClean="0"/>
          </a:p>
          <a:p>
            <a:r>
              <a:rPr lang="cs-CZ" sz="2000" b="1" dirty="0" smtClean="0"/>
              <a:t>Pohání mohutné parní turbíny v </a:t>
            </a:r>
            <a:r>
              <a:rPr lang="cs-CZ" sz="2000" b="1" dirty="0" smtClean="0">
                <a:solidFill>
                  <a:srgbClr val="FF0000"/>
                </a:solidFill>
              </a:rPr>
              <a:t>elektrárnách a na lodích.</a:t>
            </a:r>
          </a:p>
          <a:p>
            <a:endParaRPr lang="cs-CZ" sz="2000" b="1" dirty="0" smtClean="0"/>
          </a:p>
          <a:p>
            <a:r>
              <a:rPr lang="cs-CZ" sz="2000" b="1" dirty="0" smtClean="0"/>
              <a:t>Největší turbíny mají v průměru několik metrů.</a:t>
            </a:r>
          </a:p>
          <a:p>
            <a:endParaRPr lang="cs-CZ" sz="2000" b="1" dirty="0" smtClean="0"/>
          </a:p>
          <a:p>
            <a:r>
              <a:rPr lang="cs-CZ" sz="2000" b="1" dirty="0" smtClean="0"/>
              <a:t>Obsahují až milion pevných lopatek, jejichž tvar je vypočítán tak, aby co nejlépe využily pohybové energie páry.</a:t>
            </a:r>
          </a:p>
          <a:p>
            <a:endParaRPr lang="cs-CZ" sz="2000" i="1" dirty="0" smtClean="0"/>
          </a:p>
          <a:p>
            <a:r>
              <a:rPr lang="cs-CZ" sz="2000" b="1" i="1" dirty="0" smtClean="0">
                <a:solidFill>
                  <a:srgbClr val="FF0000"/>
                </a:solidFill>
              </a:rPr>
              <a:t>Má ze všech používaných tepelných motorů největší účinnost, přibližně </a:t>
            </a:r>
            <a:br>
              <a:rPr lang="cs-CZ" sz="2000" b="1" i="1" dirty="0" smtClean="0">
                <a:solidFill>
                  <a:srgbClr val="FF0000"/>
                </a:solidFill>
              </a:rPr>
            </a:br>
            <a:r>
              <a:rPr lang="cs-CZ" sz="2000" b="1" i="1" dirty="0" smtClean="0">
                <a:solidFill>
                  <a:srgbClr val="FF0000"/>
                </a:solidFill>
              </a:rPr>
              <a:t>40 %.</a:t>
            </a:r>
            <a:endParaRPr lang="cs-CZ" sz="20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39833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Jaroslava\Plocha\parní turbín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42914" y="2276872"/>
            <a:ext cx="5472608" cy="223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259632" y="4941168"/>
            <a:ext cx="64757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Rotor parní turbíny  </a:t>
            </a:r>
            <a:r>
              <a:rPr lang="cs-CZ" b="1" dirty="0" err="1" smtClean="0"/>
              <a:t>Parsons</a:t>
            </a:r>
            <a:r>
              <a:rPr lang="cs-CZ" b="1" dirty="0" smtClean="0"/>
              <a:t> z polského torpédoborce ORP </a:t>
            </a:r>
            <a:r>
              <a:rPr lang="cs-CZ" b="1" dirty="0" err="1" smtClean="0"/>
              <a:t>Wicher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xmlns="" val="3652904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>
            <a:solidFill>
              <a:srgbClr val="002060"/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/>
              <a:t>Použitá literatura</a:t>
            </a:r>
            <a:endParaRPr lang="cs-CZ" sz="2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>
            <a:solidFill>
              <a:srgbClr val="002060"/>
            </a:solidFill>
          </a:ln>
        </p:spPr>
        <p:txBody>
          <a:bodyPr/>
          <a:lstStyle/>
          <a:p>
            <a:r>
              <a:rPr lang="cs-CZ" sz="2000" dirty="0"/>
              <a:t>RAUNER, Karel – hlavní autor. </a:t>
            </a:r>
            <a:r>
              <a:rPr lang="cs-CZ" sz="2000" i="1" dirty="0"/>
              <a:t>Fyzika 8 učebnice pro základní školy a víceletá gymnázia.</a:t>
            </a:r>
            <a:r>
              <a:rPr lang="cs-CZ" sz="2000" dirty="0"/>
              <a:t> 1. vydání. Plzeň: Nakladatelství Fraus, 2006. </a:t>
            </a:r>
          </a:p>
          <a:p>
            <a:pPr marL="0" indent="0">
              <a:buNone/>
            </a:pPr>
            <a:r>
              <a:rPr lang="cs-CZ" sz="2000" dirty="0"/>
              <a:t>      ISBN 80-7238-525-9</a:t>
            </a:r>
          </a:p>
          <a:p>
            <a:r>
              <a:rPr lang="cs-CZ" sz="2000" dirty="0" smtClean="0"/>
              <a:t>ROJKO A KOL. </a:t>
            </a:r>
            <a:r>
              <a:rPr lang="cs-CZ" sz="2000" i="1" dirty="0" smtClean="0"/>
              <a:t>Fyzika kolem nás, Fyzika 2 pro základní a občanskou školu.</a:t>
            </a:r>
            <a:r>
              <a:rPr lang="cs-CZ" sz="2000" dirty="0" smtClean="0"/>
              <a:t> </a:t>
            </a:r>
            <a:br>
              <a:rPr lang="cs-CZ" sz="2000" dirty="0" smtClean="0"/>
            </a:br>
            <a:r>
              <a:rPr lang="cs-CZ" sz="2000" dirty="0" smtClean="0"/>
              <a:t>1. vydání. Praha, </a:t>
            </a:r>
            <a:r>
              <a:rPr lang="cs-CZ" sz="2000" dirty="0" err="1" smtClean="0"/>
              <a:t>Scientia</a:t>
            </a:r>
            <a:r>
              <a:rPr lang="cs-CZ" sz="2000" dirty="0" smtClean="0"/>
              <a:t>, spol. s.r.o., pedagogické nakladatelství, 1996</a:t>
            </a:r>
          </a:p>
          <a:p>
            <a:r>
              <a:rPr lang="cs-CZ" sz="2000" dirty="0"/>
              <a:t>Použité obrázky: www.office.microsoft.com [online]. c2011 [cit. </a:t>
            </a:r>
            <a:r>
              <a:rPr lang="cs-CZ" sz="2000" dirty="0" smtClean="0"/>
              <a:t>2011-07-09]. </a:t>
            </a:r>
          </a:p>
          <a:p>
            <a:r>
              <a:rPr lang="cs-CZ" sz="2000" dirty="0" smtClean="0"/>
              <a:t>Fotografie autora</a:t>
            </a:r>
          </a:p>
          <a:p>
            <a:r>
              <a:rPr lang="cs-CZ" sz="2000" dirty="0" err="1" smtClean="0"/>
              <a:t>Firefox</a:t>
            </a:r>
            <a:r>
              <a:rPr lang="cs-CZ" sz="2000" dirty="0"/>
              <a:t>.</a:t>
            </a:r>
            <a:r>
              <a:rPr lang="cs-CZ" sz="2000" dirty="0" smtClean="0"/>
              <a:t> Navrcholu.cz. </a:t>
            </a:r>
            <a:r>
              <a:rPr lang="cs-CZ" sz="2000" i="1" dirty="0" smtClean="0"/>
              <a:t>Video</a:t>
            </a:r>
          </a:p>
          <a:p>
            <a:r>
              <a:rPr lang="cs-CZ" sz="2000" i="1" dirty="0" err="1" smtClean="0"/>
              <a:t>Wikipedia</a:t>
            </a:r>
            <a:r>
              <a:rPr lang="cs-CZ" sz="2000" i="1" dirty="0" smtClean="0"/>
              <a:t> </a:t>
            </a:r>
            <a:r>
              <a:rPr lang="cs-CZ" sz="2000" i="1" dirty="0" err="1" smtClean="0"/>
              <a:t>Commons</a:t>
            </a:r>
            <a:r>
              <a:rPr lang="cs-CZ" sz="2000" i="1" dirty="0" smtClean="0"/>
              <a:t>.</a:t>
            </a:r>
            <a:r>
              <a:rPr lang="cs-CZ" sz="2000" dirty="0" smtClean="0"/>
              <a:t> </a:t>
            </a:r>
            <a:r>
              <a:rPr lang="cs-CZ" sz="2000" dirty="0" err="1" smtClean="0"/>
              <a:t>Wikipedysta</a:t>
            </a:r>
            <a:r>
              <a:rPr lang="cs-CZ" sz="2000" dirty="0" smtClean="0"/>
              <a:t>. Topory/</a:t>
            </a:r>
            <a:r>
              <a:rPr lang="cs-CZ" sz="2000" dirty="0" err="1" smtClean="0"/>
              <a:t>Brudnopis</a:t>
            </a:r>
            <a:r>
              <a:rPr lang="cs-CZ" sz="2000" dirty="0" smtClean="0"/>
              <a:t>. USER. Topory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xmlns="" val="1960474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371</TotalTime>
  <Words>481</Words>
  <Application>Microsoft Office PowerPoint</Application>
  <PresentationFormat>Předvádění na obrazovce (4:3)</PresentationFormat>
  <Paragraphs>93</Paragraphs>
  <Slides>12</Slides>
  <Notes>1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4" baseType="lpstr">
      <vt:lpstr>Motiv systému Office</vt:lpstr>
      <vt:lpstr>Balíček</vt:lpstr>
      <vt:lpstr>Snímek 1</vt:lpstr>
      <vt:lpstr>Teplo koná práci I.</vt:lpstr>
      <vt:lpstr>Napadá vás příklad, kdy teplo koná práci?</vt:lpstr>
      <vt:lpstr>Co mají společného?</vt:lpstr>
      <vt:lpstr>Tepelné motory</vt:lpstr>
      <vt:lpstr>Jak dělíme tepelné motory?</vt:lpstr>
      <vt:lpstr>Parní stroje</vt:lpstr>
      <vt:lpstr>Části parního stroje</vt:lpstr>
      <vt:lpstr>Jak pracoval parní stroj?</vt:lpstr>
      <vt:lpstr>Parní turbína</vt:lpstr>
      <vt:lpstr>Snímek 11</vt:lpstr>
      <vt:lpstr>Použitá literatura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Jaroslava Vondráčková</dc:creator>
  <cp:lastModifiedBy>expert</cp:lastModifiedBy>
  <cp:revision>38</cp:revision>
  <dcterms:created xsi:type="dcterms:W3CDTF">2011-07-09T09:07:55Z</dcterms:created>
  <dcterms:modified xsi:type="dcterms:W3CDTF">2012-04-11T05:19:43Z</dcterms:modified>
</cp:coreProperties>
</file>