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6" r:id="rId10"/>
    <p:sldId id="265" r:id="rId11"/>
    <p:sldId id="267" r:id="rId12"/>
    <p:sldId id="268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897" autoAdjust="0"/>
    <p:restoredTop sz="94660"/>
  </p:normalViewPr>
  <p:slideViewPr>
    <p:cSldViewPr>
      <p:cViewPr>
        <p:scale>
          <a:sx n="100" d="100"/>
          <a:sy n="100" d="100"/>
        </p:scale>
        <p:origin x="-492" y="121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822879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233365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968736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251114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11.4.2012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09538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11.4.2012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358963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11.4.2012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248998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173362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839497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324364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621518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744815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51644" y="508518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133" y="4274348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VY_32_INOVACE_05-53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3256717" y="1124744"/>
            <a:ext cx="250485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Termika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982775331"/>
              </p:ext>
            </p:extLst>
          </p:nvPr>
        </p:nvGraphicFramePr>
        <p:xfrm>
          <a:off x="1404945" y="2204864"/>
          <a:ext cx="6208395" cy="19202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VIII. r.  IX. r.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oblast: 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Člověk a příroda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obor: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Fyzika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Tematický okruh: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Termika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Téma: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b="1" kern="50" dirty="0" smtClean="0"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Teplo</a:t>
                      </a:r>
                      <a:r>
                        <a:rPr lang="cs-CZ" sz="1400" b="1" kern="50" baseline="0" dirty="0" smtClean="0"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koná práci II - motory</a:t>
                      </a:r>
                      <a:endParaRPr lang="cs-CZ" sz="1400" b="1" kern="50" dirty="0">
                        <a:effectLst/>
                        <a:latin typeface="Calibri" pitchFamily="34" charset="0"/>
                        <a:ea typeface="Times New Roman"/>
                        <a:cs typeface="Calibri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Jaroslava Vondráčková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Vytvořeno dne: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smtClean="0">
                          <a:effectLst/>
                        </a:rPr>
                        <a:t>22.3.2011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Materiál seznamuje se spalovacími motory a </a:t>
                      </a:r>
                      <a:r>
                        <a:rPr lang="cs-CZ" sz="1400" kern="50" smtClean="0">
                          <a:effectLst/>
                        </a:rPr>
                        <a:t>jejich použitím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bg2">
                <a:lumMod val="2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3200" b="1" dirty="0" smtClean="0"/>
              <a:t>Teplo koná práci II - </a:t>
            </a:r>
            <a:r>
              <a:rPr lang="cs-CZ" sz="2400" b="1" dirty="0" smtClean="0"/>
              <a:t>tepelné motory II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ln>
            <a:solidFill>
              <a:schemeClr val="bg2">
                <a:lumMod val="25000"/>
              </a:schemeClr>
            </a:solidFill>
          </a:ln>
        </p:spPr>
        <p:txBody>
          <a:bodyPr>
            <a:normAutofit/>
          </a:bodyPr>
          <a:lstStyle/>
          <a:p>
            <a:endParaRPr lang="cs-CZ" sz="2000" b="1" dirty="0" smtClean="0"/>
          </a:p>
          <a:p>
            <a:r>
              <a:rPr lang="cs-CZ" sz="2400" b="1" dirty="0" smtClean="0"/>
              <a:t>t</a:t>
            </a:r>
            <a:r>
              <a:rPr lang="cs-CZ" sz="2400" b="1" dirty="0" smtClean="0"/>
              <a:t>epelné </a:t>
            </a:r>
            <a:r>
              <a:rPr lang="cs-CZ" sz="2400" b="1" dirty="0" smtClean="0"/>
              <a:t>motory </a:t>
            </a:r>
            <a:r>
              <a:rPr lang="cs-CZ" sz="2400" b="1" i="1" dirty="0" smtClean="0"/>
              <a:t>– spalovací </a:t>
            </a:r>
            <a:r>
              <a:rPr lang="cs-CZ" sz="2400" b="1" dirty="0" smtClean="0"/>
              <a:t>– </a:t>
            </a:r>
            <a:r>
              <a:rPr lang="cs-CZ" sz="2400" b="1" dirty="0" smtClean="0">
                <a:solidFill>
                  <a:srgbClr val="FF0000"/>
                </a:solidFill>
              </a:rPr>
              <a:t>zážehové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000" b="1" dirty="0" smtClean="0"/>
              <a:t>Spalovací motor je lehčí a výkonnější, než parní stroj s mohutným kotlem.</a:t>
            </a:r>
          </a:p>
          <a:p>
            <a:pPr marL="0" indent="0">
              <a:buNone/>
            </a:pPr>
            <a:endParaRPr lang="cs-CZ" sz="2000" b="1" dirty="0" smtClean="0"/>
          </a:p>
          <a:p>
            <a:pPr marL="0" indent="0">
              <a:buNone/>
            </a:pPr>
            <a:r>
              <a:rPr lang="cs-CZ" sz="2000" b="1" dirty="0" smtClean="0"/>
              <a:t>Palivo se spaluje přímo </a:t>
            </a:r>
            <a:r>
              <a:rPr lang="cs-CZ" sz="2000" b="1" u="sng" dirty="0" smtClean="0"/>
              <a:t>uvnitř</a:t>
            </a:r>
            <a:r>
              <a:rPr lang="cs-CZ" sz="2000" b="1" dirty="0" smtClean="0"/>
              <a:t> motoru.</a:t>
            </a:r>
          </a:p>
          <a:p>
            <a:pPr marL="0" indent="0">
              <a:buNone/>
            </a:pPr>
            <a:endParaRPr lang="cs-CZ" sz="2000" b="1" dirty="0" smtClean="0"/>
          </a:p>
          <a:p>
            <a:pPr marL="0" indent="0">
              <a:buNone/>
            </a:pPr>
            <a:r>
              <a:rPr lang="cs-CZ" sz="2000" b="1" dirty="0" smtClean="0"/>
              <a:t>Palivem je nejčastěji </a:t>
            </a:r>
            <a:r>
              <a:rPr lang="cs-CZ" sz="2000" b="1" dirty="0" smtClean="0">
                <a:solidFill>
                  <a:srgbClr val="00B050"/>
                </a:solidFill>
              </a:rPr>
              <a:t>benzín</a:t>
            </a:r>
            <a:r>
              <a:rPr lang="cs-CZ" sz="2000" b="1" dirty="0" smtClean="0"/>
              <a:t>, </a:t>
            </a:r>
            <a:r>
              <a:rPr lang="cs-CZ" sz="2000" b="1" dirty="0" smtClean="0">
                <a:solidFill>
                  <a:srgbClr val="00B050"/>
                </a:solidFill>
              </a:rPr>
              <a:t>nafta</a:t>
            </a:r>
            <a:r>
              <a:rPr lang="cs-CZ" sz="2000" b="1" dirty="0" smtClean="0"/>
              <a:t> (oboje z ropy) a </a:t>
            </a:r>
            <a:r>
              <a:rPr lang="cs-CZ" sz="2000" b="1" dirty="0" smtClean="0">
                <a:solidFill>
                  <a:srgbClr val="00B050"/>
                </a:solidFill>
              </a:rPr>
              <a:t>plyn</a:t>
            </a:r>
            <a:r>
              <a:rPr lang="cs-CZ" sz="2000" b="1" dirty="0" smtClean="0"/>
              <a:t>, zkouší se i </a:t>
            </a:r>
            <a:r>
              <a:rPr lang="cs-CZ" sz="2000" b="1" dirty="0" smtClean="0">
                <a:solidFill>
                  <a:srgbClr val="00B050"/>
                </a:solidFill>
              </a:rPr>
              <a:t>alkohol</a:t>
            </a:r>
            <a:r>
              <a:rPr lang="cs-CZ" sz="2000" b="1" dirty="0" smtClean="0"/>
              <a:t> a </a:t>
            </a:r>
            <a:r>
              <a:rPr lang="cs-CZ" sz="2000" b="1" dirty="0" smtClean="0">
                <a:solidFill>
                  <a:srgbClr val="00B050"/>
                </a:solidFill>
              </a:rPr>
              <a:t>vodík.</a:t>
            </a:r>
          </a:p>
          <a:p>
            <a:pPr marL="0" indent="0">
              <a:buNone/>
            </a:pPr>
            <a:endParaRPr lang="cs-CZ" sz="2000" b="1" dirty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sz="2000" b="1" dirty="0" smtClean="0"/>
              <a:t>Je mnoho druhů spalovacích motorů, dnes převládají dva základní typy – zážehový a vznětový.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2356599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bg2">
                <a:lumMod val="2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Čtyřdobý zážehový motor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bg2">
                <a:lumMod val="2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000" dirty="0" smtClean="0"/>
              <a:t>Princip nejrozšířenějšího zážehového motoru navrhl v roce </a:t>
            </a:r>
            <a:r>
              <a:rPr lang="cs-CZ" sz="2000" b="1" dirty="0" smtClean="0"/>
              <a:t>1876 </a:t>
            </a:r>
            <a:r>
              <a:rPr lang="cs-CZ" sz="2000" dirty="0" smtClean="0"/>
              <a:t>Němec </a:t>
            </a:r>
            <a:r>
              <a:rPr lang="cs-CZ" sz="2000" b="1" dirty="0" smtClean="0"/>
              <a:t>Nikolaus August OTTO.</a:t>
            </a:r>
          </a:p>
          <a:p>
            <a:r>
              <a:rPr lang="cs-CZ" sz="2000" dirty="0" smtClean="0"/>
              <a:t>Pracuje ve čtyřech dobách, které se opakují několiktisíckrát za minutu.</a:t>
            </a:r>
          </a:p>
          <a:p>
            <a:r>
              <a:rPr lang="cs-CZ" sz="2000" dirty="0" smtClean="0"/>
              <a:t>Na Liberecku vlastnil první automobil v roce </a:t>
            </a:r>
            <a:r>
              <a:rPr lang="cs-CZ" sz="2000" b="1" dirty="0" smtClean="0"/>
              <a:t>1893</a:t>
            </a:r>
            <a:r>
              <a:rPr lang="cs-CZ" sz="2000" dirty="0" smtClean="0"/>
              <a:t> továrník </a:t>
            </a:r>
            <a:r>
              <a:rPr lang="cs-CZ" sz="2000" b="1" dirty="0" smtClean="0"/>
              <a:t>Teodor </a:t>
            </a:r>
            <a:r>
              <a:rPr lang="cs-CZ" sz="2000" b="1" dirty="0" err="1" smtClean="0"/>
              <a:t>Liebig</a:t>
            </a:r>
            <a:r>
              <a:rPr lang="cs-CZ" sz="2000" b="1" dirty="0" smtClean="0"/>
              <a:t>.</a:t>
            </a:r>
          </a:p>
          <a:p>
            <a:endParaRPr lang="cs-CZ" sz="2000" dirty="0" smtClean="0"/>
          </a:p>
          <a:p>
            <a:pPr marL="0" indent="0">
              <a:buNone/>
            </a:pPr>
            <a:r>
              <a:rPr lang="cs-CZ" sz="2000" b="1" i="1" dirty="0" smtClean="0"/>
              <a:t>Hlavní části  čtyřdobého zážehového motoru:</a:t>
            </a:r>
          </a:p>
          <a:p>
            <a:pPr>
              <a:buFontTx/>
              <a:buChar char="-"/>
            </a:pPr>
            <a:r>
              <a:rPr lang="cs-CZ" sz="2000" b="1" dirty="0" smtClean="0">
                <a:solidFill>
                  <a:srgbClr val="FF0000"/>
                </a:solidFill>
              </a:rPr>
              <a:t>válec,</a:t>
            </a:r>
            <a:r>
              <a:rPr lang="cs-CZ" sz="2000" b="1" dirty="0" smtClean="0"/>
              <a:t> ve kterém se pohybuje </a:t>
            </a:r>
            <a:r>
              <a:rPr lang="cs-CZ" sz="2000" b="1" dirty="0" smtClean="0">
                <a:solidFill>
                  <a:srgbClr val="FF0000"/>
                </a:solidFill>
              </a:rPr>
              <a:t>píst</a:t>
            </a:r>
          </a:p>
          <a:p>
            <a:pPr>
              <a:buFontTx/>
              <a:buChar char="-"/>
            </a:pPr>
            <a:r>
              <a:rPr lang="cs-CZ" sz="2000" b="1" dirty="0" smtClean="0">
                <a:solidFill>
                  <a:srgbClr val="FF0000"/>
                </a:solidFill>
              </a:rPr>
              <a:t>dva ventily </a:t>
            </a:r>
            <a:r>
              <a:rPr lang="cs-CZ" sz="2000" b="1" dirty="0" smtClean="0"/>
              <a:t>– sací a výfukový</a:t>
            </a:r>
          </a:p>
          <a:p>
            <a:pPr>
              <a:buFontTx/>
              <a:buChar char="-"/>
            </a:pPr>
            <a:r>
              <a:rPr lang="cs-CZ" sz="2000" b="1" dirty="0" smtClean="0">
                <a:solidFill>
                  <a:srgbClr val="FF0000"/>
                </a:solidFill>
              </a:rPr>
              <a:t>s</a:t>
            </a:r>
            <a:r>
              <a:rPr lang="cs-CZ" sz="2000" b="1" dirty="0" smtClean="0">
                <a:solidFill>
                  <a:srgbClr val="FF0000"/>
                </a:solidFill>
              </a:rPr>
              <a:t>ací </a:t>
            </a:r>
            <a:r>
              <a:rPr lang="cs-CZ" sz="2000" b="1" dirty="0" smtClean="0">
                <a:solidFill>
                  <a:srgbClr val="FF0000"/>
                </a:solidFill>
              </a:rPr>
              <a:t>a výfukové potrubí</a:t>
            </a:r>
          </a:p>
          <a:p>
            <a:pPr>
              <a:buFontTx/>
              <a:buChar char="-"/>
            </a:pPr>
            <a:r>
              <a:rPr lang="cs-CZ" sz="2000" b="1" dirty="0" smtClean="0">
                <a:solidFill>
                  <a:srgbClr val="FF0000"/>
                </a:solidFill>
              </a:rPr>
              <a:t>z</a:t>
            </a:r>
            <a:r>
              <a:rPr lang="cs-CZ" sz="2000" b="1" dirty="0" smtClean="0">
                <a:solidFill>
                  <a:srgbClr val="FF0000"/>
                </a:solidFill>
              </a:rPr>
              <a:t>apalovací </a:t>
            </a:r>
            <a:r>
              <a:rPr lang="cs-CZ" sz="2000" b="1" dirty="0" smtClean="0">
                <a:solidFill>
                  <a:srgbClr val="FF0000"/>
                </a:solidFill>
              </a:rPr>
              <a:t>svíčka</a:t>
            </a:r>
          </a:p>
          <a:p>
            <a:pPr>
              <a:buFontTx/>
              <a:buChar char="-"/>
            </a:pPr>
            <a:r>
              <a:rPr lang="cs-CZ" sz="2000" b="1" dirty="0" smtClean="0"/>
              <a:t>Pohyb pístu je převeden na otáčivý pohyb pomocí </a:t>
            </a:r>
            <a:r>
              <a:rPr lang="cs-CZ" sz="2000" b="1" dirty="0" smtClean="0">
                <a:solidFill>
                  <a:srgbClr val="FF0000"/>
                </a:solidFill>
              </a:rPr>
              <a:t>klikového hřídele.</a:t>
            </a:r>
          </a:p>
        </p:txBody>
      </p:sp>
    </p:spTree>
    <p:extLst>
      <p:ext uri="{BB962C8B-B14F-4D97-AF65-F5344CB8AC3E}">
        <p14:creationId xmlns:p14="http://schemas.microsoft.com/office/powerpoint/2010/main" xmlns="" val="42774382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bg2">
                <a:lumMod val="2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Další důležité součásti motoru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628800"/>
            <a:ext cx="8229600" cy="4525963"/>
          </a:xfrm>
          <a:ln>
            <a:solidFill>
              <a:schemeClr val="bg2">
                <a:lumMod val="25000"/>
              </a:schemeClr>
            </a:solidFill>
          </a:ln>
        </p:spPr>
        <p:txBody>
          <a:bodyPr>
            <a:normAutofit/>
          </a:bodyPr>
          <a:lstStyle/>
          <a:p>
            <a:endParaRPr lang="cs-CZ" sz="2000" dirty="0" smtClean="0"/>
          </a:p>
          <a:p>
            <a:r>
              <a:rPr lang="cs-CZ" sz="2000" b="1" dirty="0" smtClean="0"/>
              <a:t>Ve starších automobilech bývá pro přípravu směsi, která zapálením jiskry od svíčky hořela a vytvořila tlak na píst, </a:t>
            </a:r>
            <a:r>
              <a:rPr lang="cs-CZ" sz="2000" b="1" dirty="0" smtClean="0">
                <a:solidFill>
                  <a:srgbClr val="FF0000"/>
                </a:solidFill>
              </a:rPr>
              <a:t>karburátor.</a:t>
            </a:r>
          </a:p>
          <a:p>
            <a:r>
              <a:rPr lang="cs-CZ" sz="2000" b="1" dirty="0" smtClean="0"/>
              <a:t>V nových automobilech se benzín vstřikuje přímo do válce při sání.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Vstřikovací pumpička – </a:t>
            </a:r>
            <a:r>
              <a:rPr lang="cs-CZ" sz="2000" b="1" dirty="0" smtClean="0"/>
              <a:t>vstřikuje benzín do vzduchu, který proudí sacím potrubím do </a:t>
            </a:r>
            <a:r>
              <a:rPr lang="cs-CZ" sz="2000" b="1" dirty="0" smtClean="0"/>
              <a:t>válce.</a:t>
            </a:r>
            <a:endParaRPr lang="cs-CZ" sz="2000" b="1" dirty="0" smtClean="0"/>
          </a:p>
          <a:p>
            <a:r>
              <a:rPr lang="cs-CZ" sz="2000" b="1" dirty="0" smtClean="0">
                <a:solidFill>
                  <a:srgbClr val="FF0000"/>
                </a:solidFill>
              </a:rPr>
              <a:t>Katalyzátor </a:t>
            </a:r>
            <a:r>
              <a:rPr lang="cs-CZ" sz="2000" b="1" dirty="0" smtClean="0"/>
              <a:t>– je ve výfukovém potrubí a brání nespálenému palivu, aby se dostalo do </a:t>
            </a:r>
            <a:r>
              <a:rPr lang="cs-CZ" sz="2000" b="1" dirty="0" smtClean="0"/>
              <a:t>ovzduší.</a:t>
            </a:r>
            <a:endParaRPr lang="cs-CZ" sz="2000" b="1" dirty="0" smtClean="0"/>
          </a:p>
          <a:p>
            <a:r>
              <a:rPr lang="cs-CZ" sz="2000" b="1" dirty="0" smtClean="0">
                <a:solidFill>
                  <a:srgbClr val="FF0000"/>
                </a:solidFill>
              </a:rPr>
              <a:t>Sonda </a:t>
            </a:r>
            <a:r>
              <a:rPr lang="cs-CZ" sz="2000" b="1" dirty="0" smtClean="0"/>
              <a:t>– zkoumá výfukové plyny, údaje z ní jdou do počítače a ten řídí vstřikovací pumpičku, aby do motoru nepřicházelo moc ani málo </a:t>
            </a:r>
            <a:r>
              <a:rPr lang="cs-CZ" sz="2000" b="1" dirty="0" smtClean="0"/>
              <a:t>paliva.</a:t>
            </a:r>
            <a:endParaRPr lang="cs-CZ" sz="2000" b="1" dirty="0" smtClean="0"/>
          </a:p>
          <a:p>
            <a:r>
              <a:rPr lang="cs-CZ" sz="2000" b="1" dirty="0" smtClean="0">
                <a:solidFill>
                  <a:srgbClr val="FF0000"/>
                </a:solidFill>
              </a:rPr>
              <a:t>Chladič </a:t>
            </a:r>
            <a:r>
              <a:rPr lang="cs-CZ" sz="2000" b="1" dirty="0" smtClean="0"/>
              <a:t>– odvádí z motoru teplo, které vznikne při spálení </a:t>
            </a:r>
            <a:r>
              <a:rPr lang="cs-CZ" sz="2000" b="1" dirty="0" smtClean="0"/>
              <a:t>paliva.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448728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bg2">
                <a:lumMod val="2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Jak pracuje čtyřdobý zážehový motor I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bg2">
                <a:lumMod val="25000"/>
              </a:schemeClr>
            </a:solidFill>
          </a:ln>
        </p:spPr>
        <p:txBody>
          <a:bodyPr>
            <a:normAutofit lnSpcReduction="10000"/>
          </a:bodyPr>
          <a:lstStyle/>
          <a:p>
            <a:r>
              <a:rPr lang="cs-CZ" sz="2000" b="1" dirty="0" smtClean="0"/>
              <a:t>Množství palivové směsi se reguluje klapkou, která je spojena </a:t>
            </a:r>
            <a:br>
              <a:rPr lang="cs-CZ" sz="2000" b="1" dirty="0" smtClean="0"/>
            </a:br>
            <a:r>
              <a:rPr lang="cs-CZ" sz="2000" b="1" dirty="0" smtClean="0"/>
              <a:t>s plynovým pedálem.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 Když řidič „přidá plyn“, klapka se víc otevře, do motoru přichází víc palivové směsi a motor má větší výkon.</a:t>
            </a:r>
          </a:p>
          <a:p>
            <a:endParaRPr lang="cs-CZ" sz="2000" b="1" dirty="0"/>
          </a:p>
          <a:p>
            <a:pPr marL="0" indent="0">
              <a:buNone/>
            </a:pPr>
            <a:r>
              <a:rPr lang="cs-CZ" sz="2000" b="1" dirty="0" smtClean="0"/>
              <a:t>1. doba: </a:t>
            </a:r>
            <a:r>
              <a:rPr lang="cs-CZ" sz="2000" b="1" dirty="0" smtClean="0">
                <a:solidFill>
                  <a:srgbClr val="FF0000"/>
                </a:solidFill>
              </a:rPr>
              <a:t>sání </a:t>
            </a:r>
          </a:p>
          <a:p>
            <a:pPr marL="0" indent="0">
              <a:buNone/>
            </a:pPr>
            <a:r>
              <a:rPr lang="cs-CZ" sz="2000" b="1" dirty="0"/>
              <a:t>P</a:t>
            </a:r>
            <a:r>
              <a:rPr lang="cs-CZ" sz="2000" b="1" dirty="0" smtClean="0"/>
              <a:t>íst jde dolů, sací ventil je otevřen, jde jím směs benzínu a vzduchu. Výfukový ventil je uzavřen.</a:t>
            </a:r>
          </a:p>
          <a:p>
            <a:pPr marL="0" indent="0">
              <a:buNone/>
            </a:pPr>
            <a:endParaRPr lang="cs-CZ" sz="2000" b="1" dirty="0" smtClean="0"/>
          </a:p>
          <a:p>
            <a:pPr marL="0" indent="0">
              <a:buNone/>
            </a:pPr>
            <a:r>
              <a:rPr lang="cs-CZ" sz="2000" b="1" dirty="0" smtClean="0"/>
              <a:t>2. doba: </a:t>
            </a:r>
            <a:r>
              <a:rPr lang="cs-CZ" sz="2000" b="1" dirty="0" smtClean="0">
                <a:solidFill>
                  <a:srgbClr val="FF0000"/>
                </a:solidFill>
              </a:rPr>
              <a:t>stlačování</a:t>
            </a:r>
          </a:p>
          <a:p>
            <a:pPr marL="0" indent="0">
              <a:buNone/>
            </a:pPr>
            <a:r>
              <a:rPr lang="cs-CZ" sz="2000" b="1" dirty="0" smtClean="0"/>
              <a:t>Oba ventily se uzavřou. Píst jde nahoru a stlačuje směs benzínu </a:t>
            </a:r>
            <a:br>
              <a:rPr lang="cs-CZ" sz="2000" b="1" dirty="0" smtClean="0"/>
            </a:br>
            <a:r>
              <a:rPr lang="cs-CZ" sz="2000" b="1" dirty="0" smtClean="0"/>
              <a:t>se vzduchem.</a:t>
            </a:r>
          </a:p>
        </p:txBody>
      </p:sp>
    </p:spTree>
    <p:extLst>
      <p:ext uri="{BB962C8B-B14F-4D97-AF65-F5344CB8AC3E}">
        <p14:creationId xmlns:p14="http://schemas.microsoft.com/office/powerpoint/2010/main" xmlns="" val="9580923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bg2">
                <a:lumMod val="2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Jak pracuje čtyřdobý zážehový motor II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bg2">
                <a:lumMod val="25000"/>
              </a:schemeClr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dirty="0" smtClean="0"/>
              <a:t>3. doba: </a:t>
            </a:r>
            <a:r>
              <a:rPr lang="cs-CZ" sz="2000" b="1" dirty="0" smtClean="0">
                <a:solidFill>
                  <a:srgbClr val="FF0000"/>
                </a:solidFill>
              </a:rPr>
              <a:t>výbuch (zážeh) –</a:t>
            </a:r>
            <a:r>
              <a:rPr lang="cs-CZ" sz="2000" b="1" i="1" dirty="0" smtClean="0">
                <a:solidFill>
                  <a:srgbClr val="FF0000"/>
                </a:solidFill>
              </a:rPr>
              <a:t> </a:t>
            </a:r>
            <a:r>
              <a:rPr lang="cs-CZ" sz="2000" b="1" i="1" dirty="0" smtClean="0"/>
              <a:t>rychlé hoření</a:t>
            </a:r>
            <a:endParaRPr lang="cs-CZ" sz="2000" b="1" dirty="0" smtClean="0"/>
          </a:p>
          <a:p>
            <a:pPr marL="0" indent="0">
              <a:buNone/>
            </a:pPr>
            <a:r>
              <a:rPr lang="cs-CZ" sz="2000" b="1" dirty="0" smtClean="0"/>
              <a:t>Elektrická jiskra zapálí stlačenou směs. Směs rychle shoří. Horké plyny stlačí píst dolů.</a:t>
            </a:r>
          </a:p>
          <a:p>
            <a:pPr marL="0" indent="0">
              <a:buNone/>
            </a:pPr>
            <a:r>
              <a:rPr lang="cs-CZ" sz="2000" b="1" dirty="0" smtClean="0"/>
              <a:t>4. doba: </a:t>
            </a:r>
            <a:r>
              <a:rPr lang="cs-CZ" sz="2000" b="1" dirty="0" smtClean="0">
                <a:solidFill>
                  <a:srgbClr val="FF0000"/>
                </a:solidFill>
              </a:rPr>
              <a:t>výfuk</a:t>
            </a:r>
            <a:r>
              <a:rPr lang="cs-CZ" sz="2000" b="1" dirty="0" smtClean="0"/>
              <a:t>  (jediná pracovní doba motoru) </a:t>
            </a:r>
          </a:p>
          <a:p>
            <a:pPr marL="0" indent="0">
              <a:buNone/>
            </a:pPr>
            <a:r>
              <a:rPr lang="cs-CZ" sz="2000" b="1" dirty="0" smtClean="0"/>
              <a:t>Výfukový ventil se otevře. Píst jde nahoru a vytlačuje spálené plyny.</a:t>
            </a:r>
          </a:p>
          <a:p>
            <a:pPr marL="0" indent="0">
              <a:buNone/>
            </a:pPr>
            <a:endParaRPr lang="cs-CZ" sz="2000" b="1" dirty="0" smtClean="0"/>
          </a:p>
          <a:p>
            <a:pPr marL="0" indent="0">
              <a:buNone/>
            </a:pPr>
            <a:r>
              <a:rPr lang="cs-CZ" sz="2000" b="1" dirty="0" smtClean="0"/>
              <a:t>Během čtyř dob vykoná motor dvě otáčky.</a:t>
            </a:r>
          </a:p>
          <a:p>
            <a:pPr marL="0" indent="0">
              <a:buNone/>
            </a:pPr>
            <a:r>
              <a:rPr lang="cs-CZ" sz="2000" b="1" dirty="0" smtClean="0">
                <a:solidFill>
                  <a:srgbClr val="FF0000"/>
                </a:solidFill>
              </a:rPr>
              <a:t>Motor pracuje pouze při rozpínání plynů. </a:t>
            </a:r>
            <a:r>
              <a:rPr lang="cs-CZ" sz="2000" b="1" dirty="0" smtClean="0"/>
              <a:t>V ostatních krocích motor udržuje v pohybu roztočený těžký klikový hřídel a setrvačník.</a:t>
            </a:r>
          </a:p>
          <a:p>
            <a:pPr marL="0" indent="0">
              <a:buNone/>
            </a:pPr>
            <a:r>
              <a:rPr lang="cs-CZ" sz="2000" b="1" dirty="0" smtClean="0"/>
              <a:t>K pohonu se využije jen asi 1/4  tepla z paliva. </a:t>
            </a:r>
          </a:p>
          <a:p>
            <a:pPr marL="0" indent="0">
              <a:buNone/>
            </a:pPr>
            <a:r>
              <a:rPr lang="cs-CZ" sz="2000" b="1" dirty="0" smtClean="0"/>
              <a:t>Spalovací motor se sám neroztočí jako parní stroj. Proto se musí rozběhnout pomocí kliky nebo elektrického spouštěče – </a:t>
            </a:r>
            <a:r>
              <a:rPr lang="cs-CZ" sz="2000" b="1" dirty="0" smtClean="0">
                <a:solidFill>
                  <a:srgbClr val="FF0000"/>
                </a:solidFill>
              </a:rPr>
              <a:t>startéru.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063383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bg2">
                <a:lumMod val="2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Dvoudobý zážehový motor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ln>
            <a:solidFill>
              <a:schemeClr val="bg2">
                <a:lumMod val="25000"/>
              </a:schemeClr>
            </a:solidFill>
          </a:ln>
        </p:spPr>
        <p:txBody>
          <a:bodyPr>
            <a:normAutofit/>
          </a:bodyPr>
          <a:lstStyle/>
          <a:p>
            <a:endParaRPr lang="cs-CZ" sz="2000" dirty="0" smtClean="0"/>
          </a:p>
          <a:p>
            <a:r>
              <a:rPr lang="cs-CZ" sz="2000" b="1" dirty="0" smtClean="0"/>
              <a:t>Dvoudobý (dvoutaktní) motor má zjednodušenou konstrukci oproti čtyřdobému (čtyřtaktnímu) motoru. </a:t>
            </a:r>
            <a:r>
              <a:rPr lang="cs-CZ" sz="2000" b="1" dirty="0" smtClean="0">
                <a:solidFill>
                  <a:srgbClr val="FF0000"/>
                </a:solidFill>
              </a:rPr>
              <a:t>Nemá ventily.</a:t>
            </a:r>
          </a:p>
          <a:p>
            <a:r>
              <a:rPr lang="cs-CZ" sz="2000" b="1" dirty="0" smtClean="0"/>
              <a:t>Je lehčí než motor čtyřdobý a měl by být dvakrát výkonnější </a:t>
            </a:r>
            <a:br>
              <a:rPr lang="cs-CZ" sz="2000" b="1" dirty="0" smtClean="0"/>
            </a:br>
            <a:r>
              <a:rPr lang="cs-CZ" sz="2000" b="1" dirty="0" smtClean="0"/>
              <a:t>(má dvojnásobný počet pracovních kroků).</a:t>
            </a:r>
          </a:p>
          <a:p>
            <a:r>
              <a:rPr lang="cs-CZ" sz="2000" b="1" dirty="0" smtClean="0"/>
              <a:t>Protože však spaliny jsou vyháněny ven čerstvou směsí, do výfuku unikne</a:t>
            </a:r>
            <a:r>
              <a:rPr lang="cs-CZ" sz="2000" b="1" dirty="0"/>
              <a:t> </a:t>
            </a:r>
            <a:r>
              <a:rPr lang="cs-CZ" sz="2000" b="1" dirty="0" smtClean="0"/>
              <a:t>i její část bez užitku.</a:t>
            </a:r>
          </a:p>
          <a:p>
            <a:r>
              <a:rPr lang="cs-CZ" sz="2000" b="1" dirty="0" smtClean="0"/>
              <a:t>Proto má vyšší spotřebu a ve výfukových plynech je mnohem více škodlivin než u motoru čtyřdobého.</a:t>
            </a:r>
          </a:p>
          <a:p>
            <a:r>
              <a:rPr lang="cs-CZ" sz="2000" b="1" dirty="0" smtClean="0"/>
              <a:t>Neumožňuje mazání motoru z jedné strany pístu, proto se olej přidává přímo do paliva.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12666815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1143000"/>
          </a:xfrm>
          <a:ln>
            <a:solidFill>
              <a:schemeClr val="bg2">
                <a:lumMod val="2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Jak pracuje dvoudobý (dvoutaktní) motor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525963"/>
          </a:xfrm>
          <a:ln>
            <a:solidFill>
              <a:schemeClr val="bg2">
                <a:lumMod val="25000"/>
              </a:schemeClr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b="1" dirty="0" smtClean="0"/>
              <a:t>1. doba: </a:t>
            </a:r>
            <a:r>
              <a:rPr lang="cs-CZ" sz="2000" b="1" dirty="0">
                <a:solidFill>
                  <a:srgbClr val="FF0000"/>
                </a:solidFill>
              </a:rPr>
              <a:t>s</a:t>
            </a:r>
            <a:r>
              <a:rPr lang="cs-CZ" sz="2000" b="1" dirty="0" smtClean="0">
                <a:solidFill>
                  <a:srgbClr val="FF0000"/>
                </a:solidFill>
              </a:rPr>
              <a:t>ání i stlačování </a:t>
            </a:r>
            <a:r>
              <a:rPr lang="cs-CZ" sz="2000" b="1" dirty="0" smtClean="0"/>
              <a:t>– probíhají současně</a:t>
            </a:r>
          </a:p>
          <a:p>
            <a:pPr marL="0" indent="0">
              <a:buNone/>
            </a:pPr>
            <a:r>
              <a:rPr lang="cs-CZ" sz="2000" b="1" dirty="0" smtClean="0"/>
              <a:t>Směs nejde do válce, ale nasaje se do utěsněného prostoru s klikovým mechanismem.</a:t>
            </a:r>
          </a:p>
          <a:p>
            <a:pPr marL="0" indent="0">
              <a:buNone/>
            </a:pPr>
            <a:r>
              <a:rPr lang="cs-CZ" sz="2000" b="1" dirty="0" smtClean="0"/>
              <a:t>Současně s tím probíhá stlačování směsi ve válci nad pístem. Na konci stlačování je směs zapálena elektrickou jiskrou.</a:t>
            </a:r>
          </a:p>
          <a:p>
            <a:pPr marL="0" indent="0">
              <a:buNone/>
            </a:pPr>
            <a:endParaRPr lang="cs-CZ" sz="2000" b="1" dirty="0" smtClean="0"/>
          </a:p>
          <a:p>
            <a:pPr marL="0" indent="0">
              <a:buNone/>
            </a:pPr>
            <a:r>
              <a:rPr lang="cs-CZ" sz="2000" b="1" dirty="0" smtClean="0"/>
              <a:t>2. doba: </a:t>
            </a:r>
            <a:r>
              <a:rPr lang="cs-CZ" sz="2000" b="1" dirty="0" smtClean="0">
                <a:solidFill>
                  <a:srgbClr val="FF0000"/>
                </a:solidFill>
              </a:rPr>
              <a:t>výbuch a výfuk </a:t>
            </a:r>
            <a:r>
              <a:rPr lang="cs-CZ" sz="2000" b="1" dirty="0" smtClean="0"/>
              <a:t>– probíhají rovněž současně</a:t>
            </a:r>
          </a:p>
          <a:p>
            <a:pPr marL="0" indent="0">
              <a:buNone/>
            </a:pPr>
            <a:r>
              <a:rPr lang="cs-CZ" sz="2000" b="1" dirty="0" smtClean="0"/>
              <a:t>Ve válci se rozpíná žhavý plyn a nakonec je vyfouknut do ovzduší.</a:t>
            </a:r>
          </a:p>
          <a:p>
            <a:pPr marL="0" indent="0">
              <a:buNone/>
            </a:pPr>
            <a:r>
              <a:rPr lang="cs-CZ" sz="2000" b="1" dirty="0" smtClean="0"/>
              <a:t>A současně s tím dojde k přefouknutí směsi kanálkem od klikového mechanismu nad píst válce. </a:t>
            </a:r>
          </a:p>
          <a:p>
            <a:pPr marL="0" indent="0">
              <a:buNone/>
            </a:pPr>
            <a:r>
              <a:rPr lang="cs-CZ" sz="2000" b="1" dirty="0" smtClean="0"/>
              <a:t>Nová směs pomáhá vytlačit ven spaliny po předešlém spálení. </a:t>
            </a:r>
          </a:p>
        </p:txBody>
      </p:sp>
    </p:spTree>
    <p:extLst>
      <p:ext uri="{BB962C8B-B14F-4D97-AF65-F5344CB8AC3E}">
        <p14:creationId xmlns:p14="http://schemas.microsoft.com/office/powerpoint/2010/main" xmlns="" val="9257385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bg2">
                <a:lumMod val="2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Dvoudobý (dvoutaktní) motor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bg2">
                <a:lumMod val="25000"/>
              </a:schemeClr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000" b="1" dirty="0" smtClean="0"/>
          </a:p>
          <a:p>
            <a:pPr marL="0" indent="0">
              <a:buNone/>
            </a:pPr>
            <a:r>
              <a:rPr lang="cs-CZ" sz="2000" b="1" dirty="0" smtClean="0"/>
              <a:t>Tím motor pracuje při každé otáčce.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b="1" dirty="0" smtClean="0"/>
              <a:t>Píst postupně odkrývá a zakrývá </a:t>
            </a:r>
            <a:r>
              <a:rPr lang="cs-CZ" sz="2000" b="1" dirty="0" smtClean="0">
                <a:solidFill>
                  <a:srgbClr val="FF0000"/>
                </a:solidFill>
              </a:rPr>
              <a:t>otvory pro sání, výfuk i přepouštění,</a:t>
            </a:r>
            <a:r>
              <a:rPr lang="cs-CZ" sz="2000" b="1" dirty="0"/>
              <a:t> </a:t>
            </a:r>
            <a:r>
              <a:rPr lang="cs-CZ" sz="2000" b="1" dirty="0" smtClean="0"/>
              <a:t/>
            </a:r>
            <a:br>
              <a:rPr lang="cs-CZ" sz="2000" b="1" dirty="0" smtClean="0"/>
            </a:br>
            <a:r>
              <a:rPr lang="cs-CZ" sz="2000" b="1" dirty="0" smtClean="0"/>
              <a:t>a proto motor nepotřebuje ventily.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endParaRPr lang="cs-CZ" sz="2000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000" b="1" dirty="0" smtClean="0"/>
          </a:p>
          <a:p>
            <a:pPr marL="0" indent="0">
              <a:buNone/>
            </a:pPr>
            <a:r>
              <a:rPr lang="cs-CZ" sz="2000" b="1" dirty="0" smtClean="0"/>
              <a:t>Motor se chladí vzduchem, proto nepotřebuje chladič.</a:t>
            </a:r>
          </a:p>
          <a:p>
            <a:pPr marL="0" indent="0">
              <a:buNone/>
            </a:pPr>
            <a:endParaRPr lang="cs-CZ" sz="2000" b="1" dirty="0" smtClean="0"/>
          </a:p>
          <a:p>
            <a:pPr marL="0" indent="0">
              <a:buNone/>
            </a:pPr>
            <a:r>
              <a:rPr lang="cs-CZ" sz="2000" b="1" dirty="0"/>
              <a:t>O</a:t>
            </a:r>
            <a:r>
              <a:rPr lang="cs-CZ" sz="2000" b="1" dirty="0" smtClean="0"/>
              <a:t>lej se do něj dostává s benzínem, proto nepotřebuje olejovou vanu a olejové čerpadlo.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36615541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  <a:ln>
            <a:solidFill>
              <a:schemeClr val="bg2">
                <a:lumMod val="2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Tepelné motory – </a:t>
            </a:r>
            <a:r>
              <a:rPr lang="cs-CZ" sz="2400" b="1" i="1" dirty="0" smtClean="0"/>
              <a:t>spalovací </a:t>
            </a:r>
            <a:r>
              <a:rPr lang="cs-CZ" sz="2400" b="1" dirty="0" smtClean="0"/>
              <a:t>- </a:t>
            </a:r>
            <a:r>
              <a:rPr lang="cs-CZ" sz="2400" b="1" dirty="0" smtClean="0">
                <a:solidFill>
                  <a:srgbClr val="FF0000"/>
                </a:solidFill>
              </a:rPr>
              <a:t>vznětové</a:t>
            </a:r>
            <a:endParaRPr lang="cs-CZ" sz="2400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ln>
            <a:solidFill>
              <a:schemeClr val="bg2">
                <a:lumMod val="2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000" b="1" dirty="0" smtClean="0"/>
              <a:t>Říká se mu Dieselův motor (</a:t>
            </a:r>
            <a:r>
              <a:rPr lang="cs-CZ" sz="2000" b="1" dirty="0" err="1" smtClean="0"/>
              <a:t>dýzlův</a:t>
            </a:r>
            <a:r>
              <a:rPr lang="cs-CZ" sz="2000" b="1" dirty="0" smtClean="0"/>
              <a:t>) nebo také naftový motor, protože jeho palivem je </a:t>
            </a:r>
            <a:r>
              <a:rPr lang="cs-CZ" sz="2000" b="1" dirty="0" smtClean="0">
                <a:solidFill>
                  <a:srgbClr val="FF0000"/>
                </a:solidFill>
              </a:rPr>
              <a:t>motorová nafta. </a:t>
            </a:r>
            <a:r>
              <a:rPr lang="cs-CZ" sz="2000" b="1" i="1" dirty="0" smtClean="0"/>
              <a:t>(Vynalezl německý inženýr Rudolf Diesel).</a:t>
            </a:r>
          </a:p>
          <a:p>
            <a:r>
              <a:rPr lang="cs-CZ" sz="2000" b="1" dirty="0" smtClean="0"/>
              <a:t>Do válce se nasává pouze </a:t>
            </a:r>
            <a:r>
              <a:rPr lang="cs-CZ" sz="2000" b="1" dirty="0" smtClean="0">
                <a:solidFill>
                  <a:srgbClr val="FF0000"/>
                </a:solidFill>
              </a:rPr>
              <a:t>čistý vzduch.</a:t>
            </a:r>
          </a:p>
          <a:p>
            <a:r>
              <a:rPr lang="cs-CZ" sz="2000" b="1" dirty="0" smtClean="0"/>
              <a:t>Při velkém stlačení se vzduch zahřeje až </a:t>
            </a:r>
            <a:r>
              <a:rPr lang="cs-CZ" sz="2000" b="1" dirty="0" smtClean="0">
                <a:solidFill>
                  <a:srgbClr val="FF0000"/>
                </a:solidFill>
              </a:rPr>
              <a:t>na 400 °C</a:t>
            </a:r>
            <a:r>
              <a:rPr lang="cs-CZ" sz="2000" b="1" dirty="0" smtClean="0"/>
              <a:t>. A právě tehdy se </a:t>
            </a:r>
            <a:br>
              <a:rPr lang="cs-CZ" sz="2000" b="1" dirty="0" smtClean="0"/>
            </a:br>
            <a:r>
              <a:rPr lang="cs-CZ" sz="2000" b="1" dirty="0" smtClean="0"/>
              <a:t>do něj tryskou pomocí pumpičky stříkne nafta.</a:t>
            </a:r>
          </a:p>
          <a:p>
            <a:r>
              <a:rPr lang="cs-CZ" sz="2000" b="1" dirty="0" smtClean="0"/>
              <a:t>Nafta se sama vznítí, shoří a zahřáté plyny tlačí na píst .</a:t>
            </a:r>
          </a:p>
          <a:p>
            <a:r>
              <a:rPr lang="cs-CZ" sz="2000" b="1" dirty="0" smtClean="0"/>
              <a:t>Dieselův motor musí snášet větší tlaky než benzínový motor, proto </a:t>
            </a:r>
            <a:br>
              <a:rPr lang="cs-CZ" sz="2000" b="1" dirty="0" smtClean="0"/>
            </a:br>
            <a:r>
              <a:rPr lang="cs-CZ" sz="2000" b="1" dirty="0" smtClean="0"/>
              <a:t>je mohutnější a hlučnější.</a:t>
            </a:r>
          </a:p>
          <a:p>
            <a:r>
              <a:rPr lang="cs-CZ" sz="2000" b="1" dirty="0" smtClean="0"/>
              <a:t>Dokáže ale přeměnit více než jednu třetinu tepla na mechanickou práci.</a:t>
            </a:r>
          </a:p>
          <a:p>
            <a:r>
              <a:rPr lang="cs-CZ" sz="2000" b="1" dirty="0" smtClean="0"/>
              <a:t>Automobily se vznětovými motory se proto vyznačují nižší spotřebou paliva.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Účinnost Dieselova motoru je přibližně 35 %, benzínového jen asi 30 %.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2988373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143000"/>
          </a:xfrm>
          <a:ln>
            <a:solidFill>
              <a:schemeClr val="bg2">
                <a:lumMod val="2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Spalovací proudový (tryskový) a raketový motor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bg2">
                <a:lumMod val="2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Proudový motor </a:t>
            </a:r>
            <a:r>
              <a:rPr lang="cs-CZ" sz="2000" b="1" dirty="0" smtClean="0"/>
              <a:t>– „fouká“ velkou rychlostí směrem dozadu horké plyny </a:t>
            </a:r>
            <a:br>
              <a:rPr lang="cs-CZ" sz="2000" b="1" dirty="0" smtClean="0"/>
            </a:br>
            <a:r>
              <a:rPr lang="cs-CZ" sz="2000" b="1" dirty="0" smtClean="0"/>
              <a:t>a využívá tak zákona </a:t>
            </a:r>
            <a:r>
              <a:rPr lang="cs-CZ" sz="2000" b="1" i="1" dirty="0" smtClean="0">
                <a:solidFill>
                  <a:srgbClr val="FF0000"/>
                </a:solidFill>
              </a:rPr>
              <a:t>akce a reakce</a:t>
            </a:r>
            <a:r>
              <a:rPr lang="cs-CZ" sz="2000" b="1" dirty="0" smtClean="0">
                <a:solidFill>
                  <a:srgbClr val="FF0000"/>
                </a:solidFill>
              </a:rPr>
              <a:t>: </a:t>
            </a:r>
            <a:r>
              <a:rPr lang="cs-CZ" sz="2000" b="1" dirty="0" smtClean="0"/>
              <a:t>motor působí silou na plyny a urychlí je směrem dozadu a současně plyny působí silou na motor  a urychlují ho směrem dopředu.</a:t>
            </a:r>
          </a:p>
          <a:p>
            <a:r>
              <a:rPr lang="cs-CZ" sz="2000" b="1" dirty="0" smtClean="0"/>
              <a:t>Při stejném výkonu jsou menší a lehčí než pístový spalovací motor.</a:t>
            </a:r>
          </a:p>
          <a:p>
            <a:r>
              <a:rPr lang="cs-CZ" sz="2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Kyslík potřebný ke spalování bere z atmosféry.</a:t>
            </a:r>
          </a:p>
          <a:p>
            <a:r>
              <a:rPr lang="cs-CZ" sz="2000" b="1" dirty="0" smtClean="0"/>
              <a:t>Musí vydržet vysoké teploty, tlaky a rychlosti otáčení, proto je dražší </a:t>
            </a:r>
            <a:br>
              <a:rPr lang="cs-CZ" sz="2000" b="1" dirty="0" smtClean="0"/>
            </a:br>
            <a:r>
              <a:rPr lang="cs-CZ" sz="2000" b="1" dirty="0" smtClean="0"/>
              <a:t>než pístový spalovací motor.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Raketový motor  </a:t>
            </a:r>
            <a:r>
              <a:rPr lang="cs-CZ" sz="2000" b="1" dirty="0" smtClean="0"/>
              <a:t>- </a:t>
            </a:r>
            <a:r>
              <a:rPr lang="cs-CZ" sz="2000" b="1" dirty="0"/>
              <a:t>p</a:t>
            </a:r>
            <a:r>
              <a:rPr lang="cs-CZ" sz="2000" b="1" dirty="0" smtClean="0"/>
              <a:t>ro start se užívají motory na </a:t>
            </a:r>
            <a:r>
              <a:rPr lang="cs-CZ" sz="2000" b="1" i="1" dirty="0" smtClean="0">
                <a:solidFill>
                  <a:srgbClr val="FF0000"/>
                </a:solidFill>
              </a:rPr>
              <a:t>tuhá paliva</a:t>
            </a:r>
            <a:br>
              <a:rPr lang="cs-CZ" sz="2000" b="1" i="1" dirty="0" smtClean="0">
                <a:solidFill>
                  <a:srgbClr val="FF0000"/>
                </a:solidFill>
              </a:rPr>
            </a:br>
            <a:r>
              <a:rPr lang="cs-CZ" sz="2000" b="1" i="1" dirty="0" smtClean="0"/>
              <a:t> </a:t>
            </a:r>
            <a:r>
              <a:rPr lang="cs-CZ" sz="2000" b="1" i="1" dirty="0" smtClean="0">
                <a:solidFill>
                  <a:srgbClr val="FF0000"/>
                </a:solidFill>
              </a:rPr>
              <a:t>s okysličovadly</a:t>
            </a:r>
            <a:r>
              <a:rPr lang="cs-CZ" sz="2000" b="1" dirty="0" smtClean="0"/>
              <a:t>. Když pevné palivo dohoří, pohání raketu motor </a:t>
            </a:r>
            <a:br>
              <a:rPr lang="cs-CZ" sz="2000" b="1" dirty="0" smtClean="0"/>
            </a:br>
            <a:r>
              <a:rPr lang="cs-CZ" sz="2000" b="1" dirty="0" smtClean="0"/>
              <a:t>na </a:t>
            </a:r>
            <a:r>
              <a:rPr lang="cs-CZ" sz="2000" b="1" dirty="0" smtClean="0">
                <a:solidFill>
                  <a:srgbClr val="FF0000"/>
                </a:solidFill>
              </a:rPr>
              <a:t>kapalné palivo</a:t>
            </a:r>
            <a:r>
              <a:rPr lang="cs-CZ" sz="2000" b="1" dirty="0" smtClean="0"/>
              <a:t>. Do spalovací komory se potrubím přivádí palivo </a:t>
            </a:r>
            <a:br>
              <a:rPr lang="cs-CZ" sz="2000" b="1" dirty="0" smtClean="0"/>
            </a:br>
            <a:r>
              <a:rPr lang="cs-CZ" sz="2000" b="1" dirty="0" smtClean="0"/>
              <a:t>a </a:t>
            </a:r>
            <a:r>
              <a:rPr lang="cs-CZ" sz="2000" b="1" i="1" dirty="0" smtClean="0">
                <a:solidFill>
                  <a:srgbClr val="FF0000"/>
                </a:solidFill>
              </a:rPr>
              <a:t>okysličovadlo</a:t>
            </a:r>
            <a:r>
              <a:rPr lang="cs-CZ" sz="2000" b="1" dirty="0" smtClean="0">
                <a:solidFill>
                  <a:srgbClr val="FF0000"/>
                </a:solidFill>
              </a:rPr>
              <a:t>.</a:t>
            </a:r>
            <a:r>
              <a:rPr lang="cs-CZ" sz="2000" b="1" dirty="0" smtClean="0"/>
              <a:t> Ty se v komoře sloučí a vzniklé horké plyny velkou rychlostí unikají tryskami ven.</a:t>
            </a:r>
            <a:endParaRPr lang="cs-CZ" sz="2000" b="1" dirty="0"/>
          </a:p>
          <a:p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19650472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bg2">
                <a:lumMod val="2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Využití tepelných motorů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bg2">
                <a:lumMod val="25000"/>
              </a:schemeClr>
            </a:solidFill>
          </a:ln>
        </p:spPr>
        <p:txBody>
          <a:bodyPr>
            <a:normAutofit/>
          </a:bodyPr>
          <a:lstStyle/>
          <a:p>
            <a:endParaRPr lang="cs-CZ" sz="2000" b="1" dirty="0" smtClean="0"/>
          </a:p>
          <a:p>
            <a:r>
              <a:rPr lang="cs-CZ" sz="2000" b="1" dirty="0" smtClean="0">
                <a:solidFill>
                  <a:srgbClr val="FF0000"/>
                </a:solidFill>
              </a:rPr>
              <a:t>p</a:t>
            </a:r>
            <a:r>
              <a:rPr lang="cs-CZ" sz="2000" b="1" dirty="0" smtClean="0">
                <a:solidFill>
                  <a:srgbClr val="FF0000"/>
                </a:solidFill>
              </a:rPr>
              <a:t>arní </a:t>
            </a:r>
            <a:r>
              <a:rPr lang="cs-CZ" sz="2000" b="1" dirty="0" smtClean="0">
                <a:solidFill>
                  <a:srgbClr val="FF0000"/>
                </a:solidFill>
              </a:rPr>
              <a:t>stroj - 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r>
              <a:rPr lang="cs-CZ" sz="2000" b="1" dirty="0" smtClean="0"/>
              <a:t>dříve poháněl tkalcovské stavy, soustruhy, auta, vlaky</a:t>
            </a:r>
          </a:p>
          <a:p>
            <a:endParaRPr lang="cs-CZ" sz="2000" b="1" dirty="0" smtClean="0"/>
          </a:p>
          <a:p>
            <a:r>
              <a:rPr lang="cs-CZ" sz="2000" b="1" dirty="0" smtClean="0">
                <a:solidFill>
                  <a:srgbClr val="FF0000"/>
                </a:solidFill>
              </a:rPr>
              <a:t>p</a:t>
            </a:r>
            <a:r>
              <a:rPr lang="cs-CZ" sz="2000" b="1" dirty="0" smtClean="0">
                <a:solidFill>
                  <a:srgbClr val="FF0000"/>
                </a:solidFill>
              </a:rPr>
              <a:t>arní </a:t>
            </a:r>
            <a:r>
              <a:rPr lang="cs-CZ" sz="2000" b="1" dirty="0" smtClean="0">
                <a:solidFill>
                  <a:srgbClr val="FF0000"/>
                </a:solidFill>
              </a:rPr>
              <a:t>turbína </a:t>
            </a:r>
            <a:r>
              <a:rPr lang="cs-CZ" sz="2000" b="1" dirty="0" smtClean="0"/>
              <a:t>– v elektrárnách, kde pohánějí generátory, lodě</a:t>
            </a:r>
          </a:p>
          <a:p>
            <a:endParaRPr lang="cs-CZ" sz="2000" b="1" dirty="0" smtClean="0"/>
          </a:p>
          <a:p>
            <a:r>
              <a:rPr lang="cs-CZ" sz="2000" b="1" dirty="0" smtClean="0">
                <a:solidFill>
                  <a:srgbClr val="FF0000"/>
                </a:solidFill>
              </a:rPr>
              <a:t>s</a:t>
            </a:r>
            <a:r>
              <a:rPr lang="cs-CZ" sz="2000" b="1" dirty="0" smtClean="0">
                <a:solidFill>
                  <a:srgbClr val="FF0000"/>
                </a:solidFill>
              </a:rPr>
              <a:t>palovací </a:t>
            </a:r>
            <a:r>
              <a:rPr lang="cs-CZ" sz="2000" b="1" dirty="0" smtClean="0">
                <a:solidFill>
                  <a:srgbClr val="FF0000"/>
                </a:solidFill>
              </a:rPr>
              <a:t>motory </a:t>
            </a:r>
            <a:r>
              <a:rPr lang="cs-CZ" sz="2000" b="1" dirty="0" smtClean="0"/>
              <a:t>– </a:t>
            </a:r>
            <a:r>
              <a:rPr lang="cs-CZ" sz="2000" b="1" dirty="0" smtClean="0">
                <a:solidFill>
                  <a:schemeClr val="tx2"/>
                </a:solidFill>
              </a:rPr>
              <a:t>dvoudobé -</a:t>
            </a:r>
            <a:r>
              <a:rPr lang="cs-CZ" sz="2000" b="1" dirty="0" smtClean="0"/>
              <a:t> malé motocykly, motorové pily, sekačky</a:t>
            </a:r>
            <a:br>
              <a:rPr lang="cs-CZ" sz="2000" b="1" dirty="0" smtClean="0"/>
            </a:br>
            <a:r>
              <a:rPr lang="cs-CZ" sz="2000" b="1" dirty="0" smtClean="0"/>
              <a:t>                                                          na trávu, ….</a:t>
            </a:r>
          </a:p>
          <a:p>
            <a:pPr marL="0" indent="0">
              <a:buNone/>
            </a:pPr>
            <a:r>
              <a:rPr lang="cs-CZ" sz="2000" b="1" dirty="0">
                <a:solidFill>
                  <a:schemeClr val="tx2"/>
                </a:solidFill>
              </a:rPr>
              <a:t> </a:t>
            </a:r>
            <a:r>
              <a:rPr lang="cs-CZ" sz="2000" b="1" dirty="0" smtClean="0">
                <a:solidFill>
                  <a:schemeClr val="tx2"/>
                </a:solidFill>
              </a:rPr>
              <a:t>                                         čtyřdobé – </a:t>
            </a:r>
            <a:r>
              <a:rPr lang="cs-CZ" sz="2000" b="1" dirty="0" smtClean="0"/>
              <a:t>osobní auta, silnější motocykly, menší</a:t>
            </a:r>
          </a:p>
          <a:p>
            <a:pPr marL="0" indent="0">
              <a:buNone/>
            </a:pPr>
            <a:r>
              <a:rPr lang="cs-CZ" sz="2000" b="1" dirty="0"/>
              <a:t> </a:t>
            </a:r>
            <a:r>
              <a:rPr lang="cs-CZ" sz="2000" b="1" dirty="0" smtClean="0"/>
              <a:t>                                                              nákladní auta, ……..</a:t>
            </a:r>
          </a:p>
          <a:p>
            <a:pPr marL="0" indent="0">
              <a:buNone/>
            </a:pPr>
            <a:r>
              <a:rPr lang="cs-CZ" sz="2000" b="1" dirty="0"/>
              <a:t> </a:t>
            </a:r>
            <a:r>
              <a:rPr lang="cs-CZ" sz="2000" b="1" dirty="0" smtClean="0"/>
              <a:t>                                         </a:t>
            </a:r>
            <a:r>
              <a:rPr lang="cs-CZ" sz="2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vznětové</a:t>
            </a:r>
            <a:r>
              <a:rPr lang="cs-CZ" sz="2000" b="1" dirty="0" smtClean="0">
                <a:solidFill>
                  <a:srgbClr val="0070C0"/>
                </a:solidFill>
              </a:rPr>
              <a:t> – </a:t>
            </a:r>
            <a:r>
              <a:rPr lang="cs-CZ" sz="2000" b="1" dirty="0" smtClean="0"/>
              <a:t>velká nákladní auta, vlaky, lodě, autobusy, </a:t>
            </a:r>
            <a:br>
              <a:rPr lang="cs-CZ" sz="2000" b="1" dirty="0" smtClean="0"/>
            </a:br>
            <a:r>
              <a:rPr lang="cs-CZ" sz="2000" b="1" dirty="0" smtClean="0"/>
              <a:t>                                                               stavební stroje, …….</a:t>
            </a:r>
            <a:endParaRPr lang="cs-CZ" sz="2000" b="1" dirty="0"/>
          </a:p>
          <a:p>
            <a:pPr marL="0" indent="0">
              <a:buNone/>
            </a:pPr>
            <a:r>
              <a:rPr lang="cs-CZ" sz="2000" b="1" dirty="0" smtClean="0"/>
              <a:t>                                          </a:t>
            </a:r>
            <a:r>
              <a:rPr lang="cs-CZ" sz="2000" b="1" dirty="0" smtClean="0">
                <a:solidFill>
                  <a:srgbClr val="0070C0"/>
                </a:solidFill>
              </a:rPr>
              <a:t>raketové, proudové – </a:t>
            </a:r>
            <a:r>
              <a:rPr lang="cs-CZ" sz="2000" b="1" dirty="0" smtClean="0"/>
              <a:t>letadla, kosmické rakety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884491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bg2">
                <a:lumMod val="2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000" b="1" dirty="0" smtClean="0"/>
              <a:t>Použitá literatura</a:t>
            </a:r>
            <a:endParaRPr lang="cs-CZ" sz="2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bg2">
                <a:lumMod val="2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000" dirty="0" smtClean="0"/>
              <a:t>ROJKO, Milan a kol.</a:t>
            </a:r>
            <a:r>
              <a:rPr lang="cs-CZ" sz="2000" i="1" dirty="0" smtClean="0"/>
              <a:t> Fyzika kolem nás – Fyzika 2 pro základní a občanskou školu. </a:t>
            </a:r>
            <a:r>
              <a:rPr lang="cs-CZ" sz="2000" dirty="0" smtClean="0"/>
              <a:t>1. vydání. Praha: </a:t>
            </a:r>
            <a:r>
              <a:rPr lang="cs-CZ" sz="2000" dirty="0" err="1" smtClean="0"/>
              <a:t>Scientia</a:t>
            </a:r>
            <a:r>
              <a:rPr lang="cs-CZ" sz="2000" dirty="0" smtClean="0"/>
              <a:t>, spol. s r.o., pedagogické nakladatelství, 1996. ISBN 80-7381-057-7</a:t>
            </a:r>
          </a:p>
          <a:p>
            <a:r>
              <a:rPr lang="cs-CZ" sz="2000" dirty="0" smtClean="0"/>
              <a:t>MACHÁČEK, Martin. </a:t>
            </a:r>
            <a:r>
              <a:rPr lang="cs-CZ" sz="2000" i="1" dirty="0" smtClean="0"/>
              <a:t>Fyzika 8 pro základní školy a víceletá gymnázia.</a:t>
            </a:r>
            <a:r>
              <a:rPr lang="cs-CZ" sz="2000" dirty="0" smtClean="0"/>
              <a:t> Dotisk 2. vydání. Praha: Prometheus, 2001. ISBN 80-7196-220-1</a:t>
            </a:r>
          </a:p>
          <a:p>
            <a:r>
              <a:rPr lang="cs-CZ" sz="2000" dirty="0" smtClean="0"/>
              <a:t>RAUNER, Karel – hlavní autor. </a:t>
            </a:r>
            <a:r>
              <a:rPr lang="cs-CZ" sz="2000" i="1" dirty="0" smtClean="0"/>
              <a:t>Fyzika 8 učebnice pro základní školy a víceletá gymnázia. </a:t>
            </a:r>
            <a:r>
              <a:rPr lang="cs-CZ" sz="2000" dirty="0" smtClean="0"/>
              <a:t>1. vydání. Plzeň: Nakladatelství Fraus, 2006. ISNB 80-7238-525-9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791764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470</TotalTime>
  <Words>804</Words>
  <Application>Microsoft Office PowerPoint</Application>
  <PresentationFormat>Předvádění na obrazovce (4:3)</PresentationFormat>
  <Paragraphs>126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Snímek 1</vt:lpstr>
      <vt:lpstr>Teplo koná práci II - tepelné motory II</vt:lpstr>
      <vt:lpstr>Čtyřdobý zážehový motor</vt:lpstr>
      <vt:lpstr>Další důležité součásti motoru</vt:lpstr>
      <vt:lpstr>Jak pracuje čtyřdobý zážehový motor I</vt:lpstr>
      <vt:lpstr>Jak pracuje čtyřdobý zážehový motor II</vt:lpstr>
      <vt:lpstr>Dvoudobý zážehový motor</vt:lpstr>
      <vt:lpstr>Jak pracuje dvoudobý (dvoutaktní) motor</vt:lpstr>
      <vt:lpstr>Dvoudobý (dvoutaktní) motor</vt:lpstr>
      <vt:lpstr>Tepelné motory – spalovací - vznětové</vt:lpstr>
      <vt:lpstr>Spalovací proudový (tryskový) a raketový motor</vt:lpstr>
      <vt:lpstr>Využití tepelných motorů</vt:lpstr>
      <vt:lpstr>Použitá literatura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expert</cp:lastModifiedBy>
  <cp:revision>47</cp:revision>
  <dcterms:created xsi:type="dcterms:W3CDTF">2011-03-22T17:13:23Z</dcterms:created>
  <dcterms:modified xsi:type="dcterms:W3CDTF">2012-04-11T05:26:09Z</dcterms:modified>
</cp:coreProperties>
</file>