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69" r:id="rId4"/>
    <p:sldId id="258" r:id="rId5"/>
    <p:sldId id="270" r:id="rId6"/>
    <p:sldId id="271" r:id="rId7"/>
    <p:sldId id="259" r:id="rId8"/>
    <p:sldId id="260" r:id="rId9"/>
    <p:sldId id="262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-414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8217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539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8887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10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3901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824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60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6719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784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0422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7703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95BB8-FE36-430F-9AB6-0C47006D9678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50319-17A1-4E6A-A552-D84DE9D11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031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7231" y="428112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VY_32_INOVACE_05-54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55204" y="836712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56053165"/>
              </p:ext>
            </p:extLst>
          </p:nvPr>
        </p:nvGraphicFramePr>
        <p:xfrm>
          <a:off x="1499636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Elektrický proud a teplo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11.7.2011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k uvědomění si, že průchodem proudu vodičem vzniká teplo. Toto teplo je někde potřebné, </a:t>
                      </a:r>
                      <a:r>
                        <a:rPr lang="cs-CZ" sz="1400" kern="50" smtClean="0">
                          <a:effectLst/>
                        </a:rPr>
                        <a:t>jinde vadí.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782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Elektrický proud a teplo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Prochází-li vodičem elektrický proud, zahřívá se.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Má-li vodič dobrou elektrickou vodivost, zahřívá se málo. 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Velmi dobrou vodivost </a:t>
            </a:r>
            <a:r>
              <a:rPr lang="cs-CZ" sz="2000" b="1" dirty="0" smtClean="0"/>
              <a:t>mají – stříbro, měď, zlato a hliník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Malou vodivost </a:t>
            </a:r>
            <a:r>
              <a:rPr lang="cs-CZ" sz="2000" b="1" dirty="0" smtClean="0"/>
              <a:t>– tedy velký elektrický odpor mají – tantal, cín, platina </a:t>
            </a:r>
            <a:r>
              <a:rPr lang="cs-CZ" sz="2000" b="1" dirty="0" smtClean="0"/>
              <a:t>            a </a:t>
            </a:r>
            <a:r>
              <a:rPr lang="cs-CZ" sz="2000" b="1" dirty="0" smtClean="0"/>
              <a:t>slitina konstantan (měď, nikl a mangan)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0595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Úkol pro vás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Popřemýšlejte,</a:t>
            </a:r>
            <a:r>
              <a:rPr lang="cs-CZ" sz="2000" b="1" dirty="0" smtClean="0"/>
              <a:t> ve kterých spotřebičích se elektrický proud mění v teplo.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Napište </a:t>
            </a:r>
            <a:r>
              <a:rPr lang="cs-CZ" sz="2000" b="1" dirty="0" smtClean="0"/>
              <a:t>je do sešitu.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Vyber</a:t>
            </a:r>
            <a:r>
              <a:rPr lang="cs-CZ" sz="2000" b="1" dirty="0" smtClean="0"/>
              <a:t> ty předměty, které byly zkonstruovány kvůli tomu, aby „hřály“.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Zůstaly vám některé spotřebiče nezařazeny?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Čím se liší od vybraných předmětů?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7172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Tady vadí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80322"/>
            <a:ext cx="8229600" cy="4545841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Teplo vznikající </a:t>
            </a:r>
            <a:r>
              <a:rPr lang="cs-CZ" sz="2000" b="1" dirty="0" smtClean="0">
                <a:solidFill>
                  <a:srgbClr val="FF0000"/>
                </a:solidFill>
              </a:rPr>
              <a:t>přenosem elektřiny z elektrárny do sídel </a:t>
            </a:r>
            <a:r>
              <a:rPr lang="cs-CZ" sz="2000" b="1" dirty="0" smtClean="0"/>
              <a:t>se snažíme co nejvíce zmenšit. Víte jak?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Žárovky</a:t>
            </a:r>
            <a:r>
              <a:rPr lang="cs-CZ" sz="2000" b="1" dirty="0" smtClean="0"/>
              <a:t> kromě svícení také - - e - -. </a:t>
            </a:r>
            <a:endParaRPr lang="cs-CZ" sz="2000" b="1" dirty="0"/>
          </a:p>
        </p:txBody>
      </p:sp>
      <p:pic>
        <p:nvPicPr>
          <p:cNvPr id="1028" name="Picture 4" descr="C:\Documents and Settings\Jaroslava\Local Settings\Temporary Internet Files\Content.IE5\T2UJXCPS\MC9002977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93255"/>
            <a:ext cx="2656284" cy="181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Jaroslava\Local Settings\Temporary Internet Files\Content.IE5\WVSIALUT\MC900149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93255"/>
            <a:ext cx="2373517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roslava\Local Settings\Temporary Internet Files\Content.IE5\T2UJXCPS\MC900434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332656"/>
            <a:ext cx="1296144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363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Vysvětlení I.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2000" dirty="0" smtClean="0"/>
          </a:p>
          <a:p>
            <a:r>
              <a:rPr lang="cs-CZ" sz="2400" b="1" dirty="0" smtClean="0"/>
              <a:t>Elektrárny jsou často daleko od většiny sídel, které zásobují elektřinou.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 přenosu do našich domovů používáme dálkové vedení pomocí vodičů.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Víme, že každým vodičem se procházející elektrický proud částečně mění</a:t>
            </a:r>
            <a:r>
              <a:rPr lang="cs-CZ" sz="2400" b="1" dirty="0"/>
              <a:t> </a:t>
            </a:r>
            <a:r>
              <a:rPr lang="cs-CZ" sz="2400" b="1" dirty="0" smtClean="0"/>
              <a:t>v teplo.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Toto teplo snižuje přenášený výkon elektrického proudu. Chceme tedy tyto ztráty co nejvíce omezit.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0274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Vysvětlení II.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97971"/>
          </a:xfrm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Zvětšením průřezu vodičů bychom například velmi zatížili stožáry vedení. Museli bychom jejich vzájemné vzdálenosti zkrátit. Znamenalo by to zvýšení finančních nákladů na stavbu rozvodů.</a:t>
            </a:r>
          </a:p>
          <a:p>
            <a:r>
              <a:rPr lang="cs-CZ" sz="2000" b="1" dirty="0" smtClean="0"/>
              <a:t>Pro zachování výkonu elektrického proudu (a zmenšení tepelných ztrát)</a:t>
            </a:r>
            <a:br>
              <a:rPr lang="cs-CZ" sz="2000" b="1" dirty="0" smtClean="0"/>
            </a:br>
            <a:r>
              <a:rPr lang="cs-CZ" sz="2000" b="1" dirty="0" smtClean="0"/>
              <a:t>se pro přenos zvyšuje napětí na tisíce voltů.</a:t>
            </a:r>
          </a:p>
          <a:p>
            <a:r>
              <a:rPr lang="cs-CZ" sz="2000" b="1" dirty="0" smtClean="0"/>
              <a:t>Před městy a vesnicemi se toto napětí postupně snižuje </a:t>
            </a:r>
            <a:r>
              <a:rPr lang="cs-CZ" sz="2000" b="1" dirty="0" smtClean="0"/>
              <a:t>                                               v </a:t>
            </a:r>
            <a:r>
              <a:rPr lang="cs-CZ" sz="2000" b="1" dirty="0" smtClean="0"/>
              <a:t>transformačních stanicích na potřebných 230 V a 380 V.   </a:t>
            </a:r>
          </a:p>
          <a:p>
            <a:endParaRPr lang="cs-CZ" sz="2000" b="1" dirty="0"/>
          </a:p>
          <a:p>
            <a:r>
              <a:rPr lang="cs-CZ" sz="2000" dirty="0" smtClean="0">
                <a:solidFill>
                  <a:srgbClr val="FF0000"/>
                </a:solidFill>
              </a:rPr>
              <a:t>                       </a:t>
            </a:r>
            <a:endParaRPr lang="cs-CZ" sz="2000" dirty="0"/>
          </a:p>
          <a:p>
            <a:endParaRPr lang="cs-CZ" sz="2000" b="1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1266" name="Picture 2" descr="C:\Documents and Settings\Jaroslava\Local Settings\Temporary Internet Files\Content.IE5\J4TFFFTT\MP9004392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04860"/>
            <a:ext cx="2520280" cy="1844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56512" y="4657738"/>
            <a:ext cx="4162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Před čím tě varuje tato značka?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837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Tady nám slouží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b="1" dirty="0" smtClean="0"/>
              <a:t>Kulma</a:t>
            </a:r>
            <a:r>
              <a:rPr lang="cs-CZ" dirty="0" smtClean="0"/>
              <a:t>		    </a:t>
            </a:r>
            <a:r>
              <a:rPr lang="cs-CZ" sz="2400" b="1" dirty="0" smtClean="0"/>
              <a:t>Žehlička</a:t>
            </a:r>
            <a:r>
              <a:rPr lang="cs-CZ" dirty="0" smtClean="0"/>
              <a:t>			</a:t>
            </a:r>
            <a:r>
              <a:rPr lang="cs-CZ" sz="2400" b="1" dirty="0" smtClean="0"/>
              <a:t>Fén</a:t>
            </a:r>
            <a:endParaRPr lang="cs-CZ" sz="2400" b="1" dirty="0"/>
          </a:p>
        </p:txBody>
      </p:sp>
      <p:pic>
        <p:nvPicPr>
          <p:cNvPr id="2053" name="Picture 5" descr="C:\Program Files\Microsoft Office\MEDIA\CAGCAT10\j023426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0526" y="3906740"/>
            <a:ext cx="2319196" cy="226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Jaroslava\Local Settings\Temporary Internet Files\Content.IE5\9ODUGKQ1\MC900280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36506"/>
            <a:ext cx="2316178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Jaroslava\Local Settings\Temporary Internet Files\Content.IE5\WVSIALUT\MC9002509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5933" y="4078001"/>
            <a:ext cx="2133600" cy="191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aroslava\Local Settings\Temporary Internet Files\Content.IE5\WVSIALUT\MC900434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956276" cy="999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433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tady také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sz="2400" b="1" dirty="0" smtClean="0"/>
              <a:t>Mikrovlnná </a:t>
            </a:r>
            <a:r>
              <a:rPr lang="cs-CZ" sz="2400" b="1" dirty="0" smtClean="0"/>
              <a:t>trouba       Toustovač	Sendvičovač</a:t>
            </a:r>
            <a:endParaRPr lang="cs-CZ" dirty="0"/>
          </a:p>
        </p:txBody>
      </p:sp>
      <p:pic>
        <p:nvPicPr>
          <p:cNvPr id="3078" name="Picture 6" descr="C:\Documents and Settings\Jaroslava\Local Settings\Temporary Internet Files\Content.IE5\J4TFFFTT\MC900280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6992"/>
            <a:ext cx="2378044" cy="21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Jaroslava\Local Settings\Temporary Internet Files\Content.IE5\9ODUGKQ1\MC900237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11107"/>
            <a:ext cx="1676400" cy="240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Jaroslava\Local Settings\Temporary Internet Files\Content.IE5\9ODUGKQ1\MC9002961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0"/>
            <a:ext cx="2243750" cy="208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Jaroslava\Local Settings\Temporary Internet Files\Content.IE5\9ODUGKQ1\MC90043382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0148" y="260648"/>
            <a:ext cx="126610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680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I tady</a:t>
            </a:r>
            <a:endParaRPr lang="cs-CZ" sz="2400" b="1" dirty="0"/>
          </a:p>
        </p:txBody>
      </p:sp>
      <p:pic>
        <p:nvPicPr>
          <p:cNvPr id="5122" name="Picture 2" descr="C:\Documents and Settings\Jaroslava\Local Settings\Temporary Internet Files\Content.IE5\T2UJXCPS\MC900199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53570"/>
            <a:ext cx="1996289" cy="239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aroslava\Local Settings\Temporary Internet Files\Content.IE5\9ODUGKQ1\MC90033169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8093" y="2971415"/>
            <a:ext cx="1407814" cy="178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Jaroslava\Local Settings\Temporary Internet Files\Content.IE5\WVSIALUT\MC900214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5064"/>
            <a:ext cx="2196974" cy="227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Jaroslava\Local Settings\Temporary Internet Files\Content.IE5\J4TFFFTT\MC900434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7" y="260648"/>
            <a:ext cx="1103852" cy="117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2564904"/>
            <a:ext cx="2067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Fritovací hrnec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132856"/>
            <a:ext cx="2350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Elektrický sporák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7811" y="3225558"/>
            <a:ext cx="2787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Rychlovarná konvice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42821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Jejda, i zde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b="1" dirty="0" smtClean="0"/>
              <a:t>Elektrický gril           Sušička prádla                Pračka</a:t>
            </a:r>
            <a:endParaRPr lang="cs-CZ" sz="2400" b="1" dirty="0"/>
          </a:p>
        </p:txBody>
      </p:sp>
      <p:pic>
        <p:nvPicPr>
          <p:cNvPr id="9220" name="Picture 4" descr="C:\Documents and Settings\Jaroslava\Local Settings\Temporary Internet Files\Content.IE5\J4TFFFTT\MC900280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9115" y="3501008"/>
            <a:ext cx="2494230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Documents and Settings\Jaroslava\Local Settings\Temporary Internet Files\Content.IE5\T2UJXCPS\MC900290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7072"/>
            <a:ext cx="1439501" cy="1564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Documents and Settings\Jaroslava\Local Settings\Temporary Internet Files\Content.IE5\WVSIALUT\MC9001993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94151"/>
            <a:ext cx="1955549" cy="213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Documents and Settings\Jaroslava\Local Settings\Temporary Internet Files\Content.IE5\T2UJXCPS\MC9004343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2656"/>
            <a:ext cx="1008112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25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tyto předměty také?</a:t>
            </a:r>
            <a:endParaRPr lang="cs-CZ" sz="2400" b="1" dirty="0"/>
          </a:p>
        </p:txBody>
      </p:sp>
      <p:pic>
        <p:nvPicPr>
          <p:cNvPr id="8198" name="Picture 6" descr="C:\Documents and Settings\Jaroslava\Local Settings\Temporary Internet Files\Content.IE5\T2UJXCPS\MC90034993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347864" y="2132856"/>
            <a:ext cx="1819747" cy="146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Jaroslava\Local Settings\Temporary Internet Files\Content.IE5\WVSIALUT\MC900234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473" y="4034881"/>
            <a:ext cx="270128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Jaroslava\Local Settings\Temporary Internet Files\Content.IE5\9ODUGKQ1\MC9002978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26160"/>
            <a:ext cx="1528877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Jaroslava\Local Settings\Temporary Internet Files\Content.IE5\J4TFFFTT\MC90043381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3134" y="381134"/>
            <a:ext cx="115212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97968" y="3131029"/>
            <a:ext cx="1182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Pojistky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774231"/>
            <a:ext cx="186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Pájecí pistole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3429000"/>
            <a:ext cx="2221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Součást el. pece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84055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2011-07-11</a:t>
            </a:r>
            <a:r>
              <a:rPr lang="cs-CZ" sz="2000" dirty="0"/>
              <a:t>]. </a:t>
            </a:r>
          </a:p>
        </p:txBody>
      </p:sp>
    </p:spTree>
    <p:extLst>
      <p:ext uri="{BB962C8B-B14F-4D97-AF65-F5344CB8AC3E}">
        <p14:creationId xmlns:p14="http://schemas.microsoft.com/office/powerpoint/2010/main" xmlns="" val="102692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354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Elektrický proud a teplo</vt:lpstr>
      <vt:lpstr>Úkol pro vás</vt:lpstr>
      <vt:lpstr>Tady vadí</vt:lpstr>
      <vt:lpstr>Vysvětlení I.</vt:lpstr>
      <vt:lpstr>Vysvětlení II.</vt:lpstr>
      <vt:lpstr>Tady nám slouží</vt:lpstr>
      <vt:lpstr>A tady také</vt:lpstr>
      <vt:lpstr>I tady</vt:lpstr>
      <vt:lpstr>Jejda, i zde</vt:lpstr>
      <vt:lpstr>A tyto předměty také?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36</cp:revision>
  <dcterms:created xsi:type="dcterms:W3CDTF">2011-07-11T15:55:06Z</dcterms:created>
  <dcterms:modified xsi:type="dcterms:W3CDTF">2012-04-10T19:39:15Z</dcterms:modified>
</cp:coreProperties>
</file>