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82" r:id="rId4"/>
    <p:sldId id="280" r:id="rId5"/>
    <p:sldId id="260" r:id="rId6"/>
    <p:sldId id="262" r:id="rId7"/>
    <p:sldId id="264" r:id="rId8"/>
    <p:sldId id="265" r:id="rId9"/>
    <p:sldId id="266" r:id="rId10"/>
    <p:sldId id="270" r:id="rId11"/>
    <p:sldId id="275" r:id="rId12"/>
    <p:sldId id="276" r:id="rId13"/>
    <p:sldId id="281" r:id="rId14"/>
    <p:sldId id="27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848" autoAdjust="0"/>
    <p:restoredTop sz="94660"/>
  </p:normalViewPr>
  <p:slideViewPr>
    <p:cSldViewPr>
      <p:cViewPr>
        <p:scale>
          <a:sx n="100" d="100"/>
          <a:sy n="100" d="100"/>
        </p:scale>
        <p:origin x="-372" y="14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5EA9D-7E1B-4ADF-8ABF-37BF346D947B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A6628-25A5-40CB-A8AE-15111A8630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34270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5EA9D-7E1B-4ADF-8ABF-37BF346D947B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A6628-25A5-40CB-A8AE-15111A8630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8722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5EA9D-7E1B-4ADF-8ABF-37BF346D947B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A6628-25A5-40CB-A8AE-15111A8630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50913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5EA9D-7E1B-4ADF-8ABF-37BF346D947B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A6628-25A5-40CB-A8AE-15111A8630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82323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5EA9D-7E1B-4ADF-8ABF-37BF346D947B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A6628-25A5-40CB-A8AE-15111A8630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66209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5EA9D-7E1B-4ADF-8ABF-37BF346D947B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A6628-25A5-40CB-A8AE-15111A8630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581886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5EA9D-7E1B-4ADF-8ABF-37BF346D947B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A6628-25A5-40CB-A8AE-15111A8630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95359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5EA9D-7E1B-4ADF-8ABF-37BF346D947B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A6628-25A5-40CB-A8AE-15111A8630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948373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5EA9D-7E1B-4ADF-8ABF-37BF346D947B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A6628-25A5-40CB-A8AE-15111A8630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376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5EA9D-7E1B-4ADF-8ABF-37BF346D947B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A6628-25A5-40CB-A8AE-15111A8630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0706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C5EA9D-7E1B-4ADF-8ABF-37BF346D947B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9A6628-25A5-40CB-A8AE-15111A8630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553311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C5EA9D-7E1B-4ADF-8ABF-37BF346D947B}" type="datetimeFigureOut">
              <a:rPr lang="cs-CZ" smtClean="0"/>
              <a:pPr/>
              <a:t>11.4.2012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9A6628-25A5-40CB-A8AE-15111A86305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06421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51644" y="508518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08744" y="4365104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VY_32_INOVACE_05-55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131840" y="836712"/>
            <a:ext cx="25048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Termika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98813199"/>
              </p:ext>
            </p:extLst>
          </p:nvPr>
        </p:nvGraphicFramePr>
        <p:xfrm>
          <a:off x="1360188" y="2060848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VIII. 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Fyzika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Termika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b="1" kern="50" dirty="0" smtClean="0">
                          <a:effectLst/>
                        </a:rPr>
                        <a:t>Jak zvířata hospodaří s teplem</a:t>
                      </a:r>
                      <a:endParaRPr lang="cs-CZ" sz="12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Jaroslava </a:t>
                      </a:r>
                      <a:r>
                        <a:rPr lang="cs-CZ" sz="1400" kern="50" dirty="0" smtClean="0">
                          <a:effectLst/>
                        </a:rPr>
                        <a:t>Vondráčková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12.7.2011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Materiál využívá vědomosti z přírodopisu a </a:t>
                      </a:r>
                      <a:r>
                        <a:rPr lang="cs-CZ" sz="1400" kern="50" smtClean="0">
                          <a:effectLst/>
                        </a:rPr>
                        <a:t>pomáhá </a:t>
                      </a:r>
                      <a:br>
                        <a:rPr lang="cs-CZ" sz="1400" kern="50" smtClean="0">
                          <a:effectLst/>
                        </a:rPr>
                      </a:br>
                      <a:r>
                        <a:rPr lang="cs-CZ" sz="1400" kern="50" smtClean="0">
                          <a:effectLst/>
                        </a:rPr>
                        <a:t>k </a:t>
                      </a:r>
                      <a:r>
                        <a:rPr lang="cs-CZ" sz="1400" kern="50" dirty="0" smtClean="0">
                          <a:effectLst/>
                        </a:rPr>
                        <a:t>propojení </a:t>
                      </a:r>
                      <a:r>
                        <a:rPr lang="cs-CZ" sz="1400" kern="50" smtClean="0">
                          <a:effectLst/>
                        </a:rPr>
                        <a:t>s fyzikou.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686412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6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Jak zvířata hospodaří s teplem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6"/>
            </a:solidFill>
          </a:ln>
        </p:spPr>
        <p:txBody>
          <a:bodyPr>
            <a:normAutofit lnSpcReduction="10000"/>
          </a:bodyPr>
          <a:lstStyle/>
          <a:p>
            <a:r>
              <a:rPr lang="cs-CZ" sz="2000" b="1" dirty="0" smtClean="0"/>
              <a:t>Ve všech živých tělech neustále probíhá mnoho složitých chemických reakcí. Tyto reakce potřebují určitou teplotu – ani moc vysokou, </a:t>
            </a:r>
            <a:br>
              <a:rPr lang="cs-CZ" sz="2000" b="1" dirty="0" smtClean="0"/>
            </a:br>
            <a:r>
              <a:rPr lang="cs-CZ" sz="2000" b="1" dirty="0" smtClean="0"/>
              <a:t>ani moc nízkou.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FF0000"/>
                </a:solidFill>
              </a:rPr>
              <a:t>Studenokrevní živočichové </a:t>
            </a:r>
            <a:r>
              <a:rPr lang="cs-CZ" sz="2000" b="1" dirty="0" smtClean="0"/>
              <a:t>jsou závislí na okolní teplotě, protože </a:t>
            </a:r>
            <a:br>
              <a:rPr lang="cs-CZ" sz="2000" b="1" dirty="0" smtClean="0"/>
            </a:br>
            <a:r>
              <a:rPr lang="cs-CZ" sz="2000" b="1" dirty="0" smtClean="0"/>
              <a:t>si nevyrábějí vlastní teplo. 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accent6"/>
                </a:solidFill>
              </a:rPr>
              <a:t>Většina z nich využívá hlavně sluneční záření. 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rgbClr val="0070C0"/>
                </a:solidFill>
              </a:rPr>
              <a:t>Plazi nebo hadi nemají žádnou srst ani peří, protože tato izolace by jim bránila, aby své tělo na slunci ohřáli.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Pro živočicha, který si sám nevyrábí teplo, je výhodnější mít velké tělo, protože to dokáže udržet teplotu bez velkého kolísání.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Mnohatunový kolos, například brontosaurus, za dvanáct hodin skoro vůbec nevychladl, a proto se mohl pohybovat i v noci. 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Jen mláďata dinosaurů, která byla mnohem menší, přes noc vychladla</a:t>
            </a:r>
            <a:b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 a ztuhla.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952624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6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Teplokrevní živočichové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6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První savci nebyli závislí na denním teple, protože byli </a:t>
            </a:r>
            <a:r>
              <a:rPr lang="cs-CZ" sz="2000" b="1" dirty="0" smtClean="0">
                <a:solidFill>
                  <a:srgbClr val="FF0000"/>
                </a:solidFill>
              </a:rPr>
              <a:t>teplokrevní</a:t>
            </a:r>
            <a:r>
              <a:rPr lang="cs-CZ" sz="2000" dirty="0" smtClean="0"/>
              <a:t>. </a:t>
            </a:r>
            <a:r>
              <a:rPr lang="cs-CZ" sz="2000" b="1" dirty="0" smtClean="0"/>
              <a:t>Mohli</a:t>
            </a:r>
            <a:r>
              <a:rPr lang="cs-CZ" sz="2000" dirty="0" smtClean="0"/>
              <a:t> </a:t>
            </a:r>
            <a:r>
              <a:rPr lang="cs-CZ" sz="2000" b="1" dirty="0" smtClean="0"/>
              <a:t>lovit i v noci a jejich kořistí byla právě ztuhlá dinosauří mláďata. </a:t>
            </a:r>
          </a:p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Protože savci začínali jako noční zvířata, má většina jejich druhů dodnes poměrně špatný zrak – horší než ptáci.</a:t>
            </a:r>
          </a:p>
          <a:p>
            <a:r>
              <a:rPr lang="cs-CZ" sz="2000" b="1" dirty="0" smtClean="0"/>
              <a:t>Protože vyrábějí teplo, spotřebují </a:t>
            </a:r>
            <a:r>
              <a:rPr lang="cs-CZ" sz="2000" b="1" dirty="0" smtClean="0">
                <a:solidFill>
                  <a:srgbClr val="FF0000"/>
                </a:solidFill>
              </a:rPr>
              <a:t>savci a ptáci </a:t>
            </a:r>
            <a:r>
              <a:rPr lang="cs-CZ" sz="2000" b="1" dirty="0" smtClean="0"/>
              <a:t>přibližně desetkrát více energie než studenokrevný živočich o stejné hmotnosti. Musí tedy neustále shánět potravu.</a:t>
            </a:r>
          </a:p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Aby svou energii zbytečně neztráceli, izolují tepelně svá těla. Obalí </a:t>
            </a:r>
            <a:b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se vrstvou vzduchu, který je uzavřen v peří nebo srsti, aby nemohl okolo těla proudit a teplo odnášet. </a:t>
            </a:r>
          </a:p>
          <a:p>
            <a:r>
              <a:rPr lang="cs-CZ" sz="2000" b="1" dirty="0" smtClean="0"/>
              <a:t>Peří je daleko lepší izolant než srst savců.</a:t>
            </a:r>
          </a:p>
          <a:p>
            <a:endParaRPr lang="cs-CZ" sz="2000" b="1" dirty="0"/>
          </a:p>
          <a:p>
            <a:r>
              <a:rPr lang="cs-CZ" sz="2000" b="1" dirty="0" smtClean="0">
                <a:solidFill>
                  <a:srgbClr val="FF0000"/>
                </a:solidFill>
              </a:rPr>
              <a:t>A jak se brání člověk výkyvům okolní teploty?</a:t>
            </a:r>
          </a:p>
          <a:p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3619120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6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Teplokrevní - </a:t>
            </a:r>
            <a:r>
              <a:rPr lang="cs-CZ" sz="2400" b="1" i="1" dirty="0" smtClean="0"/>
              <a:t>slon</a:t>
            </a:r>
            <a:endParaRPr lang="cs-CZ" sz="24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6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Svojí velkou plochou uši pomáhají slonovi k regulaci tělesné teploty. </a:t>
            </a:r>
            <a:endParaRPr lang="cs-CZ" sz="2000" b="1" dirty="0"/>
          </a:p>
        </p:txBody>
      </p:sp>
      <p:pic>
        <p:nvPicPr>
          <p:cNvPr id="1027" name="Picture 3" descr="C:\Documents and Settings\Jaroslava\Local Settings\Temporary Internet Files\Content.IE5\9ODUGKQ1\MP90042775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212976"/>
            <a:ext cx="2376265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7390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6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Teplokrevní - </a:t>
            </a:r>
            <a:r>
              <a:rPr lang="cs-CZ" sz="2400" b="1" i="1" dirty="0" smtClean="0"/>
              <a:t>ptáci</a:t>
            </a:r>
            <a:endParaRPr lang="cs-CZ" sz="2400" b="1" dirty="0"/>
          </a:p>
        </p:txBody>
      </p:sp>
      <p:pic>
        <p:nvPicPr>
          <p:cNvPr id="1026" name="Picture 2" descr="C:\Documents and Settings\Jaroslava\Local Settings\Temporary Internet Files\Content.IE5\J4TFFFTT\MP900178694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2843808" y="3140968"/>
            <a:ext cx="3657600" cy="242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5576" y="1844824"/>
            <a:ext cx="73409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Tepelná izolace – peří. Je-li velká zima, ptáci se načepýří.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528191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6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Teplokrevní - </a:t>
            </a:r>
            <a:r>
              <a:rPr lang="cs-CZ" sz="2400" b="1" i="1" dirty="0" smtClean="0"/>
              <a:t>husy</a:t>
            </a:r>
            <a:endParaRPr lang="cs-CZ" sz="24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6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Husy a kachny </a:t>
            </a:r>
            <a:r>
              <a:rPr lang="cs-CZ" sz="2000" b="1" dirty="0" smtClean="0"/>
              <a:t>mají víc sádla než slepice. Čím je to pro ně výhodné?</a:t>
            </a:r>
          </a:p>
          <a:p>
            <a:r>
              <a:rPr lang="cs-CZ" sz="2000" b="1" dirty="0" smtClean="0"/>
              <a:t>Proč si v chladnějším období „probírají“ zobákem peříčka? </a:t>
            </a:r>
            <a:endParaRPr lang="cs-CZ" sz="2000" b="1" dirty="0"/>
          </a:p>
        </p:txBody>
      </p:sp>
      <p:pic>
        <p:nvPicPr>
          <p:cNvPr id="3076" name="Picture 4" descr="C:\Documents and Settings\Jaroslava\Local Settings\Temporary Internet Files\Content.IE5\T2UJXCPS\MP9001786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356992"/>
            <a:ext cx="3657600" cy="242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4763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6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Studenokrevní - </a:t>
            </a:r>
            <a:r>
              <a:rPr lang="cs-CZ" sz="2400" b="1" i="1" dirty="0" smtClean="0"/>
              <a:t>had</a:t>
            </a:r>
            <a:endParaRPr lang="cs-CZ" sz="24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6"/>
            </a:solidFill>
          </a:ln>
        </p:spPr>
        <p:txBody>
          <a:bodyPr>
            <a:normAutofit/>
          </a:bodyPr>
          <a:lstStyle/>
          <a:p>
            <a:endParaRPr lang="cs-CZ" sz="2000" b="1" dirty="0" smtClean="0"/>
          </a:p>
          <a:p>
            <a:r>
              <a:rPr lang="cs-CZ" sz="2000" b="1" dirty="0" smtClean="0"/>
              <a:t>Znáš pranostiku: </a:t>
            </a:r>
            <a:r>
              <a:rPr lang="cs-CZ" sz="2000" b="1" dirty="0" smtClean="0">
                <a:solidFill>
                  <a:srgbClr val="FF0000"/>
                </a:solidFill>
              </a:rPr>
              <a:t>„Na svatého Jiří vylézají hadi a štíři?“ </a:t>
            </a:r>
          </a:p>
          <a:p>
            <a:r>
              <a:rPr lang="cs-CZ" sz="2000" b="1" dirty="0" smtClean="0"/>
              <a:t>O čem vypovídá?</a:t>
            </a:r>
            <a:endParaRPr lang="cs-CZ" sz="2000" b="1" dirty="0"/>
          </a:p>
        </p:txBody>
      </p:sp>
      <p:pic>
        <p:nvPicPr>
          <p:cNvPr id="5122" name="Picture 2" descr="C:\Documents and Settings\Jaroslava\Local Settings\Temporary Internet Files\Content.IE5\T2UJXCPS\MP9004069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75709" y="3068960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40623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6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Studenokrevní - </a:t>
            </a:r>
            <a:r>
              <a:rPr lang="cs-CZ" sz="2400" b="1" i="1" dirty="0" smtClean="0"/>
              <a:t>ještěrka</a:t>
            </a:r>
            <a:endParaRPr lang="cs-CZ" sz="2400" b="1" i="1" dirty="0"/>
          </a:p>
        </p:txBody>
      </p:sp>
      <p:pic>
        <p:nvPicPr>
          <p:cNvPr id="2050" name="Picture 2" descr="C:\Documents and Settings\Jaroslava\Local Settings\Temporary Internet Files\Content.IE5\9ODUGKQ1\MP900262569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573016"/>
            <a:ext cx="3657600" cy="243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2276872"/>
            <a:ext cx="83960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Proč říkáme, že se ještěrka na podzim ukládá k zimnímu spánku?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702542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6"/>
            </a:solidFill>
          </a:ln>
        </p:spPr>
        <p:txBody>
          <a:bodyPr>
            <a:normAutofit/>
          </a:bodyPr>
          <a:lstStyle/>
          <a:p>
            <a:r>
              <a:rPr lang="cs-CZ" sz="2400" b="1" i="1" dirty="0" smtClean="0"/>
              <a:t>Dinosauři</a:t>
            </a:r>
            <a:r>
              <a:rPr lang="cs-CZ" sz="2400" b="1" dirty="0" smtClean="0"/>
              <a:t> – studenokrevní nebo teplokrevní?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6"/>
            </a:solidFill>
          </a:ln>
        </p:spPr>
        <p:txBody>
          <a:bodyPr>
            <a:normAutofit/>
          </a:bodyPr>
          <a:lstStyle/>
          <a:p>
            <a:endParaRPr lang="cs-CZ" sz="2000" b="1" dirty="0" smtClean="0"/>
          </a:p>
          <a:p>
            <a:r>
              <a:rPr lang="cs-CZ" sz="2000" b="1" dirty="0" smtClean="0"/>
              <a:t>Proč je pro živočicha, který si sám teplo nevyrábí, výhodnější mít velké tělo?</a:t>
            </a:r>
            <a:endParaRPr lang="cs-CZ" sz="2000" b="1" dirty="0"/>
          </a:p>
        </p:txBody>
      </p:sp>
      <p:pic>
        <p:nvPicPr>
          <p:cNvPr id="7174" name="Picture 6" descr="C:\Documents and Settings\Jaroslava\Local Settings\Temporary Internet Files\Content.IE5\J4TFFFTT\MC9003511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086209"/>
            <a:ext cx="1791077" cy="1714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Documents and Settings\Jaroslava\Local Settings\Temporary Internet Files\Content.IE5\9ODUGKQ1\MC9003510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933056"/>
            <a:ext cx="1646222" cy="179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46059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6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Studenokrevní - </a:t>
            </a:r>
            <a:r>
              <a:rPr lang="cs-CZ" sz="2400" b="1" i="1" dirty="0" smtClean="0"/>
              <a:t>ryby</a:t>
            </a:r>
            <a:endParaRPr lang="cs-CZ" sz="24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6"/>
            </a:solidFill>
          </a:ln>
        </p:spPr>
        <p:txBody>
          <a:bodyPr>
            <a:normAutofit/>
          </a:bodyPr>
          <a:lstStyle/>
          <a:p>
            <a:endParaRPr lang="cs-CZ" sz="2000" b="1" dirty="0" smtClean="0"/>
          </a:p>
          <a:p>
            <a:r>
              <a:rPr lang="cs-CZ" sz="2000" b="1" dirty="0" smtClean="0"/>
              <a:t>Proč vydrží dlouho bez potravy a k dýchání jim stačí kyslík rozpuštěný </a:t>
            </a:r>
            <a:br>
              <a:rPr lang="cs-CZ" sz="2000" b="1" dirty="0" smtClean="0"/>
            </a:br>
            <a:r>
              <a:rPr lang="cs-CZ" sz="2000" b="1" dirty="0" smtClean="0"/>
              <a:t>ve vodě, kde je ho daleko méně než ve vzduchu?</a:t>
            </a:r>
            <a:endParaRPr lang="cs-CZ" sz="2000" b="1" dirty="0"/>
          </a:p>
        </p:txBody>
      </p:sp>
      <p:pic>
        <p:nvPicPr>
          <p:cNvPr id="11266" name="Picture 2" descr="C:\Documents and Settings\Jaroslava\Local Settings\Temporary Internet Files\Content.IE5\J4TFFFTT\MC9004125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645024"/>
            <a:ext cx="3456384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31194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6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Studenokrevní - </a:t>
            </a:r>
            <a:r>
              <a:rPr lang="cs-CZ" sz="2400" b="1" i="1" dirty="0" smtClean="0"/>
              <a:t>včela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6"/>
            </a:solidFill>
          </a:ln>
        </p:spPr>
        <p:txBody>
          <a:bodyPr>
            <a:normAutofit/>
          </a:bodyPr>
          <a:lstStyle/>
          <a:p>
            <a:endParaRPr lang="cs-CZ" sz="2000" b="1" dirty="0" smtClean="0"/>
          </a:p>
          <a:p>
            <a:r>
              <a:rPr lang="cs-CZ" sz="2000" b="1" dirty="0" smtClean="0"/>
              <a:t>Umí si trochu tepla vyrobit. Víš jak?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Létající hmyz kmitá křídly a část pohybové energie se změní na tepelnou energii jejich těl.</a:t>
            </a:r>
            <a:endParaRPr lang="cs-CZ" sz="2000" b="1" dirty="0"/>
          </a:p>
        </p:txBody>
      </p:sp>
      <p:pic>
        <p:nvPicPr>
          <p:cNvPr id="16388" name="Picture 4" descr="C:\Documents and Settings\Jaroslava\Local Settings\Temporary Internet Files\Content.IE5\9ODUGKQ1\MC90043801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28498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899592" y="2780928"/>
            <a:ext cx="763284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58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6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Teplokrevní - </a:t>
            </a:r>
            <a:r>
              <a:rPr lang="cs-CZ" sz="2400" b="1" i="1" dirty="0" smtClean="0"/>
              <a:t>kočka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6"/>
            </a:solidFill>
          </a:ln>
        </p:spPr>
        <p:txBody>
          <a:bodyPr>
            <a:normAutofit/>
          </a:bodyPr>
          <a:lstStyle/>
          <a:p>
            <a:endParaRPr lang="cs-CZ" sz="2000" b="1" dirty="0"/>
          </a:p>
          <a:p>
            <a:endParaRPr lang="cs-CZ" sz="2000" b="1" dirty="0" smtClean="0"/>
          </a:p>
          <a:p>
            <a:r>
              <a:rPr lang="cs-CZ" sz="2400" b="1" dirty="0" smtClean="0"/>
              <a:t>Co vyjadřuje postoj této kočičky?</a:t>
            </a:r>
            <a:endParaRPr lang="cs-CZ" sz="2400" b="1" dirty="0"/>
          </a:p>
        </p:txBody>
      </p:sp>
      <p:pic>
        <p:nvPicPr>
          <p:cNvPr id="17410" name="Picture 2" descr="C:\Documents and Settings\Jaroslava\Local Settings\Temporary Internet Files\Content.IE5\J4TFFFTT\MC90043620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924944"/>
            <a:ext cx="1798841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20944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6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Otázky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6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Lidské tělo se brání nejen proti chladu, ale také proti přehřátí. Jak?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Proč palčáky chrání před mrazem lépe než prstové rukavice?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Proč lidem ve velkých mrazech nejdřív omrznou uši, nos nebo končetiny?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Proč se lidé a zvířata v chladu „stočí do klubíčka“?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Proč psi za horka vyplazují jazyk?</a:t>
            </a:r>
          </a:p>
          <a:p>
            <a:endParaRPr lang="cs-CZ" sz="2000" b="1" dirty="0"/>
          </a:p>
          <a:p>
            <a:r>
              <a:rPr lang="cs-CZ" sz="2000" b="1" dirty="0" smtClean="0"/>
              <a:t>Polární lišky mají menší ušní boltce než jiné druhy lišek. Čím je to pro ně výhodné?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1996410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6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Použitá literatura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6"/>
            </a:solidFill>
          </a:ln>
        </p:spPr>
        <p:txBody>
          <a:bodyPr>
            <a:normAutofit/>
          </a:bodyPr>
          <a:lstStyle/>
          <a:p>
            <a:r>
              <a:rPr lang="cs-CZ" sz="2000" dirty="0"/>
              <a:t>Použité obrázky: www.office.microsoft.com [online]. c2011 [cit. </a:t>
            </a:r>
            <a:r>
              <a:rPr lang="cs-CZ" sz="2000" smtClean="0"/>
              <a:t>2011-07-12]. </a:t>
            </a:r>
            <a:endParaRPr lang="cs-CZ" sz="2000" dirty="0" smtClean="0"/>
          </a:p>
          <a:p>
            <a:r>
              <a:rPr lang="cs-CZ" sz="2000" dirty="0" smtClean="0"/>
              <a:t>MACHÁČEK, Martin. </a:t>
            </a:r>
            <a:r>
              <a:rPr lang="cs-CZ" sz="2000" i="1" dirty="0" smtClean="0"/>
              <a:t>Fyzika 8 pro základní školy a víceletá gymnázia.</a:t>
            </a:r>
            <a:r>
              <a:rPr lang="cs-CZ" sz="2000" dirty="0" smtClean="0"/>
              <a:t> Dotisk 2. vydání. Praha: Prometheus, 2001. ISBN 80-7196-220-1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301408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250</TotalTime>
  <Words>444</Words>
  <Application>Microsoft Office PowerPoint</Application>
  <PresentationFormat>Předvádění na obrazovce (4:3)</PresentationFormat>
  <Paragraphs>80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Jak zvířata hospodaří s teplem </vt:lpstr>
      <vt:lpstr>Teplokrevní živočichové</vt:lpstr>
      <vt:lpstr>Teplokrevní - slon</vt:lpstr>
      <vt:lpstr>Teplokrevní - ptáci</vt:lpstr>
      <vt:lpstr>Teplokrevní - husy</vt:lpstr>
      <vt:lpstr>Studenokrevní - had</vt:lpstr>
      <vt:lpstr>Studenokrevní - ještěrka</vt:lpstr>
      <vt:lpstr>Dinosauři – studenokrevní nebo teplokrevní?</vt:lpstr>
      <vt:lpstr>Studenokrevní - ryby</vt:lpstr>
      <vt:lpstr>Studenokrevní - včela</vt:lpstr>
      <vt:lpstr>Teplokrevní - kočka</vt:lpstr>
      <vt:lpstr>Otázky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Jaroslava Vondráčková</dc:creator>
  <cp:lastModifiedBy>expert</cp:lastModifiedBy>
  <cp:revision>36</cp:revision>
  <dcterms:created xsi:type="dcterms:W3CDTF">2011-07-12T19:25:33Z</dcterms:created>
  <dcterms:modified xsi:type="dcterms:W3CDTF">2012-04-11T05:30:33Z</dcterms:modified>
</cp:coreProperties>
</file>