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1"/>
  </p:notesMasterIdLst>
  <p:sldIdLst>
    <p:sldId id="263" r:id="rId3"/>
    <p:sldId id="256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0A3F6-A3FF-452D-A275-F6931A62DD11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2FC3A7-D444-4F6B-A7AB-5121A6879B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134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3886-C8AE-4D2D-9490-617123510B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859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BA46-01A4-4C0A-A303-F52A8973496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923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CDE20-159D-424D-B34B-02B4A8367E3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60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40521-C15E-40C1-8D53-DD6102ABDF1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651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9C09-6E85-4DBB-B846-0E3CF123FFC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5203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4616-5A15-41B0-970A-4438821B289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1270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3D32-B51C-460E-93D6-93E296DA501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9586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A7AC-B426-465D-BCA7-7ABC9D7B7E2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191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7ADAC-6364-4954-AAE9-4F472273A15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5194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B152-721B-4ACD-AD14-163A36481A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5208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AE33E-252D-4116-851C-EACF7FF8A72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454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90735F6-4F5F-46C3-8BD8-7E9EA6C3ADD5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30EF307-95E2-4A61-AAAD-1617CDDDBB6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368F-4FD4-413D-98DF-0E11BF0CFB2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34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VY_32_INOVACE_19_10_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PL Já a společenský systém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7. ročník. Pracovní listy k procvičení probraného učiva na téma Já a společenský systém. Jednotlivé listy se vypracují společně pomocí interaktivní tabule. K otázkám je přiřazeno i řešení</a:t>
            </a: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45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Pracovní listy</a:t>
            </a:r>
            <a:endParaRPr lang="cs-CZ" sz="5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Já a společenský systém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90449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r>
              <a:rPr lang="cs-CZ" b="1" u="sng" dirty="0" smtClean="0"/>
              <a:t>1) SPRÁVNĚ PŘIŘAĎ!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340768"/>
            <a:ext cx="25202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>
                <a:solidFill>
                  <a:srgbClr val="FF0000"/>
                </a:solidFill>
              </a:rPr>
              <a:t>SENÁT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>
                <a:solidFill>
                  <a:srgbClr val="FF0000"/>
                </a:solidFill>
              </a:rPr>
              <a:t>POSLANECKÁ SNĚMOVNA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932040" y="1628800"/>
            <a:ext cx="1330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81 členů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3140968"/>
            <a:ext cx="1495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200 členů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5445224"/>
            <a:ext cx="12939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poslanec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948264" y="4221088"/>
            <a:ext cx="11320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senátor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08748" y="2209251"/>
            <a:ext cx="14715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 4 roky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3933056"/>
            <a:ext cx="12170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 6 let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25552" y="5974480"/>
            <a:ext cx="1977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Volíme stranu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4941168"/>
            <a:ext cx="3930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Volíme konkrétního zástupce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07313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-0.38784 0.098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92" y="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-0.42916 0.3182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58" y="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3796 L -0.46754 0.2810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04" y="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-0.3816 -0.1745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80" y="-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70764 -0.1747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382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-4.81481E-6 L -0.49045 -0.4685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74" y="-2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0.00393 L -0.1809 -0.1011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5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-0.60521 -0.0208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60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2) Správně doplň do tabulky</a:t>
            </a:r>
            <a:endParaRPr lang="cs-CZ" b="1" u="sng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759259"/>
              </p:ext>
            </p:extLst>
          </p:nvPr>
        </p:nvGraphicFramePr>
        <p:xfrm>
          <a:off x="395536" y="1628800"/>
          <a:ext cx="8280921" cy="2664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0307"/>
                <a:gridCol w="2760307"/>
                <a:gridCol w="2760307"/>
              </a:tblGrid>
              <a:tr h="666074">
                <a:tc>
                  <a:txBody>
                    <a:bodyPr/>
                    <a:lstStyle/>
                    <a:p>
                      <a:r>
                        <a:rPr lang="cs-CZ" dirty="0" smtClean="0"/>
                        <a:t>MOC ZÁKONODÁRNÁ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MOC VÝKONNÁ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MOC SOUDNÍ</a:t>
                      </a:r>
                      <a:endParaRPr lang="cs-CZ" dirty="0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331640" y="5013176"/>
            <a:ext cx="848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vláda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23928" y="5013176"/>
            <a:ext cx="1111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ministr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44208" y="5805264"/>
            <a:ext cx="843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senát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5949280"/>
            <a:ext cx="10759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soudce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44208" y="5013176"/>
            <a:ext cx="14090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prezident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5805264"/>
            <a:ext cx="1495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parlament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139952" y="5805264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Krajský soud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9239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00295 -0.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2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-0.60521 -0.394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60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0.19775 -0.363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-1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-0.36059 -0.2689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38" y="-1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L -0.07656 -0.1638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-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0.22187 -0.5104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94" y="-2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4444E-6 L 0.39791 -0.4159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" y="-2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498178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3) K věku pachatele napiš zda je, či není trestně odpovědný.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060848"/>
            <a:ext cx="2255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Věk 15-18 let -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3" y="3212976"/>
            <a:ext cx="2223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Věk do 12 let - 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2" y="4437112"/>
            <a:ext cx="2223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Věk od 18 let -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5733256"/>
            <a:ext cx="2255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Věk 12-15 let -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91228" y="2060848"/>
            <a:ext cx="4307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mladistvý </a:t>
            </a:r>
            <a:r>
              <a:rPr lang="cs-CZ" sz="2800" dirty="0" smtClean="0">
                <a:solidFill>
                  <a:srgbClr val="FF0000"/>
                </a:solidFill>
              </a:rPr>
              <a:t>JE</a:t>
            </a:r>
            <a:r>
              <a:rPr lang="cs-CZ" sz="2800" dirty="0" smtClean="0"/>
              <a:t> trestně odpovědný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1228" y="3212976"/>
            <a:ext cx="4032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d</a:t>
            </a:r>
            <a:r>
              <a:rPr lang="cs-CZ" sz="2800" dirty="0" smtClean="0"/>
              <a:t>ítě </a:t>
            </a:r>
            <a:r>
              <a:rPr lang="cs-CZ" sz="2800" dirty="0" smtClean="0">
                <a:solidFill>
                  <a:srgbClr val="FF0000"/>
                </a:solidFill>
              </a:rPr>
              <a:t>NENÍ</a:t>
            </a:r>
            <a:r>
              <a:rPr lang="cs-CZ" sz="2800" dirty="0" smtClean="0"/>
              <a:t> trestně odpovědné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71190" y="4437112"/>
            <a:ext cx="4072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d</a:t>
            </a:r>
            <a:r>
              <a:rPr lang="cs-CZ" sz="2800" dirty="0" smtClean="0"/>
              <a:t>ospělý </a:t>
            </a:r>
            <a:r>
              <a:rPr lang="cs-CZ" sz="2800" dirty="0" smtClean="0">
                <a:solidFill>
                  <a:srgbClr val="FF0000"/>
                </a:solidFill>
              </a:rPr>
              <a:t>JE</a:t>
            </a:r>
            <a:r>
              <a:rPr lang="cs-CZ" sz="2800" dirty="0" smtClean="0"/>
              <a:t> trestně odpovědný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71190" y="5733256"/>
            <a:ext cx="4032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d</a:t>
            </a:r>
            <a:r>
              <a:rPr lang="cs-CZ" sz="2800" dirty="0" smtClean="0"/>
              <a:t>ítě </a:t>
            </a:r>
            <a:r>
              <a:rPr lang="cs-CZ" sz="2800" dirty="0" smtClean="0">
                <a:solidFill>
                  <a:srgbClr val="FF0000"/>
                </a:solidFill>
              </a:rPr>
              <a:t>NENÍ</a:t>
            </a:r>
            <a:r>
              <a:rPr lang="cs-CZ" sz="2800" dirty="0" smtClean="0"/>
              <a:t> trestně odpovědné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6416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4) Správně spoj 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916832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Listina základních práv a svobod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4437112"/>
            <a:ext cx="46497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Všeobecná deklarace lidských práv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32040" y="2463829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 Mezinárodní listina přijata OSN roku 1948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7" y="3498894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 Listina přijata v ČR roku 1991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9145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62428E-7 L -0.07882 -0.24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-1237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90751E-6 L -0.00781 0.2809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140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1143000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5) Dokážeš vysvětlit následující pojmy?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2594" y="1916832"/>
            <a:ext cx="1857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Ombudsman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2594" y="2996952"/>
            <a:ext cx="1527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Xenofobie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2594" y="4155651"/>
            <a:ext cx="13673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Rasismus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2594" y="5459466"/>
            <a:ext cx="21768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Antisemitismus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80007" y="1916832"/>
            <a:ext cx="4200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Veřejný ochránce lidských práv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79472" y="2996952"/>
            <a:ext cx="5630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Strach z něčeho cizího, z lidí z jiných zemí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79472" y="3940207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Agresivní jednání vůči příslušníkům jiné národnosti, rasy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79472" y="5459466"/>
            <a:ext cx="2446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Nenávist k židům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5503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 a odkazy: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556792"/>
            <a:ext cx="842493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	</a:t>
            </a:r>
            <a:r>
              <a:rPr lang="cs-CZ" sz="2000" dirty="0" smtClean="0"/>
              <a:t>Není-li </a:t>
            </a:r>
            <a:r>
              <a:rPr lang="cs-CZ" sz="2000" dirty="0"/>
              <a:t>uvedeno jinak je materiál dílem autorky podle učebních osnov odpovídajících ŠVP vyučovaných podle učebnic:</a:t>
            </a:r>
          </a:p>
          <a:p>
            <a:r>
              <a:rPr lang="cs-CZ" sz="2000" dirty="0"/>
              <a:t>LUNEROVÁ, J., ŠTĚRBA, R., SVOBODOVÁ, M. </a:t>
            </a:r>
            <a:r>
              <a:rPr lang="cs-CZ" sz="2000" i="1" dirty="0"/>
              <a:t>Výchova k Občanství pro 7. ročník. </a:t>
            </a:r>
            <a:r>
              <a:rPr lang="cs-CZ" sz="2000" dirty="0"/>
              <a:t>1st </a:t>
            </a:r>
            <a:r>
              <a:rPr lang="cs-CZ" sz="2000" dirty="0" err="1"/>
              <a:t>ed</a:t>
            </a:r>
            <a:r>
              <a:rPr lang="cs-CZ" sz="2000" dirty="0"/>
              <a:t>. Brno: Nová škola, 2010. ISBN </a:t>
            </a:r>
            <a:r>
              <a:rPr lang="cs-CZ" sz="2000" dirty="0" smtClean="0"/>
              <a:t>978-80-7289-117-7</a:t>
            </a:r>
          </a:p>
          <a:p>
            <a:endParaRPr lang="cs-CZ" sz="2000" dirty="0"/>
          </a:p>
          <a:p>
            <a:r>
              <a:rPr lang="cs-CZ" sz="2000" dirty="0"/>
              <a:t>Anotace k pracovním listům vytvořených v MS Word, nebo MS PowerPoint:</a:t>
            </a:r>
          </a:p>
          <a:p>
            <a:r>
              <a:rPr lang="cs-CZ" sz="2000" dirty="0"/>
              <a:t>Všechny pracovní listy slouží žákům a vyučujícímu k rychlému zopakování probraného učiva. Pracovní listy lze použít dvěma způsoby. První je tištěná podoba rozdaná žákům, kdy žáci samostatně vyřeší úlohy a poté je společně zkontrolují. Následně si je uloží, tak aby je mohli využít k procvičování na pozdější ověřování znalostí. Druhá možnost je společná práce na interaktivní tabuli.</a:t>
            </a:r>
          </a:p>
          <a:p>
            <a:r>
              <a:rPr lang="cs-CZ" sz="2000" dirty="0"/>
              <a:t>Čas vymezený na práci s pracovním listem je 10 – 20 minut i s kontrolou. Některé pracovní listy nebo jejich části lze použít například jako test</a:t>
            </a:r>
            <a:r>
              <a:rPr lang="cs-CZ" sz="2000" dirty="0" smtClean="0"/>
              <a:t>.</a:t>
            </a:r>
          </a:p>
          <a:p>
            <a:endParaRPr lang="cs-CZ" sz="2000" dirty="0"/>
          </a:p>
          <a:p>
            <a:r>
              <a:rPr lang="cs-CZ" sz="2000" smtClean="0"/>
              <a:t>Citováno dne 2.1.2012</a:t>
            </a:r>
            <a:endParaRPr lang="cs-CZ" sz="20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8039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52</TotalTime>
  <Words>213</Words>
  <Application>Microsoft Office PowerPoint</Application>
  <PresentationFormat>Předvádění na obrazovce (4:3)</PresentationFormat>
  <Paragraphs>65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Jmění</vt:lpstr>
      <vt:lpstr>Motiv systému Office</vt:lpstr>
      <vt:lpstr>Název školy: ZŠ Klášterec nad Ohří, Krátká 676 Autor: Mgr. Veronika Kubincová Název materiálu: VY_32_INOVACE_19_10_ PL Já a společenský systém Číslo projektu: CZ.1.07/1.4.00/21.1115  </vt:lpstr>
      <vt:lpstr>Já a společenský systém</vt:lpstr>
      <vt:lpstr>1) SPRÁVNĚ PŘIŘAĎ!</vt:lpstr>
      <vt:lpstr>2) Správně doplň do tabulky</vt:lpstr>
      <vt:lpstr>3) K věku pachatele napiš zda je, či není trestně odpovědný.</vt:lpstr>
      <vt:lpstr>4) Správně spoj </vt:lpstr>
      <vt:lpstr>5) Dokážeš vysvětlit následující pojmy?</vt:lpstr>
      <vt:lpstr>Použitá literatura a odkazy: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12</cp:revision>
  <dcterms:created xsi:type="dcterms:W3CDTF">2011-12-04T17:47:07Z</dcterms:created>
  <dcterms:modified xsi:type="dcterms:W3CDTF">2012-02-07T10:28:20Z</dcterms:modified>
</cp:coreProperties>
</file>