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8"/>
  </p:notesMasterIdLst>
  <p:sldIdLst>
    <p:sldId id="270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4D08E93-6727-4F76-B9C1-0F3A18E1C712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50AD52-658A-49EE-8251-2709C6AFA35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88557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30608620"/>
      </p:ext>
    </p:extLst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1033104"/>
      </p:ext>
    </p:extLst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02058516"/>
      </p:ext>
    </p:extLst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19253535"/>
      </p:ext>
    </p:extLst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02973224"/>
      </p:ext>
    </p:extLst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61958384"/>
      </p:ext>
    </p:extLst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45603329"/>
      </p:ext>
    </p:extLst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24930239"/>
      </p:ext>
    </p:extLst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7425483"/>
      </p:ext>
    </p:extLst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58167224"/>
      </p:ext>
    </p:extLst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79284204"/>
      </p:ext>
    </p:extLst>
  </p:cSld>
  <p:clrMapOvr>
    <a:masterClrMapping/>
  </p:clrMapOvr>
  <p:transition spd="med" advTm="50000">
    <p:randomBar dir="vert"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1D5775A-333A-46F0-BE23-F621BF5DA34A}" type="datetimeFigureOut">
              <a:rPr lang="cs-CZ" smtClean="0"/>
              <a:pPr/>
              <a:t>29.2.2012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94B12B1-9441-4791-80A3-30DA31322DF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med" advTm="50000">
    <p:randomBar dir="vert"/>
    <p:sndAc>
      <p:stSnd>
        <p:snd r:embed="rId13" name="drumroll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29.2.2012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18376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med" advTm="50000">
    <p:randomBar dir="vert"/>
    <p:sndAc>
      <p:stSnd>
        <p:snd r:embed="rId13" name="drumroll.wav"/>
      </p:stSnd>
    </p:sndAc>
  </p:transition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VY_32_INOVACE_20_10_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Test, Já a společenský systém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7. ročník. Test, či desetiminutovka.  Slouží k prověření získaných vědomostí z otázek státní moci, základních lidských práv, jejich porušování. Test obsahuje dvacet otázek, součástí je i řešení.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75977620"/>
      </p:ext>
    </p:extLst>
  </p:cSld>
  <p:clrMapOvr>
    <a:masterClrMapping/>
  </p:clrMapOvr>
  <p:transition spd="med" advTm="50000">
    <p:randomBar dir="vert"/>
    <p:sndAc>
      <p:stSnd>
        <p:snd r:embed="rId3" name="drumroll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Já a společenský systém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199847597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64096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b="1" u="sng" dirty="0" smtClean="0"/>
              <a:t>Úkolem parlamentu ČR je:</a:t>
            </a:r>
          </a:p>
          <a:p>
            <a:pPr marL="514350" indent="-514350">
              <a:buAutoNum type="alphaLcParenR"/>
            </a:pPr>
            <a:r>
              <a:rPr lang="cs-CZ" sz="3200" dirty="0"/>
              <a:t>r</a:t>
            </a:r>
            <a:r>
              <a:rPr lang="cs-CZ" sz="3200" dirty="0" smtClean="0"/>
              <a:t>eprezentovat stát</a:t>
            </a:r>
          </a:p>
          <a:p>
            <a:pPr marL="514350" indent="-514350">
              <a:buAutoNum type="alphaLcParenR"/>
            </a:pPr>
            <a:r>
              <a:rPr lang="cs-CZ" sz="3200" dirty="0"/>
              <a:t>v</a:t>
            </a:r>
            <a:r>
              <a:rPr lang="cs-CZ" sz="3200" dirty="0" smtClean="0"/>
              <a:t>ytvářet a schvalovat zákony</a:t>
            </a:r>
          </a:p>
          <a:p>
            <a:pPr marL="514350" indent="-514350">
              <a:buAutoNum type="alphaLcParenR"/>
            </a:pPr>
            <a:r>
              <a:rPr lang="cs-CZ" sz="3200" dirty="0"/>
              <a:t>ř</a:t>
            </a:r>
            <a:r>
              <a:rPr lang="cs-CZ" sz="3200" dirty="0" smtClean="0"/>
              <a:t>ešit spory a soudit</a:t>
            </a:r>
          </a:p>
          <a:p>
            <a:endParaRPr lang="cs-CZ" sz="3200" dirty="0" smtClean="0"/>
          </a:p>
          <a:p>
            <a:endParaRPr lang="cs-CZ" sz="3200" dirty="0"/>
          </a:p>
          <a:p>
            <a:r>
              <a:rPr lang="cs-CZ" sz="3200" b="1" u="sng" dirty="0" smtClean="0"/>
              <a:t>2) Funkční období prezidenta ČR je: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3 roky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4 roky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5 let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neomezené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036897990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6672"/>
            <a:ext cx="856895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3) Mezi národnostní menšiny žijící v ČR </a:t>
            </a:r>
            <a:r>
              <a:rPr lang="cs-CZ" sz="3200" b="1" u="sng" dirty="0" smtClean="0">
                <a:solidFill>
                  <a:srgbClr val="FF0000"/>
                </a:solidFill>
              </a:rPr>
              <a:t>nepatří</a:t>
            </a:r>
            <a:r>
              <a:rPr lang="cs-CZ" sz="3200" b="1" u="sng" dirty="0" smtClean="0"/>
              <a:t>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Romové</a:t>
            </a:r>
          </a:p>
          <a:p>
            <a:pPr marL="514350" indent="-514350">
              <a:buAutoNum type="alphaLcParenR"/>
            </a:pPr>
            <a:r>
              <a:rPr lang="cs-CZ" sz="3200" dirty="0"/>
              <a:t>Ž</a:t>
            </a:r>
            <a:r>
              <a:rPr lang="cs-CZ" sz="3200" dirty="0" smtClean="0"/>
              <a:t>idé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Vietnamci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Češi</a:t>
            </a:r>
          </a:p>
          <a:p>
            <a:endParaRPr lang="cs-CZ" sz="3200" dirty="0"/>
          </a:p>
          <a:p>
            <a:r>
              <a:rPr lang="cs-CZ" sz="3200" b="1" u="sng" dirty="0" smtClean="0"/>
              <a:t>4) Nedůvěra ke všemu cizímu, k cizincům se nazývá:</a:t>
            </a:r>
          </a:p>
          <a:p>
            <a:pPr marL="514350" indent="-514350">
              <a:buAutoNum type="alphaLcParenR"/>
            </a:pPr>
            <a:r>
              <a:rPr lang="cs-CZ" sz="3200" dirty="0"/>
              <a:t>v</a:t>
            </a:r>
            <a:r>
              <a:rPr lang="cs-CZ" sz="3200" dirty="0" smtClean="0"/>
              <a:t>ulgarismus</a:t>
            </a:r>
          </a:p>
          <a:p>
            <a:pPr marL="514350" indent="-514350">
              <a:buAutoNum type="alphaLcParenR"/>
            </a:pPr>
            <a:r>
              <a:rPr lang="cs-CZ" sz="3200" dirty="0"/>
              <a:t>s</a:t>
            </a:r>
            <a:r>
              <a:rPr lang="cs-CZ" sz="3200" dirty="0" smtClean="0"/>
              <a:t>adismus</a:t>
            </a:r>
          </a:p>
          <a:p>
            <a:pPr marL="514350" indent="-514350">
              <a:buAutoNum type="alphaLcParenR"/>
            </a:pPr>
            <a:r>
              <a:rPr lang="cs-CZ" sz="3200" dirty="0"/>
              <a:t>x</a:t>
            </a:r>
            <a:r>
              <a:rPr lang="cs-CZ" sz="3200" dirty="0" smtClean="0"/>
              <a:t>enofobie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agresivita</a:t>
            </a:r>
          </a:p>
        </p:txBody>
      </p:sp>
    </p:spTree>
    <p:extLst>
      <p:ext uri="{BB962C8B-B14F-4D97-AF65-F5344CB8AC3E}">
        <p14:creationId xmlns:p14="http://schemas.microsoft.com/office/powerpoint/2010/main" xmlns="" val="3864351460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568952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5) Jak v ČR dělíme státní moc?</a:t>
            </a:r>
          </a:p>
          <a:p>
            <a:r>
              <a:rPr lang="cs-CZ" sz="3200" dirty="0" smtClean="0"/>
              <a:t>a) výkonná, zákonodárná, parlamentní</a:t>
            </a:r>
          </a:p>
          <a:p>
            <a:r>
              <a:rPr lang="cs-CZ" sz="3200" dirty="0" smtClean="0"/>
              <a:t>b) výkonná, zákonná, procesní</a:t>
            </a:r>
          </a:p>
          <a:p>
            <a:r>
              <a:rPr lang="cs-CZ" sz="3200" dirty="0" smtClean="0"/>
              <a:t>c) soudní, zákonodárná, prezidentská</a:t>
            </a:r>
          </a:p>
          <a:p>
            <a:r>
              <a:rPr lang="cs-CZ" sz="3200" dirty="0" smtClean="0"/>
              <a:t>d) výkonná, zákonodárná, soudní</a:t>
            </a:r>
          </a:p>
          <a:p>
            <a:endParaRPr lang="cs-CZ" sz="3200" dirty="0" smtClean="0"/>
          </a:p>
          <a:p>
            <a:r>
              <a:rPr lang="cs-CZ" sz="3200" b="1" u="sng" dirty="0" smtClean="0"/>
              <a:t>6) </a:t>
            </a:r>
            <a:r>
              <a:rPr lang="pl-PL" sz="3200" b="1" u="sng" dirty="0" smtClean="0"/>
              <a:t>Kolik členů má parlament?</a:t>
            </a:r>
          </a:p>
          <a:p>
            <a:r>
              <a:rPr lang="pl-PL" sz="3200" dirty="0" smtClean="0"/>
              <a:t>a) 81</a:t>
            </a:r>
          </a:p>
          <a:p>
            <a:r>
              <a:rPr lang="pl-PL" sz="3200" dirty="0" smtClean="0"/>
              <a:t>b) 281</a:t>
            </a:r>
          </a:p>
          <a:p>
            <a:r>
              <a:rPr lang="pl-PL" sz="3200" dirty="0" smtClean="0"/>
              <a:t>c) 150</a:t>
            </a:r>
          </a:p>
          <a:p>
            <a:r>
              <a:rPr lang="pl-PL" sz="3200" dirty="0" smtClean="0"/>
              <a:t>d) 200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706102161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648"/>
            <a:ext cx="87849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7</a:t>
            </a:r>
            <a:r>
              <a:rPr lang="cs-CZ" sz="3200" b="1" u="sng" dirty="0" smtClean="0"/>
              <a:t>) Z čeho je složen dvoukomorový parlament?</a:t>
            </a:r>
          </a:p>
          <a:p>
            <a:r>
              <a:rPr lang="cs-CZ" sz="3200" dirty="0" smtClean="0"/>
              <a:t>a) parlament, soudy</a:t>
            </a:r>
          </a:p>
          <a:p>
            <a:r>
              <a:rPr lang="cs-CZ" sz="3200" dirty="0" smtClean="0"/>
              <a:t>b) prezident, vláda</a:t>
            </a:r>
          </a:p>
          <a:p>
            <a:r>
              <a:rPr lang="cs-CZ" sz="3200" dirty="0" smtClean="0"/>
              <a:t>c) poslanecká sněmovna, senát</a:t>
            </a:r>
          </a:p>
          <a:p>
            <a:r>
              <a:rPr lang="cs-CZ" sz="3200" dirty="0" smtClean="0"/>
              <a:t>d) nejvyšší soud</a:t>
            </a:r>
          </a:p>
          <a:p>
            <a:endParaRPr lang="cs-CZ" sz="3200" dirty="0" smtClean="0"/>
          </a:p>
          <a:p>
            <a:r>
              <a:rPr lang="cs-CZ" sz="3200" b="1" u="sng" dirty="0"/>
              <a:t>8</a:t>
            </a:r>
            <a:r>
              <a:rPr lang="cs-CZ" sz="3200" b="1" u="sng" dirty="0" smtClean="0"/>
              <a:t>) Od kolika let se můžeš stát poslancem?</a:t>
            </a:r>
          </a:p>
          <a:p>
            <a:r>
              <a:rPr lang="cs-CZ" sz="3200" dirty="0" smtClean="0"/>
              <a:t>a) </a:t>
            </a:r>
            <a:r>
              <a:rPr lang="cs-CZ" sz="3200" dirty="0" smtClean="0"/>
              <a:t>od </a:t>
            </a:r>
            <a:r>
              <a:rPr lang="cs-CZ" sz="3200" dirty="0" smtClean="0"/>
              <a:t>18 let</a:t>
            </a:r>
          </a:p>
          <a:p>
            <a:r>
              <a:rPr lang="cs-CZ" sz="3200" dirty="0" smtClean="0"/>
              <a:t>b) </a:t>
            </a:r>
            <a:r>
              <a:rPr lang="cs-CZ" sz="3200" dirty="0" smtClean="0"/>
              <a:t>od </a:t>
            </a:r>
            <a:r>
              <a:rPr lang="cs-CZ" sz="3200" dirty="0" smtClean="0"/>
              <a:t>21 let</a:t>
            </a:r>
          </a:p>
          <a:p>
            <a:r>
              <a:rPr lang="cs-CZ" sz="3200" dirty="0" smtClean="0"/>
              <a:t>c) </a:t>
            </a:r>
            <a:r>
              <a:rPr lang="cs-CZ" sz="3200" dirty="0" smtClean="0"/>
              <a:t>od </a:t>
            </a:r>
            <a:r>
              <a:rPr lang="cs-CZ" sz="3200" dirty="0" smtClean="0"/>
              <a:t>30 let</a:t>
            </a:r>
          </a:p>
          <a:p>
            <a:r>
              <a:rPr lang="cs-CZ" sz="3200" dirty="0" smtClean="0"/>
              <a:t>d) </a:t>
            </a:r>
            <a:r>
              <a:rPr lang="cs-CZ" sz="3200" dirty="0" smtClean="0"/>
              <a:t>od </a:t>
            </a:r>
            <a:r>
              <a:rPr lang="cs-CZ" sz="3200" dirty="0" smtClean="0"/>
              <a:t>40 let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704353566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784976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9) Listina zaručující lidská práva v ČR se nazývá: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Deklarace lidských práv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Všeobecná deklarace lidských práv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Listina základních práv a svobod</a:t>
            </a:r>
          </a:p>
          <a:p>
            <a:endParaRPr lang="cs-CZ" sz="3200" dirty="0"/>
          </a:p>
          <a:p>
            <a:r>
              <a:rPr lang="cs-CZ" sz="3200" b="1" u="sng" dirty="0" smtClean="0"/>
              <a:t>10) V ČR je člověk trestně odpovědný od: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12 let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15 let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18 let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21 let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4045817642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11) Náboženství zvané islám vyznávají: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Židé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Ukrajinci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Arabové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Vietnamci</a:t>
            </a:r>
          </a:p>
          <a:p>
            <a:pPr marL="514350" indent="-514350">
              <a:buAutoNum type="alphaLcParenR"/>
            </a:pPr>
            <a:endParaRPr lang="cs-CZ" sz="3200" dirty="0"/>
          </a:p>
          <a:p>
            <a:r>
              <a:rPr lang="cs-CZ" sz="3200" b="1" u="sng" dirty="0" smtClean="0"/>
              <a:t>12) K případům porušování lidských práv nepatří: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š</a:t>
            </a:r>
            <a:r>
              <a:rPr lang="cs-CZ" sz="3200" dirty="0" smtClean="0"/>
              <a:t>ikana</a:t>
            </a: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t</a:t>
            </a:r>
            <a:r>
              <a:rPr lang="cs-CZ" sz="3200" dirty="0" smtClean="0"/>
              <a:t>restný </a:t>
            </a:r>
            <a:r>
              <a:rPr lang="cs-CZ" sz="3200" dirty="0" smtClean="0"/>
              <a:t>čin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d</a:t>
            </a:r>
            <a:r>
              <a:rPr lang="cs-CZ" sz="3200" dirty="0" smtClean="0"/>
              <a:t>iskriminace</a:t>
            </a: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p</a:t>
            </a:r>
            <a:r>
              <a:rPr lang="cs-CZ" sz="3200" dirty="0" smtClean="0"/>
              <a:t>orušení </a:t>
            </a:r>
            <a:r>
              <a:rPr lang="cs-CZ" sz="3200" dirty="0" smtClean="0"/>
              <a:t>školního řádu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592443790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7849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13) Ombudsman je označení pro: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s</a:t>
            </a:r>
            <a:r>
              <a:rPr lang="cs-CZ" sz="3200" dirty="0" smtClean="0"/>
              <a:t>trojvůdce</a:t>
            </a:r>
            <a:endParaRPr lang="cs-CZ" sz="3200" dirty="0" smtClean="0"/>
          </a:p>
          <a:p>
            <a:pPr marL="514350" indent="-514350">
              <a:buAutoNum type="alphaLcParenR"/>
            </a:pPr>
            <a:r>
              <a:rPr lang="cs-CZ" sz="3200" dirty="0" smtClean="0"/>
              <a:t>v</a:t>
            </a:r>
            <a:r>
              <a:rPr lang="cs-CZ" sz="3200" dirty="0" smtClean="0"/>
              <a:t>eřejného </a:t>
            </a:r>
            <a:r>
              <a:rPr lang="cs-CZ" sz="3200" dirty="0" smtClean="0"/>
              <a:t>ochránce lidských práv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p</a:t>
            </a:r>
            <a:r>
              <a:rPr lang="cs-CZ" sz="3200" dirty="0" smtClean="0"/>
              <a:t>říslušníka </a:t>
            </a:r>
            <a:r>
              <a:rPr lang="cs-CZ" sz="3200" dirty="0" smtClean="0"/>
              <a:t>afrického kmene</a:t>
            </a:r>
          </a:p>
          <a:p>
            <a:pPr marL="514350" indent="-514350">
              <a:buAutoNum type="alphaLcParenR"/>
            </a:pPr>
            <a:r>
              <a:rPr lang="cs-CZ" sz="3200" dirty="0" smtClean="0"/>
              <a:t>ř</a:t>
            </a:r>
            <a:r>
              <a:rPr lang="cs-CZ" sz="3200" dirty="0" smtClean="0"/>
              <a:t>emeslnického </a:t>
            </a:r>
            <a:r>
              <a:rPr lang="cs-CZ" sz="3200" dirty="0" smtClean="0"/>
              <a:t>mistra</a:t>
            </a:r>
          </a:p>
          <a:p>
            <a:endParaRPr lang="cs-CZ" sz="3200" dirty="0"/>
          </a:p>
          <a:p>
            <a:r>
              <a:rPr lang="cs-CZ" sz="3200" b="1" u="sng" dirty="0" smtClean="0"/>
              <a:t>14) Kdo má v ČR výkonnou moc?</a:t>
            </a:r>
          </a:p>
          <a:p>
            <a:r>
              <a:rPr lang="cs-CZ" sz="3200" dirty="0" smtClean="0"/>
              <a:t>a) </a:t>
            </a:r>
            <a:r>
              <a:rPr lang="cs-CZ" sz="3200" dirty="0" smtClean="0"/>
              <a:t>parlament</a:t>
            </a:r>
            <a:endParaRPr lang="cs-CZ" sz="3200" dirty="0" smtClean="0"/>
          </a:p>
          <a:p>
            <a:r>
              <a:rPr lang="cs-CZ" sz="3200" dirty="0" smtClean="0"/>
              <a:t>b) vláda a prezident</a:t>
            </a:r>
          </a:p>
          <a:p>
            <a:r>
              <a:rPr lang="cs-CZ" sz="3200" dirty="0" smtClean="0"/>
              <a:t>c) vláda</a:t>
            </a:r>
          </a:p>
          <a:p>
            <a:r>
              <a:rPr lang="cs-CZ" sz="3200" dirty="0" smtClean="0"/>
              <a:t>d) </a:t>
            </a:r>
            <a:r>
              <a:rPr lang="cs-CZ" sz="3200" dirty="0" smtClean="0"/>
              <a:t>prezident</a:t>
            </a:r>
            <a:endParaRPr lang="cs-CZ" sz="3200" dirty="0" smtClean="0"/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329935760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15) Kdo má v ČR zákonodárnou moc?</a:t>
            </a:r>
          </a:p>
          <a:p>
            <a:r>
              <a:rPr lang="cs-CZ" sz="3200" dirty="0" smtClean="0"/>
              <a:t>a) </a:t>
            </a:r>
            <a:r>
              <a:rPr lang="cs-CZ" sz="3200" dirty="0" smtClean="0"/>
              <a:t>parlament</a:t>
            </a:r>
            <a:endParaRPr lang="cs-CZ" sz="3200" dirty="0" smtClean="0"/>
          </a:p>
          <a:p>
            <a:r>
              <a:rPr lang="cs-CZ" sz="3200" dirty="0" smtClean="0"/>
              <a:t>b) </a:t>
            </a:r>
            <a:r>
              <a:rPr lang="cs-CZ" sz="3200" dirty="0" smtClean="0"/>
              <a:t>vláda</a:t>
            </a:r>
            <a:endParaRPr lang="cs-CZ" sz="3200" dirty="0" smtClean="0"/>
          </a:p>
          <a:p>
            <a:r>
              <a:rPr lang="cs-CZ" sz="3200" dirty="0" smtClean="0"/>
              <a:t>c) </a:t>
            </a:r>
            <a:r>
              <a:rPr lang="cs-CZ" sz="3200" dirty="0" smtClean="0"/>
              <a:t>prezident</a:t>
            </a:r>
            <a:endParaRPr lang="cs-CZ" sz="3200" dirty="0" smtClean="0"/>
          </a:p>
          <a:p>
            <a:r>
              <a:rPr lang="cs-CZ" sz="3200" dirty="0" smtClean="0"/>
              <a:t>d) Nejvyšší soud</a:t>
            </a:r>
          </a:p>
          <a:p>
            <a:endParaRPr lang="cs-CZ" sz="3200" dirty="0"/>
          </a:p>
          <a:p>
            <a:r>
              <a:rPr lang="pl-PL" sz="3200" b="1" u="sng" dirty="0" smtClean="0"/>
              <a:t>16) Od kolika let se můžeš stát senátorem?</a:t>
            </a:r>
          </a:p>
          <a:p>
            <a:r>
              <a:rPr lang="pl-PL" sz="3200" dirty="0" smtClean="0"/>
              <a:t>a) </a:t>
            </a:r>
            <a:r>
              <a:rPr lang="pl-PL" sz="3200" dirty="0" smtClean="0"/>
              <a:t>od </a:t>
            </a:r>
            <a:r>
              <a:rPr lang="pl-PL" sz="3200" dirty="0" smtClean="0"/>
              <a:t>18 let</a:t>
            </a:r>
          </a:p>
          <a:p>
            <a:r>
              <a:rPr lang="pl-PL" sz="3200" dirty="0" smtClean="0"/>
              <a:t>b) </a:t>
            </a:r>
            <a:r>
              <a:rPr lang="pl-PL" sz="3200" dirty="0" smtClean="0"/>
              <a:t>od </a:t>
            </a:r>
            <a:r>
              <a:rPr lang="pl-PL" sz="3200" dirty="0" smtClean="0"/>
              <a:t>21 let</a:t>
            </a:r>
          </a:p>
          <a:p>
            <a:r>
              <a:rPr lang="pl-PL" sz="3200" dirty="0" smtClean="0"/>
              <a:t>c) </a:t>
            </a:r>
            <a:r>
              <a:rPr lang="pl-PL" sz="3200" dirty="0" smtClean="0"/>
              <a:t>od </a:t>
            </a:r>
            <a:r>
              <a:rPr lang="pl-PL" sz="3200" dirty="0" smtClean="0"/>
              <a:t>30 let</a:t>
            </a:r>
          </a:p>
          <a:p>
            <a:r>
              <a:rPr lang="pl-PL" sz="3200" dirty="0" smtClean="0"/>
              <a:t>d) </a:t>
            </a:r>
            <a:r>
              <a:rPr lang="pl-PL" sz="3200" dirty="0" smtClean="0"/>
              <a:t>od </a:t>
            </a:r>
            <a:r>
              <a:rPr lang="pl-PL" sz="3200" dirty="0" smtClean="0"/>
              <a:t>40 let</a:t>
            </a:r>
          </a:p>
          <a:p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xmlns="" val="735294055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332656"/>
            <a:ext cx="8640960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17) Do soustavy soudů v ČR </a:t>
            </a:r>
            <a:r>
              <a:rPr lang="cs-CZ" sz="3200" b="1" u="sng" dirty="0" smtClean="0">
                <a:solidFill>
                  <a:srgbClr val="FF0000"/>
                </a:solidFill>
              </a:rPr>
              <a:t>nepatří</a:t>
            </a:r>
            <a:r>
              <a:rPr lang="cs-CZ" sz="3200" b="1" u="sng" dirty="0" smtClean="0"/>
              <a:t>?</a:t>
            </a:r>
          </a:p>
          <a:p>
            <a:r>
              <a:rPr lang="cs-CZ" sz="3200" dirty="0" smtClean="0"/>
              <a:t>a) </a:t>
            </a:r>
            <a:r>
              <a:rPr lang="cs-CZ" sz="3200" dirty="0" smtClean="0"/>
              <a:t>okresní </a:t>
            </a:r>
            <a:endParaRPr lang="cs-CZ" sz="3200" dirty="0" smtClean="0"/>
          </a:p>
          <a:p>
            <a:r>
              <a:rPr lang="cs-CZ" sz="3200" dirty="0" smtClean="0"/>
              <a:t>b) </a:t>
            </a:r>
            <a:r>
              <a:rPr lang="cs-CZ" sz="3200" dirty="0" smtClean="0"/>
              <a:t>krajský</a:t>
            </a:r>
            <a:endParaRPr lang="cs-CZ" sz="3200" dirty="0" smtClean="0"/>
          </a:p>
          <a:p>
            <a:r>
              <a:rPr lang="cs-CZ" sz="3200" dirty="0" smtClean="0"/>
              <a:t>c) </a:t>
            </a:r>
            <a:r>
              <a:rPr lang="cs-CZ" sz="3200" dirty="0" smtClean="0"/>
              <a:t>místní </a:t>
            </a:r>
            <a:endParaRPr lang="cs-CZ" sz="3200" dirty="0" smtClean="0"/>
          </a:p>
          <a:p>
            <a:r>
              <a:rPr lang="cs-CZ" sz="3200" dirty="0" smtClean="0"/>
              <a:t>d) </a:t>
            </a:r>
            <a:r>
              <a:rPr lang="cs-CZ" sz="3200" dirty="0" smtClean="0"/>
              <a:t>Vrchní</a:t>
            </a:r>
            <a:endParaRPr lang="cs-CZ" sz="3200" dirty="0" smtClean="0"/>
          </a:p>
          <a:p>
            <a:r>
              <a:rPr lang="cs-CZ" sz="3200" dirty="0" smtClean="0"/>
              <a:t>e) </a:t>
            </a:r>
            <a:r>
              <a:rPr lang="cs-CZ" sz="3200" dirty="0" smtClean="0"/>
              <a:t>N</a:t>
            </a:r>
            <a:r>
              <a:rPr lang="cs-CZ" sz="3200" dirty="0" smtClean="0"/>
              <a:t>ejvyšší </a:t>
            </a:r>
            <a:r>
              <a:rPr lang="cs-CZ" sz="3200" dirty="0" smtClean="0"/>
              <a:t>soud </a:t>
            </a:r>
          </a:p>
          <a:p>
            <a:endParaRPr lang="cs-CZ" sz="3200" dirty="0" smtClean="0"/>
          </a:p>
          <a:p>
            <a:r>
              <a:rPr lang="cs-CZ" sz="3200" b="1" u="sng" dirty="0" smtClean="0"/>
              <a:t>18) Musí být v ČR soudy nezávislé?</a:t>
            </a:r>
          </a:p>
          <a:p>
            <a:r>
              <a:rPr lang="cs-CZ" sz="3200" dirty="0" smtClean="0"/>
              <a:t>a) </a:t>
            </a:r>
            <a:r>
              <a:rPr lang="cs-CZ" sz="3200" dirty="0" smtClean="0"/>
              <a:t>ano</a:t>
            </a:r>
            <a:endParaRPr lang="cs-CZ" sz="3200" dirty="0" smtClean="0"/>
          </a:p>
          <a:p>
            <a:r>
              <a:rPr lang="cs-CZ" sz="3200" dirty="0" smtClean="0"/>
              <a:t>b) </a:t>
            </a:r>
            <a:r>
              <a:rPr lang="cs-CZ" sz="3200" dirty="0" smtClean="0"/>
              <a:t>ne</a:t>
            </a:r>
            <a:endParaRPr lang="cs-CZ" sz="3200" dirty="0" smtClean="0"/>
          </a:p>
          <a:p>
            <a:r>
              <a:rPr lang="cs-CZ" sz="3200" dirty="0" smtClean="0"/>
              <a:t>c) </a:t>
            </a:r>
            <a:r>
              <a:rPr lang="cs-CZ" sz="3200" dirty="0" smtClean="0"/>
              <a:t>jak </a:t>
            </a:r>
            <a:r>
              <a:rPr lang="cs-CZ" sz="3200" dirty="0" smtClean="0"/>
              <a:t>kdy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55897175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78497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19) Demokracie </a:t>
            </a:r>
            <a:r>
              <a:rPr lang="cs-CZ" sz="3200" b="1" u="sng" dirty="0" smtClean="0">
                <a:solidFill>
                  <a:srgbClr val="FF0000"/>
                </a:solidFill>
              </a:rPr>
              <a:t>nezaručuje</a:t>
            </a:r>
            <a:r>
              <a:rPr lang="cs-CZ" sz="3200" b="1" u="sng" dirty="0" smtClean="0"/>
              <a:t> všem občanům:</a:t>
            </a:r>
          </a:p>
          <a:p>
            <a:r>
              <a:rPr lang="cs-CZ" sz="3200" dirty="0" smtClean="0"/>
              <a:t>a) základní práva</a:t>
            </a:r>
          </a:p>
          <a:p>
            <a:r>
              <a:rPr lang="cs-CZ" sz="3200" dirty="0" smtClean="0"/>
              <a:t>b) beztrestnost před zákony</a:t>
            </a:r>
          </a:p>
          <a:p>
            <a:r>
              <a:rPr lang="cs-CZ" sz="3200" dirty="0" smtClean="0"/>
              <a:t>c) svobodu</a:t>
            </a:r>
          </a:p>
          <a:p>
            <a:r>
              <a:rPr lang="cs-CZ" sz="3200" dirty="0" smtClean="0"/>
              <a:t>d) </a:t>
            </a:r>
            <a:r>
              <a:rPr lang="cs-CZ" sz="3200" dirty="0"/>
              <a:t>s</a:t>
            </a:r>
            <a:r>
              <a:rPr lang="cs-CZ" sz="3200" dirty="0" smtClean="0"/>
              <a:t>vobodné volby</a:t>
            </a:r>
          </a:p>
          <a:p>
            <a:endParaRPr lang="cs-CZ" sz="3200" dirty="0"/>
          </a:p>
          <a:p>
            <a:r>
              <a:rPr lang="cs-CZ" sz="3200" b="1" u="sng" dirty="0" smtClean="0"/>
              <a:t>20) ČR rozdělujeme na?</a:t>
            </a:r>
          </a:p>
          <a:p>
            <a:r>
              <a:rPr lang="cs-CZ" sz="3200" dirty="0" smtClean="0"/>
              <a:t>a) </a:t>
            </a:r>
            <a:r>
              <a:rPr lang="cs-CZ" sz="3200" dirty="0" smtClean="0"/>
              <a:t>nesamosprávní </a:t>
            </a:r>
            <a:r>
              <a:rPr lang="cs-CZ" sz="3200" dirty="0" smtClean="0"/>
              <a:t>celky</a:t>
            </a:r>
          </a:p>
          <a:p>
            <a:r>
              <a:rPr lang="cs-CZ" sz="3200" dirty="0" smtClean="0"/>
              <a:t>b) 14 krajů</a:t>
            </a:r>
          </a:p>
          <a:p>
            <a:r>
              <a:rPr lang="cs-CZ" sz="3200" dirty="0" smtClean="0"/>
              <a:t>c) 145 okresů</a:t>
            </a:r>
          </a:p>
          <a:p>
            <a:r>
              <a:rPr lang="cs-CZ" sz="3200" dirty="0" smtClean="0"/>
              <a:t>d) nerozdělujeme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256180790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2493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KONEC</a:t>
            </a:r>
          </a:p>
          <a:p>
            <a:endParaRPr lang="cs-CZ" sz="3200" dirty="0"/>
          </a:p>
          <a:p>
            <a:r>
              <a:rPr lang="cs-CZ" sz="3200" dirty="0" smtClean="0"/>
              <a:t>Zkontroluj si podpis</a:t>
            </a:r>
          </a:p>
          <a:p>
            <a:endParaRPr lang="cs-CZ" sz="3200" dirty="0"/>
          </a:p>
          <a:p>
            <a:r>
              <a:rPr lang="cs-CZ" sz="3200" dirty="0" smtClean="0"/>
              <a:t>Zadní seberou </a:t>
            </a:r>
            <a:r>
              <a:rPr lang="cs-CZ" sz="3200" dirty="0" smtClean="0">
                <a:sym typeface="Wingdings" pitchFamily="2" charset="2"/>
              </a:rPr>
              <a:t> 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000505189"/>
      </p:ext>
    </p:extLst>
  </p:cSld>
  <p:clrMapOvr>
    <a:masterClrMapping/>
  </p:clrMapOvr>
  <p:transition spd="med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484784"/>
            <a:ext cx="216024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arenR"/>
            </a:pPr>
            <a:r>
              <a:rPr lang="cs-CZ" sz="3200" dirty="0" smtClean="0"/>
              <a:t>B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C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D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C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D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B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C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B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C</a:t>
            </a:r>
          </a:p>
          <a:p>
            <a:pPr marL="514350" indent="-514350">
              <a:buAutoNum type="arabicParenR"/>
            </a:pPr>
            <a:r>
              <a:rPr lang="cs-CZ" sz="3200" dirty="0" smtClean="0"/>
              <a:t>B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03848" y="1484784"/>
            <a:ext cx="2376264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11) C</a:t>
            </a:r>
          </a:p>
          <a:p>
            <a:r>
              <a:rPr lang="cs-CZ" sz="3200" dirty="0" smtClean="0"/>
              <a:t>12) D</a:t>
            </a:r>
          </a:p>
          <a:p>
            <a:r>
              <a:rPr lang="cs-CZ" sz="3200" dirty="0" smtClean="0"/>
              <a:t>13) B</a:t>
            </a:r>
          </a:p>
          <a:p>
            <a:r>
              <a:rPr lang="cs-CZ" sz="3200" dirty="0" smtClean="0"/>
              <a:t>14) B</a:t>
            </a:r>
          </a:p>
          <a:p>
            <a:r>
              <a:rPr lang="cs-CZ" sz="3200" dirty="0" smtClean="0"/>
              <a:t>15) A</a:t>
            </a:r>
          </a:p>
          <a:p>
            <a:r>
              <a:rPr lang="cs-CZ" sz="3200" dirty="0" smtClean="0"/>
              <a:t>16) D</a:t>
            </a:r>
          </a:p>
          <a:p>
            <a:r>
              <a:rPr lang="cs-CZ" sz="3200" dirty="0" smtClean="0"/>
              <a:t>17) C</a:t>
            </a:r>
          </a:p>
          <a:p>
            <a:r>
              <a:rPr lang="cs-CZ" sz="3200" dirty="0" smtClean="0"/>
              <a:t>18) A</a:t>
            </a:r>
          </a:p>
          <a:p>
            <a:r>
              <a:rPr lang="cs-CZ" sz="3200" dirty="0" smtClean="0"/>
              <a:t>19) B</a:t>
            </a:r>
          </a:p>
          <a:p>
            <a:r>
              <a:rPr lang="cs-CZ" sz="3200" dirty="0" smtClean="0"/>
              <a:t>20) B</a:t>
            </a:r>
          </a:p>
        </p:txBody>
      </p:sp>
    </p:spTree>
    <p:extLst>
      <p:ext uri="{BB962C8B-B14F-4D97-AF65-F5344CB8AC3E}">
        <p14:creationId xmlns:p14="http://schemas.microsoft.com/office/powerpoint/2010/main" xmlns="" val="520254478"/>
      </p:ext>
    </p:extLst>
  </p:cSld>
  <p:clrMapOvr>
    <a:masterClrMapping/>
  </p:clrMapOvr>
  <p:transition spd="med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628800"/>
            <a:ext cx="871296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	Není-li </a:t>
            </a:r>
            <a:r>
              <a:rPr lang="cs-CZ" sz="2000" dirty="0"/>
              <a:t>uvedeno jinak je materiál dílem autorky podle učebních osnov odpovídajících ŠVP vyučovaných podle učebnic:</a:t>
            </a:r>
          </a:p>
          <a:p>
            <a:r>
              <a:rPr lang="cs-CZ" sz="2000" dirty="0"/>
              <a:t>LUNEROVÁ, J., ŠTĚRBA, R., SVOBODOVÁ, M. </a:t>
            </a:r>
            <a:r>
              <a:rPr lang="cs-CZ" sz="2000" i="1" dirty="0"/>
              <a:t>Výchova k Občanství pro 7. ročník. </a:t>
            </a:r>
            <a:r>
              <a:rPr lang="cs-CZ" sz="2000" dirty="0"/>
              <a:t>1st </a:t>
            </a:r>
            <a:r>
              <a:rPr lang="cs-CZ" sz="2000" dirty="0" err="1"/>
              <a:t>ed</a:t>
            </a:r>
            <a:r>
              <a:rPr lang="cs-CZ" sz="2000" dirty="0"/>
              <a:t>. Brno: Nová škola, 2010. ISBN </a:t>
            </a:r>
            <a:r>
              <a:rPr lang="cs-CZ" sz="2000" dirty="0" smtClean="0"/>
              <a:t>978-80-7289-117-7.</a:t>
            </a:r>
          </a:p>
          <a:p>
            <a:endParaRPr lang="cs-CZ" sz="2000" dirty="0"/>
          </a:p>
          <a:p>
            <a:r>
              <a:rPr lang="cs-CZ" sz="2000" smtClean="0"/>
              <a:t>Citováno dne 7.1.2012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025405417"/>
      </p:ext>
    </p:extLst>
  </p:cSld>
  <p:clrMapOvr>
    <a:masterClrMapping/>
  </p:clrMapOvr>
  <p:transition spd="med" advTm="50000">
    <p:randomBar dir="vert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128</TotalTime>
  <Words>533</Words>
  <Application>Microsoft Office PowerPoint</Application>
  <PresentationFormat>Předvádění na obrazovce (4:3)</PresentationFormat>
  <Paragraphs>144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Cesta</vt:lpstr>
      <vt:lpstr>Motiv systému Office</vt:lpstr>
      <vt:lpstr>Název školy: ZŠ Klášterec nad Ohří, Krátká 676 Autor: Mgr. Veronika Kubincová Název materiálu: VY_32_INOVACE_20_10_ Test, Já a společenský systém Číslo projektu: CZ.1.07/1.4.00/21.1115  </vt:lpstr>
      <vt:lpstr>TEST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Řešení:</vt:lpstr>
      <vt:lpstr>Použitá literatura a odkazy: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U1</cp:lastModifiedBy>
  <cp:revision>15</cp:revision>
  <dcterms:created xsi:type="dcterms:W3CDTF">2011-12-04T18:50:04Z</dcterms:created>
  <dcterms:modified xsi:type="dcterms:W3CDTF">2012-02-29T16:23:31Z</dcterms:modified>
</cp:coreProperties>
</file>